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ppt/activeX/activeX4.xml" ContentType="application/vnd.ms-office.activeX+xml"/>
  <Override PartName="/ppt/activeX/activeX4.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5.xml" ContentType="application/vnd.ms-office.activeX+xml"/>
  <Override PartName="/ppt/activeX/activeX5.bin" ContentType="application/vnd.ms-office.activeX"/>
  <Override PartName="/ppt/activeX/activeX6.xml" ContentType="application/vnd.ms-office.activeX+xml"/>
  <Override PartName="/ppt/activeX/activeX6.bin" ContentType="application/vnd.ms-office.activeX"/>
  <Override PartName="/ppt/activeX/activeX7.xml" ContentType="application/vnd.ms-office.activeX+xml"/>
  <Override PartName="/ppt/activeX/activeX7.bin" ContentType="application/vnd.ms-office.activeX"/>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handoutMasterIdLst>
    <p:handoutMasterId r:id="rId120"/>
  </p:handoutMasterIdLst>
  <p:sldIdLst>
    <p:sldId id="404" r:id="rId2"/>
    <p:sldId id="765" r:id="rId3"/>
    <p:sldId id="802" r:id="rId4"/>
    <p:sldId id="803" r:id="rId5"/>
    <p:sldId id="868" r:id="rId6"/>
    <p:sldId id="992" r:id="rId7"/>
    <p:sldId id="747" r:id="rId8"/>
    <p:sldId id="772" r:id="rId9"/>
    <p:sldId id="748" r:id="rId10"/>
    <p:sldId id="773" r:id="rId11"/>
    <p:sldId id="749" r:id="rId12"/>
    <p:sldId id="750" r:id="rId13"/>
    <p:sldId id="993" r:id="rId14"/>
    <p:sldId id="751" r:id="rId15"/>
    <p:sldId id="753" r:id="rId16"/>
    <p:sldId id="754" r:id="rId17"/>
    <p:sldId id="756" r:id="rId18"/>
    <p:sldId id="978" r:id="rId19"/>
    <p:sldId id="979" r:id="rId20"/>
    <p:sldId id="757" r:id="rId21"/>
    <p:sldId id="758" r:id="rId22"/>
    <p:sldId id="977" r:id="rId23"/>
    <p:sldId id="759" r:id="rId24"/>
    <p:sldId id="976" r:id="rId25"/>
    <p:sldId id="760" r:id="rId26"/>
    <p:sldId id="761" r:id="rId27"/>
    <p:sldId id="762" r:id="rId28"/>
    <p:sldId id="964" r:id="rId29"/>
    <p:sldId id="952" r:id="rId30"/>
    <p:sldId id="953" r:id="rId31"/>
    <p:sldId id="980" r:id="rId32"/>
    <p:sldId id="998" r:id="rId33"/>
    <p:sldId id="959" r:id="rId34"/>
    <p:sldId id="887" r:id="rId35"/>
    <p:sldId id="766" r:id="rId36"/>
    <p:sldId id="891" r:id="rId37"/>
    <p:sldId id="965" r:id="rId38"/>
    <p:sldId id="961" r:id="rId39"/>
    <p:sldId id="951" r:id="rId40"/>
    <p:sldId id="984" r:id="rId41"/>
    <p:sldId id="985" r:id="rId42"/>
    <p:sldId id="986" r:id="rId43"/>
    <p:sldId id="987" r:id="rId44"/>
    <p:sldId id="967" r:id="rId45"/>
    <p:sldId id="988" r:id="rId46"/>
    <p:sldId id="990" r:id="rId47"/>
    <p:sldId id="894" r:id="rId48"/>
    <p:sldId id="795" r:id="rId49"/>
    <p:sldId id="969" r:id="rId50"/>
    <p:sldId id="900" r:id="rId51"/>
    <p:sldId id="972" r:id="rId52"/>
    <p:sldId id="991" r:id="rId53"/>
    <p:sldId id="974" r:id="rId54"/>
    <p:sldId id="901" r:id="rId55"/>
    <p:sldId id="973" r:id="rId56"/>
    <p:sldId id="902" r:id="rId57"/>
    <p:sldId id="903" r:id="rId58"/>
    <p:sldId id="994" r:id="rId59"/>
    <p:sldId id="995" r:id="rId60"/>
    <p:sldId id="997" r:id="rId61"/>
    <p:sldId id="941" r:id="rId62"/>
    <p:sldId id="1000" r:id="rId63"/>
    <p:sldId id="1001" r:id="rId64"/>
    <p:sldId id="1002" r:id="rId65"/>
    <p:sldId id="1003" r:id="rId66"/>
    <p:sldId id="1004" r:id="rId67"/>
    <p:sldId id="1005" r:id="rId68"/>
    <p:sldId id="1006" r:id="rId69"/>
    <p:sldId id="1007" r:id="rId70"/>
    <p:sldId id="1008" r:id="rId71"/>
    <p:sldId id="1009" r:id="rId72"/>
    <p:sldId id="1010" r:id="rId73"/>
    <p:sldId id="1011" r:id="rId74"/>
    <p:sldId id="1012" r:id="rId75"/>
    <p:sldId id="1013" r:id="rId76"/>
    <p:sldId id="1014" r:id="rId77"/>
    <p:sldId id="1015" r:id="rId78"/>
    <p:sldId id="1016" r:id="rId79"/>
    <p:sldId id="1017" r:id="rId80"/>
    <p:sldId id="1018" r:id="rId81"/>
    <p:sldId id="1019" r:id="rId82"/>
    <p:sldId id="1020" r:id="rId83"/>
    <p:sldId id="1021" r:id="rId84"/>
    <p:sldId id="1022" r:id="rId85"/>
    <p:sldId id="1023" r:id="rId86"/>
    <p:sldId id="1024" r:id="rId87"/>
    <p:sldId id="1025" r:id="rId88"/>
    <p:sldId id="1026" r:id="rId89"/>
    <p:sldId id="1027" r:id="rId90"/>
    <p:sldId id="1028" r:id="rId91"/>
    <p:sldId id="1029" r:id="rId92"/>
    <p:sldId id="1030" r:id="rId93"/>
    <p:sldId id="1031" r:id="rId94"/>
    <p:sldId id="1032" r:id="rId95"/>
    <p:sldId id="1033" r:id="rId96"/>
    <p:sldId id="1034" r:id="rId97"/>
    <p:sldId id="1035" r:id="rId98"/>
    <p:sldId id="1036" r:id="rId99"/>
    <p:sldId id="1037" r:id="rId100"/>
    <p:sldId id="1038" r:id="rId101"/>
    <p:sldId id="1039" r:id="rId102"/>
    <p:sldId id="1040" r:id="rId103"/>
    <p:sldId id="1041" r:id="rId104"/>
    <p:sldId id="1042" r:id="rId105"/>
    <p:sldId id="1043" r:id="rId106"/>
    <p:sldId id="1044" r:id="rId107"/>
    <p:sldId id="1045" r:id="rId108"/>
    <p:sldId id="1046" r:id="rId109"/>
    <p:sldId id="1047" r:id="rId110"/>
    <p:sldId id="1048" r:id="rId111"/>
    <p:sldId id="1049" r:id="rId112"/>
    <p:sldId id="1050" r:id="rId113"/>
    <p:sldId id="1051" r:id="rId114"/>
    <p:sldId id="1052" r:id="rId115"/>
    <p:sldId id="1053" r:id="rId116"/>
    <p:sldId id="1054" r:id="rId117"/>
    <p:sldId id="999" r:id="rId118"/>
  </p:sldIdLst>
  <p:sldSz cx="9144000" cy="6858000" type="screen4x3"/>
  <p:notesSz cx="7099300" cy="10234613"/>
  <p:defaultTextStyle>
    <a:defPPr>
      <a:defRPr lang="en-US"/>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thing"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0000"/>
    <a:srgbClr val="84A5CA"/>
    <a:srgbClr val="5F5F5F"/>
    <a:srgbClr val="AAC1DA"/>
    <a:srgbClr val="3399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77" autoAdjust="0"/>
    <p:restoredTop sz="94660" autoAdjust="0"/>
  </p:normalViewPr>
  <p:slideViewPr>
    <p:cSldViewPr>
      <p:cViewPr varScale="1">
        <p:scale>
          <a:sx n="110" d="100"/>
          <a:sy n="110" d="100"/>
        </p:scale>
        <p:origin x="750"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112643"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2644"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11264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3468F8F-A081-4E99-A1F7-0BF45B68BE22}" type="slidenum">
              <a:rPr lang="zh-CN" altLang="en-US"/>
              <a:pPr/>
              <a:t>‹#›</a:t>
            </a:fld>
            <a:endParaRPr lang="en-US" altLang="zh-CN"/>
          </a:p>
        </p:txBody>
      </p:sp>
    </p:spTree>
    <p:extLst>
      <p:ext uri="{BB962C8B-B14F-4D97-AF65-F5344CB8AC3E}">
        <p14:creationId xmlns:p14="http://schemas.microsoft.com/office/powerpoint/2010/main" val="3420075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337923"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3792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25"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37926"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337927"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294ADAF-4B13-4475-8366-4F153ED08EE3}" type="slidenum">
              <a:rPr lang="zh-CN" altLang="en-US"/>
              <a:pPr/>
              <a:t>‹#›</a:t>
            </a:fld>
            <a:endParaRPr lang="en-US" altLang="zh-CN"/>
          </a:p>
        </p:txBody>
      </p:sp>
    </p:spTree>
    <p:extLst>
      <p:ext uri="{BB962C8B-B14F-4D97-AF65-F5344CB8AC3E}">
        <p14:creationId xmlns:p14="http://schemas.microsoft.com/office/powerpoint/2010/main" val="7159970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9186AC3-F484-4C63-A2EF-B90B94CCE9FB}" type="slidenum">
              <a:rPr lang="zh-CN" altLang="en-US"/>
              <a:pPr/>
              <a:t>42</a:t>
            </a:fld>
            <a:endParaRPr lang="en-US" altLang="zh-CN"/>
          </a:p>
        </p:txBody>
      </p:sp>
      <p:sp>
        <p:nvSpPr>
          <p:cNvPr id="1076226"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19" rIns="99038" bIns="49519" anchor="b"/>
          <a:lstStyle>
            <a:lvl1pPr algn="l" defTabSz="990600">
              <a:defRPr>
                <a:solidFill>
                  <a:schemeClr val="tx1"/>
                </a:solidFill>
                <a:latin typeface="Arial" panose="020B0604020202020204" pitchFamily="34" charset="0"/>
              </a:defRPr>
            </a:lvl1pPr>
            <a:lvl2pPr marL="788988" indent="-303213" algn="l" defTabSz="990600">
              <a:defRPr>
                <a:solidFill>
                  <a:schemeClr val="tx1"/>
                </a:solidFill>
                <a:latin typeface="Arial" panose="020B0604020202020204" pitchFamily="34" charset="0"/>
              </a:defRPr>
            </a:lvl2pPr>
            <a:lvl3pPr marL="1214438" indent="-242888" algn="l" defTabSz="990600">
              <a:defRPr>
                <a:solidFill>
                  <a:schemeClr val="tx1"/>
                </a:solidFill>
                <a:latin typeface="Arial" panose="020B0604020202020204" pitchFamily="34" charset="0"/>
              </a:defRPr>
            </a:lvl3pPr>
            <a:lvl4pPr marL="1700213" indent="-242888" algn="l" defTabSz="990600">
              <a:defRPr>
                <a:solidFill>
                  <a:schemeClr val="tx1"/>
                </a:solidFill>
                <a:latin typeface="Arial" panose="020B0604020202020204" pitchFamily="34" charset="0"/>
              </a:defRPr>
            </a:lvl4pPr>
            <a:lvl5pPr marL="2187575" indent="-244475" algn="l" defTabSz="990600">
              <a:defRPr>
                <a:solidFill>
                  <a:schemeClr val="tx1"/>
                </a:solidFill>
                <a:latin typeface="Arial" panose="020B0604020202020204" pitchFamily="34" charset="0"/>
              </a:defRPr>
            </a:lvl5pPr>
            <a:lvl6pPr marL="2644775" indent="-244475" defTabSz="990600" fontAlgn="base">
              <a:spcBef>
                <a:spcPct val="0"/>
              </a:spcBef>
              <a:spcAft>
                <a:spcPct val="0"/>
              </a:spcAft>
              <a:defRPr>
                <a:solidFill>
                  <a:schemeClr val="tx1"/>
                </a:solidFill>
                <a:latin typeface="Arial" panose="020B0604020202020204" pitchFamily="34" charset="0"/>
              </a:defRPr>
            </a:lvl6pPr>
            <a:lvl7pPr marL="3101975" indent="-244475" defTabSz="990600" fontAlgn="base">
              <a:spcBef>
                <a:spcPct val="0"/>
              </a:spcBef>
              <a:spcAft>
                <a:spcPct val="0"/>
              </a:spcAft>
              <a:defRPr>
                <a:solidFill>
                  <a:schemeClr val="tx1"/>
                </a:solidFill>
                <a:latin typeface="Arial" panose="020B0604020202020204" pitchFamily="34" charset="0"/>
              </a:defRPr>
            </a:lvl7pPr>
            <a:lvl8pPr marL="3559175" indent="-244475" defTabSz="990600" fontAlgn="base">
              <a:spcBef>
                <a:spcPct val="0"/>
              </a:spcBef>
              <a:spcAft>
                <a:spcPct val="0"/>
              </a:spcAft>
              <a:defRPr>
                <a:solidFill>
                  <a:schemeClr val="tx1"/>
                </a:solidFill>
                <a:latin typeface="Arial" panose="020B0604020202020204" pitchFamily="34" charset="0"/>
              </a:defRPr>
            </a:lvl8pPr>
            <a:lvl9pPr marL="4016375" indent="-244475" defTabSz="990600" fontAlgn="base">
              <a:spcBef>
                <a:spcPct val="0"/>
              </a:spcBef>
              <a:spcAft>
                <a:spcPct val="0"/>
              </a:spcAft>
              <a:defRPr>
                <a:solidFill>
                  <a:schemeClr val="tx1"/>
                </a:solidFill>
                <a:latin typeface="Arial" panose="020B0604020202020204" pitchFamily="34" charset="0"/>
              </a:defRPr>
            </a:lvl9pPr>
          </a:lstStyle>
          <a:p>
            <a:pPr algn="r"/>
            <a:fld id="{5328B33B-A32D-4A36-9F5E-B68743E738FD}" type="slidenum">
              <a:rPr lang="zh-CN" altLang="en-US" sz="1300"/>
              <a:pPr algn="r"/>
              <a:t>42</a:t>
            </a:fld>
            <a:endParaRPr lang="en-US" altLang="zh-CN" sz="1300"/>
          </a:p>
        </p:txBody>
      </p:sp>
      <p:sp>
        <p:nvSpPr>
          <p:cNvPr id="1076227" name="Rectangle 2"/>
          <p:cNvSpPr>
            <a:spLocks noGrp="1" noRot="1" noChangeAspect="1" noChangeArrowheads="1" noTextEdit="1"/>
          </p:cNvSpPr>
          <p:nvPr>
            <p:ph type="sldImg"/>
          </p:nvPr>
        </p:nvSpPr>
        <p:spPr>
          <a:xfrm>
            <a:off x="990600" y="766763"/>
            <a:ext cx="5118100" cy="3838575"/>
          </a:xfrm>
          <a:ln/>
        </p:spPr>
      </p:sp>
      <p:sp>
        <p:nvSpPr>
          <p:cNvPr id="1076228" name="Rectangle 3"/>
          <p:cNvSpPr>
            <a:spLocks noGrp="1" noChangeArrowheads="1"/>
          </p:cNvSpPr>
          <p:nvPr>
            <p:ph type="body" idx="1"/>
          </p:nvPr>
        </p:nvSpPr>
        <p:spPr>
          <a:xfrm>
            <a:off x="946150" y="4862513"/>
            <a:ext cx="5207000" cy="4605337"/>
          </a:xfrm>
        </p:spPr>
        <p:txBody>
          <a:bodyPr lIns="99038" tIns="49519" rIns="99038" bIns="49519"/>
          <a:lstStyle/>
          <a:p>
            <a:r>
              <a:rPr lang="zh-CN" altLang="en-US"/>
              <a:t>无论光纤结构多么完美，不包含任何杂质，总存在本征吸收。</a:t>
            </a:r>
            <a:endParaRPr lang="en-US" altLang="zh-CN"/>
          </a:p>
        </p:txBody>
      </p:sp>
    </p:spTree>
    <p:extLst>
      <p:ext uri="{BB962C8B-B14F-4D97-AF65-F5344CB8AC3E}">
        <p14:creationId xmlns:p14="http://schemas.microsoft.com/office/powerpoint/2010/main" val="153341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D974AF7-6236-420E-8C95-FEE8CDB03A11}" type="slidenum">
              <a:rPr lang="zh-CN" altLang="en-US"/>
              <a:pPr/>
              <a:t>45</a:t>
            </a:fld>
            <a:endParaRPr lang="en-US" altLang="zh-CN"/>
          </a:p>
        </p:txBody>
      </p:sp>
      <p:sp>
        <p:nvSpPr>
          <p:cNvPr id="1079298"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19" rIns="99038" bIns="49519" anchor="b"/>
          <a:lstStyle>
            <a:lvl1pPr algn="l" defTabSz="990600">
              <a:defRPr>
                <a:solidFill>
                  <a:schemeClr val="tx1"/>
                </a:solidFill>
                <a:latin typeface="Arial" panose="020B0604020202020204" pitchFamily="34" charset="0"/>
              </a:defRPr>
            </a:lvl1pPr>
            <a:lvl2pPr marL="788988" indent="-303213" algn="l" defTabSz="990600">
              <a:defRPr>
                <a:solidFill>
                  <a:schemeClr val="tx1"/>
                </a:solidFill>
                <a:latin typeface="Arial" panose="020B0604020202020204" pitchFamily="34" charset="0"/>
              </a:defRPr>
            </a:lvl2pPr>
            <a:lvl3pPr marL="1214438" indent="-242888" algn="l" defTabSz="990600">
              <a:defRPr>
                <a:solidFill>
                  <a:schemeClr val="tx1"/>
                </a:solidFill>
                <a:latin typeface="Arial" panose="020B0604020202020204" pitchFamily="34" charset="0"/>
              </a:defRPr>
            </a:lvl3pPr>
            <a:lvl4pPr marL="1700213" indent="-242888" algn="l" defTabSz="990600">
              <a:defRPr>
                <a:solidFill>
                  <a:schemeClr val="tx1"/>
                </a:solidFill>
                <a:latin typeface="Arial" panose="020B0604020202020204" pitchFamily="34" charset="0"/>
              </a:defRPr>
            </a:lvl4pPr>
            <a:lvl5pPr marL="2187575" indent="-244475" algn="l" defTabSz="990600">
              <a:defRPr>
                <a:solidFill>
                  <a:schemeClr val="tx1"/>
                </a:solidFill>
                <a:latin typeface="Arial" panose="020B0604020202020204" pitchFamily="34" charset="0"/>
              </a:defRPr>
            </a:lvl5pPr>
            <a:lvl6pPr marL="2644775" indent="-244475" defTabSz="990600" fontAlgn="base">
              <a:spcBef>
                <a:spcPct val="0"/>
              </a:spcBef>
              <a:spcAft>
                <a:spcPct val="0"/>
              </a:spcAft>
              <a:defRPr>
                <a:solidFill>
                  <a:schemeClr val="tx1"/>
                </a:solidFill>
                <a:latin typeface="Arial" panose="020B0604020202020204" pitchFamily="34" charset="0"/>
              </a:defRPr>
            </a:lvl6pPr>
            <a:lvl7pPr marL="3101975" indent="-244475" defTabSz="990600" fontAlgn="base">
              <a:spcBef>
                <a:spcPct val="0"/>
              </a:spcBef>
              <a:spcAft>
                <a:spcPct val="0"/>
              </a:spcAft>
              <a:defRPr>
                <a:solidFill>
                  <a:schemeClr val="tx1"/>
                </a:solidFill>
                <a:latin typeface="Arial" panose="020B0604020202020204" pitchFamily="34" charset="0"/>
              </a:defRPr>
            </a:lvl7pPr>
            <a:lvl8pPr marL="3559175" indent="-244475" defTabSz="990600" fontAlgn="base">
              <a:spcBef>
                <a:spcPct val="0"/>
              </a:spcBef>
              <a:spcAft>
                <a:spcPct val="0"/>
              </a:spcAft>
              <a:defRPr>
                <a:solidFill>
                  <a:schemeClr val="tx1"/>
                </a:solidFill>
                <a:latin typeface="Arial" panose="020B0604020202020204" pitchFamily="34" charset="0"/>
              </a:defRPr>
            </a:lvl8pPr>
            <a:lvl9pPr marL="4016375" indent="-244475" defTabSz="990600" fontAlgn="base">
              <a:spcBef>
                <a:spcPct val="0"/>
              </a:spcBef>
              <a:spcAft>
                <a:spcPct val="0"/>
              </a:spcAft>
              <a:defRPr>
                <a:solidFill>
                  <a:schemeClr val="tx1"/>
                </a:solidFill>
                <a:latin typeface="Arial" panose="020B0604020202020204" pitchFamily="34" charset="0"/>
              </a:defRPr>
            </a:lvl9pPr>
          </a:lstStyle>
          <a:p>
            <a:pPr algn="r"/>
            <a:fld id="{EF681E88-AFA1-41AD-955B-C79291BF1595}" type="slidenum">
              <a:rPr lang="zh-CN" altLang="en-US" sz="1300"/>
              <a:pPr algn="r"/>
              <a:t>45</a:t>
            </a:fld>
            <a:endParaRPr lang="en-US" altLang="zh-CN" sz="1300"/>
          </a:p>
        </p:txBody>
      </p:sp>
      <p:sp>
        <p:nvSpPr>
          <p:cNvPr id="1079299" name="Rectangle 2"/>
          <p:cNvSpPr>
            <a:spLocks noGrp="1" noRot="1" noChangeAspect="1" noChangeArrowheads="1" noTextEdit="1"/>
          </p:cNvSpPr>
          <p:nvPr>
            <p:ph type="sldImg"/>
          </p:nvPr>
        </p:nvSpPr>
        <p:spPr>
          <a:xfrm>
            <a:off x="990600" y="766763"/>
            <a:ext cx="5118100" cy="3838575"/>
          </a:xfrm>
          <a:ln/>
        </p:spPr>
      </p:sp>
      <p:sp>
        <p:nvSpPr>
          <p:cNvPr id="1079300" name="Rectangle 3"/>
          <p:cNvSpPr>
            <a:spLocks noGrp="1" noChangeArrowheads="1"/>
          </p:cNvSpPr>
          <p:nvPr>
            <p:ph type="body" idx="1"/>
          </p:nvPr>
        </p:nvSpPr>
        <p:spPr>
          <a:xfrm>
            <a:off x="946150" y="4862513"/>
            <a:ext cx="5207000" cy="4605337"/>
          </a:xfrm>
        </p:spPr>
        <p:txBody>
          <a:bodyPr lIns="99038" tIns="49519" rIns="99038" bIns="49519"/>
          <a:lstStyle/>
          <a:p>
            <a:r>
              <a:rPr lang="zh-CN" altLang="en-US"/>
              <a:t>高阶模比低阶模容易发生宏弯损耗</a:t>
            </a:r>
            <a:endParaRPr lang="en-US" altLang="zh-CN"/>
          </a:p>
        </p:txBody>
      </p:sp>
    </p:spTree>
    <p:extLst>
      <p:ext uri="{BB962C8B-B14F-4D97-AF65-F5344CB8AC3E}">
        <p14:creationId xmlns:p14="http://schemas.microsoft.com/office/powerpoint/2010/main" val="17786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679ABBC-7320-4C05-8422-683983A065FE}" type="slidenum">
              <a:rPr lang="zh-CN" altLang="en-US"/>
              <a:pPr/>
              <a:t>46</a:t>
            </a:fld>
            <a:endParaRPr lang="en-US" altLang="zh-CN"/>
          </a:p>
        </p:txBody>
      </p:sp>
      <p:sp>
        <p:nvSpPr>
          <p:cNvPr id="1083394" name="Rectangle 7"/>
          <p:cNvSpPr txBox="1">
            <a:spLocks noGrp="1" noChangeArrowheads="1"/>
          </p:cNvSpPr>
          <p:nvPr/>
        </p:nvSpPr>
        <p:spPr bwMode="auto">
          <a:xfrm>
            <a:off x="4022725" y="9721850"/>
            <a:ext cx="30765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8" tIns="49519" rIns="99038" bIns="49519" anchor="b"/>
          <a:lstStyle>
            <a:lvl1pPr algn="l" defTabSz="990600">
              <a:defRPr>
                <a:solidFill>
                  <a:schemeClr val="tx1"/>
                </a:solidFill>
                <a:latin typeface="Arial" panose="020B0604020202020204" pitchFamily="34" charset="0"/>
              </a:defRPr>
            </a:lvl1pPr>
            <a:lvl2pPr marL="788988" indent="-303213" algn="l" defTabSz="990600">
              <a:defRPr>
                <a:solidFill>
                  <a:schemeClr val="tx1"/>
                </a:solidFill>
                <a:latin typeface="Arial" panose="020B0604020202020204" pitchFamily="34" charset="0"/>
              </a:defRPr>
            </a:lvl2pPr>
            <a:lvl3pPr marL="1214438" indent="-242888" algn="l" defTabSz="990600">
              <a:defRPr>
                <a:solidFill>
                  <a:schemeClr val="tx1"/>
                </a:solidFill>
                <a:latin typeface="Arial" panose="020B0604020202020204" pitchFamily="34" charset="0"/>
              </a:defRPr>
            </a:lvl3pPr>
            <a:lvl4pPr marL="1700213" indent="-242888" algn="l" defTabSz="990600">
              <a:defRPr>
                <a:solidFill>
                  <a:schemeClr val="tx1"/>
                </a:solidFill>
                <a:latin typeface="Arial" panose="020B0604020202020204" pitchFamily="34" charset="0"/>
              </a:defRPr>
            </a:lvl4pPr>
            <a:lvl5pPr marL="2187575" indent="-244475" algn="l" defTabSz="990600">
              <a:defRPr>
                <a:solidFill>
                  <a:schemeClr val="tx1"/>
                </a:solidFill>
                <a:latin typeface="Arial" panose="020B0604020202020204" pitchFamily="34" charset="0"/>
              </a:defRPr>
            </a:lvl5pPr>
            <a:lvl6pPr marL="2644775" indent="-244475" defTabSz="990600" fontAlgn="base">
              <a:spcBef>
                <a:spcPct val="0"/>
              </a:spcBef>
              <a:spcAft>
                <a:spcPct val="0"/>
              </a:spcAft>
              <a:defRPr>
                <a:solidFill>
                  <a:schemeClr val="tx1"/>
                </a:solidFill>
                <a:latin typeface="Arial" panose="020B0604020202020204" pitchFamily="34" charset="0"/>
              </a:defRPr>
            </a:lvl6pPr>
            <a:lvl7pPr marL="3101975" indent="-244475" defTabSz="990600" fontAlgn="base">
              <a:spcBef>
                <a:spcPct val="0"/>
              </a:spcBef>
              <a:spcAft>
                <a:spcPct val="0"/>
              </a:spcAft>
              <a:defRPr>
                <a:solidFill>
                  <a:schemeClr val="tx1"/>
                </a:solidFill>
                <a:latin typeface="Arial" panose="020B0604020202020204" pitchFamily="34" charset="0"/>
              </a:defRPr>
            </a:lvl7pPr>
            <a:lvl8pPr marL="3559175" indent="-244475" defTabSz="990600" fontAlgn="base">
              <a:spcBef>
                <a:spcPct val="0"/>
              </a:spcBef>
              <a:spcAft>
                <a:spcPct val="0"/>
              </a:spcAft>
              <a:defRPr>
                <a:solidFill>
                  <a:schemeClr val="tx1"/>
                </a:solidFill>
                <a:latin typeface="Arial" panose="020B0604020202020204" pitchFamily="34" charset="0"/>
              </a:defRPr>
            </a:lvl8pPr>
            <a:lvl9pPr marL="4016375" indent="-244475" defTabSz="990600" fontAlgn="base">
              <a:spcBef>
                <a:spcPct val="0"/>
              </a:spcBef>
              <a:spcAft>
                <a:spcPct val="0"/>
              </a:spcAft>
              <a:defRPr>
                <a:solidFill>
                  <a:schemeClr val="tx1"/>
                </a:solidFill>
                <a:latin typeface="Arial" panose="020B0604020202020204" pitchFamily="34" charset="0"/>
              </a:defRPr>
            </a:lvl9pPr>
          </a:lstStyle>
          <a:p>
            <a:pPr algn="r"/>
            <a:fld id="{92157216-41F2-49CE-B5F7-1A400C61167E}" type="slidenum">
              <a:rPr lang="zh-CN" altLang="en-US" sz="1300"/>
              <a:pPr algn="r"/>
              <a:t>46</a:t>
            </a:fld>
            <a:endParaRPr lang="en-US" altLang="zh-CN" sz="1300"/>
          </a:p>
        </p:txBody>
      </p:sp>
      <p:sp>
        <p:nvSpPr>
          <p:cNvPr id="1083395" name="Rectangle 2"/>
          <p:cNvSpPr>
            <a:spLocks noGrp="1" noRot="1" noChangeAspect="1" noChangeArrowheads="1" noTextEdit="1"/>
          </p:cNvSpPr>
          <p:nvPr>
            <p:ph type="sldImg"/>
          </p:nvPr>
        </p:nvSpPr>
        <p:spPr>
          <a:xfrm>
            <a:off x="990600" y="766763"/>
            <a:ext cx="5118100" cy="3838575"/>
          </a:xfrm>
          <a:ln/>
        </p:spPr>
      </p:sp>
      <p:sp>
        <p:nvSpPr>
          <p:cNvPr id="1083396" name="Rectangle 3"/>
          <p:cNvSpPr>
            <a:spLocks noGrp="1" noChangeArrowheads="1"/>
          </p:cNvSpPr>
          <p:nvPr>
            <p:ph type="body" idx="1"/>
          </p:nvPr>
        </p:nvSpPr>
        <p:spPr>
          <a:xfrm>
            <a:off x="946150" y="4862513"/>
            <a:ext cx="5207000" cy="4605337"/>
          </a:xfrm>
        </p:spPr>
        <p:txBody>
          <a:bodyPr lIns="99038" tIns="49519" rIns="99038" bIns="49519"/>
          <a:lstStyle/>
          <a:p>
            <a:endParaRPr lang="en-US" altLang="zh-CN"/>
          </a:p>
        </p:txBody>
      </p:sp>
    </p:spTree>
    <p:extLst>
      <p:ext uri="{BB962C8B-B14F-4D97-AF65-F5344CB8AC3E}">
        <p14:creationId xmlns:p14="http://schemas.microsoft.com/office/powerpoint/2010/main" val="161996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anose="020B0604030504040204" pitchFamily="34" charset="0"/>
              </a:defRPr>
            </a:lvl1pPr>
          </a:lstStyle>
          <a:p>
            <a:pPr lvl="0"/>
            <a:r>
              <a:rPr lang="en-US" altLang="zh-CN" noProof="0" smtClean="0"/>
              <a:t>Click to edit Master </a:t>
            </a:r>
            <a:br>
              <a:rPr lang="en-US" altLang="zh-CN" noProof="0" smtClean="0"/>
            </a:br>
            <a:r>
              <a:rPr lang="en-US" altLang="zh-CN" noProof="0" smtClean="0"/>
              <a:t>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zh-CN"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2277D433-5E75-4395-A8D4-86E2BA341506}" type="slidenum">
              <a:rPr lang="zh-CN" altLang="en-US"/>
              <a:pPr/>
              <a:t>‹#›</a:t>
            </a:fld>
            <a:endParaRPr lang="en-US" altLang="zh-CN"/>
          </a:p>
        </p:txBody>
      </p:sp>
    </p:spTree>
    <p:extLst>
      <p:ext uri="{BB962C8B-B14F-4D97-AF65-F5344CB8AC3E}">
        <p14:creationId xmlns:p14="http://schemas.microsoft.com/office/powerpoint/2010/main" val="17089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8C681838-765E-4325-B506-51CA965586A3}" type="slidenum">
              <a:rPr lang="zh-CN" altLang="en-US"/>
              <a:pPr/>
              <a:t>‹#›</a:t>
            </a:fld>
            <a:endParaRPr lang="en-US" altLang="zh-CN"/>
          </a:p>
        </p:txBody>
      </p:sp>
    </p:spTree>
    <p:extLst>
      <p:ext uri="{BB962C8B-B14F-4D97-AF65-F5344CB8AC3E}">
        <p14:creationId xmlns:p14="http://schemas.microsoft.com/office/powerpoint/2010/main" val="319744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7E161261-7DD0-47D6-A30B-2BAA987BA5E8}" type="slidenum">
              <a:rPr lang="zh-CN" altLang="en-US"/>
              <a:pPr/>
              <a:t>‹#›</a:t>
            </a:fld>
            <a:endParaRPr lang="en-US" altLang="zh-CN"/>
          </a:p>
        </p:txBody>
      </p:sp>
    </p:spTree>
    <p:extLst>
      <p:ext uri="{BB962C8B-B14F-4D97-AF65-F5344CB8AC3E}">
        <p14:creationId xmlns:p14="http://schemas.microsoft.com/office/powerpoint/2010/main" val="155859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58B39A60-F955-45F4-8ED0-1884F90B179D}" type="slidenum">
              <a:rPr lang="zh-CN" altLang="en-US"/>
              <a:pPr/>
              <a:t>‹#›</a:t>
            </a:fld>
            <a:endParaRPr lang="en-US" altLang="zh-CN"/>
          </a:p>
        </p:txBody>
      </p:sp>
    </p:spTree>
    <p:extLst>
      <p:ext uri="{BB962C8B-B14F-4D97-AF65-F5344CB8AC3E}">
        <p14:creationId xmlns:p14="http://schemas.microsoft.com/office/powerpoint/2010/main" val="4202640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3F5C3409-3637-435A-93B8-67F4417C5E5C}" type="slidenum">
              <a:rPr lang="zh-CN" altLang="en-US"/>
              <a:pPr/>
              <a:t>‹#›</a:t>
            </a:fld>
            <a:endParaRPr lang="en-US" altLang="zh-CN"/>
          </a:p>
        </p:txBody>
      </p:sp>
    </p:spTree>
    <p:extLst>
      <p:ext uri="{BB962C8B-B14F-4D97-AF65-F5344CB8AC3E}">
        <p14:creationId xmlns:p14="http://schemas.microsoft.com/office/powerpoint/2010/main" val="3364943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8AEE20C3-0A08-41CA-B029-8B004B96D589}" type="slidenum">
              <a:rPr lang="zh-CN" altLang="en-US"/>
              <a:pPr/>
              <a:t>‹#›</a:t>
            </a:fld>
            <a:endParaRPr lang="en-US" altLang="zh-CN"/>
          </a:p>
        </p:txBody>
      </p:sp>
    </p:spTree>
    <p:extLst>
      <p:ext uri="{BB962C8B-B14F-4D97-AF65-F5344CB8AC3E}">
        <p14:creationId xmlns:p14="http://schemas.microsoft.com/office/powerpoint/2010/main" val="1273175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D3C7B11B-4C4A-4912-A5AC-92179E21DA9A}" type="slidenum">
              <a:rPr lang="zh-CN" altLang="en-US"/>
              <a:pPr/>
              <a:t>‹#›</a:t>
            </a:fld>
            <a:endParaRPr lang="en-US" altLang="zh-CN"/>
          </a:p>
        </p:txBody>
      </p:sp>
    </p:spTree>
    <p:extLst>
      <p:ext uri="{BB962C8B-B14F-4D97-AF65-F5344CB8AC3E}">
        <p14:creationId xmlns:p14="http://schemas.microsoft.com/office/powerpoint/2010/main" val="223847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8C128DB5-1F0D-4D26-8B5C-42B16A60FFAF}" type="slidenum">
              <a:rPr lang="zh-CN" altLang="en-US"/>
              <a:pPr/>
              <a:t>‹#›</a:t>
            </a:fld>
            <a:endParaRPr lang="en-US" altLang="zh-CN"/>
          </a:p>
        </p:txBody>
      </p:sp>
    </p:spTree>
    <p:extLst>
      <p:ext uri="{BB962C8B-B14F-4D97-AF65-F5344CB8AC3E}">
        <p14:creationId xmlns:p14="http://schemas.microsoft.com/office/powerpoint/2010/main" val="352962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2FE00A30-12C3-4298-9067-A144B109E724}" type="slidenum">
              <a:rPr lang="zh-CN" altLang="en-US"/>
              <a:pPr/>
              <a:t>‹#›</a:t>
            </a:fld>
            <a:endParaRPr lang="en-US" altLang="zh-CN"/>
          </a:p>
        </p:txBody>
      </p:sp>
    </p:spTree>
    <p:extLst>
      <p:ext uri="{BB962C8B-B14F-4D97-AF65-F5344CB8AC3E}">
        <p14:creationId xmlns:p14="http://schemas.microsoft.com/office/powerpoint/2010/main" val="3956568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2CEB1C3B-DA2F-4BDD-91A4-4CE1F5B080A4}" type="slidenum">
              <a:rPr lang="zh-CN" altLang="en-US"/>
              <a:pPr/>
              <a:t>‹#›</a:t>
            </a:fld>
            <a:endParaRPr lang="en-US" altLang="zh-CN"/>
          </a:p>
        </p:txBody>
      </p:sp>
    </p:spTree>
    <p:extLst>
      <p:ext uri="{BB962C8B-B14F-4D97-AF65-F5344CB8AC3E}">
        <p14:creationId xmlns:p14="http://schemas.microsoft.com/office/powerpoint/2010/main" val="2519447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C0C36F5E-3F71-4416-A79D-C2F4F2A7D46D}" type="slidenum">
              <a:rPr lang="zh-CN" altLang="en-US"/>
              <a:pPr/>
              <a:t>‹#›</a:t>
            </a:fld>
            <a:endParaRPr lang="en-US" altLang="zh-CN"/>
          </a:p>
        </p:txBody>
      </p:sp>
      <p:sp>
        <p:nvSpPr>
          <p:cNvPr id="1026"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41.bin"/><Relationship Id="rId4" Type="http://schemas.openxmlformats.org/officeDocument/2006/relationships/image" Target="../media/image110.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wmf"/><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15.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17.wmf"/><Relationship Id="rId5" Type="http://schemas.openxmlformats.org/officeDocument/2006/relationships/oleObject" Target="../embeddings/oleObject44.bin"/><Relationship Id="rId4" Type="http://schemas.openxmlformats.org/officeDocument/2006/relationships/image" Target="../media/image116.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baike.baidu.com/image/b3508d139a36ed936538dbf8"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4.xml"/><Relationship Id="rId1" Type="http://schemas.openxmlformats.org/officeDocument/2006/relationships/vmlDrawing" Target="../drawings/vmlDrawing6.v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24.wmf"/><Relationship Id="rId4" Type="http://schemas.openxmlformats.org/officeDocument/2006/relationships/image" Target="../media/image23.wmf"/></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7.wmf"/><Relationship Id="rId5" Type="http://schemas.openxmlformats.org/officeDocument/2006/relationships/oleObject" Target="../embeddings/oleObject7.bin"/><Relationship Id="rId4" Type="http://schemas.openxmlformats.org/officeDocument/2006/relationships/image" Target="../media/image2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3.wmf"/></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6.png"/><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8.wmf"/><Relationship Id="rId5" Type="http://schemas.openxmlformats.org/officeDocument/2006/relationships/oleObject" Target="../embeddings/oleObject12.bin"/><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1.gif"/></Relationships>
</file>

<file path=ppt/slides/_rels/slide4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5.xml"/><Relationship Id="rId1" Type="http://schemas.openxmlformats.org/officeDocument/2006/relationships/vmlDrawing" Target="../drawings/vmlDrawing13.vml"/><Relationship Id="rId4" Type="http://schemas.openxmlformats.org/officeDocument/2006/relationships/image" Target="../media/image45.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7.wmf"/><Relationship Id="rId5" Type="http://schemas.openxmlformats.org/officeDocument/2006/relationships/oleObject" Target="../embeddings/oleObject14.bin"/><Relationship Id="rId4" Type="http://schemas.openxmlformats.org/officeDocument/2006/relationships/image" Target="../media/image46.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6.xml"/><Relationship Id="rId1" Type="http://schemas.openxmlformats.org/officeDocument/2006/relationships/vmlDrawing" Target="../drawings/vmlDrawing15.vml"/><Relationship Id="rId4" Type="http://schemas.openxmlformats.org/officeDocument/2006/relationships/image" Target="../media/image48.wmf"/></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7.xml"/><Relationship Id="rId1" Type="http://schemas.openxmlformats.org/officeDocument/2006/relationships/vmlDrawing" Target="../drawings/vmlDrawing16.vml"/><Relationship Id="rId4" Type="http://schemas.openxmlformats.org/officeDocument/2006/relationships/image" Target="../media/image50.wmf"/></Relationships>
</file>

<file path=ppt/slides/_rels/slide5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2.wmf"/><Relationship Id="rId5" Type="http://schemas.openxmlformats.org/officeDocument/2006/relationships/oleObject" Target="../embeddings/oleObject16.bin"/><Relationship Id="rId4" Type="http://schemas.openxmlformats.org/officeDocument/2006/relationships/image" Target="../media/image5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5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6.wmf"/><Relationship Id="rId5" Type="http://schemas.openxmlformats.org/officeDocument/2006/relationships/oleObject" Target="../embeddings/oleObject20.bin"/><Relationship Id="rId4" Type="http://schemas.openxmlformats.org/officeDocument/2006/relationships/image" Target="../media/image55.wmf"/></Relationships>
</file>

<file path=ppt/slides/_rels/slide5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8.wmf"/><Relationship Id="rId5" Type="http://schemas.openxmlformats.org/officeDocument/2006/relationships/oleObject" Target="../embeddings/oleObject22.bin"/><Relationship Id="rId4" Type="http://schemas.openxmlformats.org/officeDocument/2006/relationships/image" Target="../media/image5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29.bin"/><Relationship Id="rId3" Type="http://schemas.openxmlformats.org/officeDocument/2006/relationships/tags" Target="../tags/tag2.xml"/><Relationship Id="rId7" Type="http://schemas.openxmlformats.org/officeDocument/2006/relationships/oleObject" Target="../embeddings/oleObject26.bin"/><Relationship Id="rId12" Type="http://schemas.openxmlformats.org/officeDocument/2006/relationships/image" Target="../media/image65.wmf"/><Relationship Id="rId2" Type="http://schemas.openxmlformats.org/officeDocument/2006/relationships/tags" Target="../tags/tag1.xml"/><Relationship Id="rId16" Type="http://schemas.openxmlformats.org/officeDocument/2006/relationships/image" Target="../media/image68.png"/><Relationship Id="rId1" Type="http://schemas.openxmlformats.org/officeDocument/2006/relationships/vmlDrawing" Target="../drawings/vmlDrawing22.vml"/><Relationship Id="rId6" Type="http://schemas.openxmlformats.org/officeDocument/2006/relationships/image" Target="../media/image62.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image" Target="../media/image67.png"/><Relationship Id="rId10" Type="http://schemas.openxmlformats.org/officeDocument/2006/relationships/image" Target="../media/image64.wmf"/><Relationship Id="rId4" Type="http://schemas.openxmlformats.org/officeDocument/2006/relationships/slideLayout" Target="../slideLayouts/slideLayout2.xml"/><Relationship Id="rId9" Type="http://schemas.openxmlformats.org/officeDocument/2006/relationships/oleObject" Target="../embeddings/oleObject27.bin"/><Relationship Id="rId14" Type="http://schemas.openxmlformats.org/officeDocument/2006/relationships/image" Target="../media/image66.wmf"/></Relationships>
</file>

<file path=ppt/slides/_rels/slide69.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0.wmf"/><Relationship Id="rId5" Type="http://schemas.openxmlformats.org/officeDocument/2006/relationships/oleObject" Target="../embeddings/oleObject31.bin"/><Relationship Id="rId4" Type="http://schemas.openxmlformats.org/officeDocument/2006/relationships/image" Target="../media/image69.wm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76.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3.wmf"/><Relationship Id="rId11" Type="http://schemas.openxmlformats.org/officeDocument/2006/relationships/image" Target="../media/image75.wmf"/><Relationship Id="rId5" Type="http://schemas.openxmlformats.org/officeDocument/2006/relationships/oleObject" Target="../embeddings/oleObject34.bin"/><Relationship Id="rId10" Type="http://schemas.openxmlformats.org/officeDocument/2006/relationships/oleObject" Target="../embeddings/oleObject37.bin"/><Relationship Id="rId4" Type="http://schemas.openxmlformats.org/officeDocument/2006/relationships/image" Target="../media/image72.wmf"/><Relationship Id="rId9" Type="http://schemas.openxmlformats.org/officeDocument/2006/relationships/oleObject" Target="../embeddings/oleObject36.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83.wmf"/><Relationship Id="rId4" Type="http://schemas.openxmlformats.org/officeDocument/2006/relationships/image" Target="../media/image82.wmf"/></Relationships>
</file>

<file path=ppt/slides/_rels/slide76.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1524000" y="1800225"/>
            <a:ext cx="6629400" cy="1012825"/>
          </a:xfrm>
        </p:spPr>
        <p:txBody>
          <a:bodyPr/>
          <a:lstStyle/>
          <a:p>
            <a:r>
              <a:rPr lang="zh-CN" altLang="en-US" sz="7200" i="0" dirty="0">
                <a:latin typeface="黑体" panose="02010609060101010101" pitchFamily="49" charset="-122"/>
                <a:ea typeface="黑体" panose="02010609060101010101" pitchFamily="49" charset="-122"/>
              </a:rPr>
              <a:t>光 纤</a:t>
            </a:r>
          </a:p>
        </p:txBody>
      </p:sp>
      <p:sp>
        <p:nvSpPr>
          <p:cNvPr id="351235" name="Rectangle 3"/>
          <p:cNvSpPr>
            <a:spLocks noGrp="1" noChangeArrowheads="1"/>
          </p:cNvSpPr>
          <p:nvPr>
            <p:ph type="subTitle" idx="1"/>
          </p:nvPr>
        </p:nvSpPr>
        <p:spPr>
          <a:xfrm>
            <a:off x="1600200" y="3124200"/>
            <a:ext cx="6324600" cy="381000"/>
          </a:xfrm>
        </p:spPr>
        <p:txBody>
          <a:bodyPr/>
          <a:lstStyle/>
          <a:p>
            <a:r>
              <a:rPr lang="en-US" altLang="zh-CN" sz="3200" dirty="0" smtClean="0">
                <a:ea typeface="宋体" panose="02010600030101010101" pitchFamily="2" charset="-122"/>
              </a:rPr>
              <a:t>2018</a:t>
            </a:r>
            <a:r>
              <a:rPr lang="zh-CN" altLang="en-US" sz="3200" dirty="0" smtClean="0">
                <a:ea typeface="宋体" panose="02010600030101010101" pitchFamily="2" charset="-122"/>
              </a:rPr>
              <a:t>年</a:t>
            </a:r>
            <a:r>
              <a:rPr lang="en-US" altLang="zh-CN" sz="3200" dirty="0" smtClean="0">
                <a:ea typeface="宋体" panose="02010600030101010101" pitchFamily="2" charset="-122"/>
              </a:rPr>
              <a:t>6</a:t>
            </a:r>
            <a:r>
              <a:rPr lang="zh-CN" altLang="en-US" sz="3200" dirty="0" smtClean="0">
                <a:ea typeface="宋体" panose="02010600030101010101" pitchFamily="2" charset="-122"/>
              </a:rPr>
              <a:t>月</a:t>
            </a:r>
            <a:endParaRPr lang="zh-CN" altLang="en-US" sz="32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9415" y="4114800"/>
            <a:ext cx="3133376" cy="2193926"/>
          </a:xfrm>
          <a:prstGeom prst="rect">
            <a:avLst/>
          </a:prstGeom>
        </p:spPr>
      </p:pic>
      <p:pic>
        <p:nvPicPr>
          <p:cNvPr id="3" name="图片 2"/>
          <p:cNvPicPr>
            <a:picLocks noChangeAspect="1"/>
          </p:cNvPicPr>
          <p:nvPr/>
        </p:nvPicPr>
        <p:blipFill>
          <a:blip r:embed="rId3"/>
          <a:stretch>
            <a:fillRect/>
          </a:stretch>
        </p:blipFill>
        <p:spPr>
          <a:xfrm>
            <a:off x="5836032" y="4114800"/>
            <a:ext cx="3284319" cy="2193925"/>
          </a:xfrm>
          <a:prstGeom prst="rect">
            <a:avLst/>
          </a:prstGeom>
        </p:spPr>
      </p:pic>
      <p:pic>
        <p:nvPicPr>
          <p:cNvPr id="4" name="图片 3"/>
          <p:cNvPicPr>
            <a:picLocks noChangeAspect="1"/>
          </p:cNvPicPr>
          <p:nvPr/>
        </p:nvPicPr>
        <p:blipFill>
          <a:blip r:embed="rId4"/>
          <a:stretch>
            <a:fillRect/>
          </a:stretch>
        </p:blipFill>
        <p:spPr>
          <a:xfrm>
            <a:off x="3163615" y="4114799"/>
            <a:ext cx="2669010" cy="2193926"/>
          </a:xfrm>
          <a:prstGeom prst="rect">
            <a:avLst/>
          </a:prstGeom>
        </p:spPr>
      </p:pic>
      <p:sp>
        <p:nvSpPr>
          <p:cNvPr id="5" name="文本框 4"/>
          <p:cNvSpPr txBox="1"/>
          <p:nvPr/>
        </p:nvSpPr>
        <p:spPr>
          <a:xfrm>
            <a:off x="0" y="0"/>
            <a:ext cx="1266693" cy="584775"/>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zh-CN" altLang="en-US" sz="3200" dirty="0" smtClean="0"/>
              <a:t>专题</a:t>
            </a:r>
            <a:r>
              <a:rPr lang="en-US" altLang="zh-CN" sz="3200" dirty="0" smtClean="0"/>
              <a:t>5</a:t>
            </a:r>
            <a:endParaRPr lang="zh-CN" altLang="en-US" sz="3200" dirty="0"/>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1" name="Rectangle 3"/>
          <p:cNvSpPr>
            <a:spLocks noGrp="1" noChangeArrowheads="1"/>
          </p:cNvSpPr>
          <p:nvPr>
            <p:ph type="body" idx="1"/>
          </p:nvPr>
        </p:nvSpPr>
        <p:spPr>
          <a:xfrm>
            <a:off x="914400" y="2514600"/>
            <a:ext cx="7620000" cy="3962400"/>
          </a:xfrm>
        </p:spPr>
        <p:txBody>
          <a:bodyPr/>
          <a:lstStyle/>
          <a:p>
            <a:pPr marL="177800" indent="-177800">
              <a:lnSpc>
                <a:spcPct val="120000"/>
              </a:lnSpc>
              <a:buClr>
                <a:srgbClr val="FF0000"/>
              </a:buClr>
              <a:buFont typeface="Wingdings" panose="05000000000000000000" pitchFamily="2" charset="2"/>
              <a:buChar char="Ø"/>
              <a:tabLst>
                <a:tab pos="7353300" algn="l"/>
              </a:tabLst>
            </a:pPr>
            <a:r>
              <a:rPr lang="zh-CN" altLang="en-US">
                <a:solidFill>
                  <a:srgbClr val="FF0000"/>
                </a:solidFill>
                <a:ea typeface="宋体" panose="02010600030101010101" pitchFamily="2" charset="-122"/>
              </a:rPr>
              <a:t>玻璃光纤：</a:t>
            </a:r>
            <a:r>
              <a:rPr lang="zh-CN" altLang="en-US" sz="2400">
                <a:solidFill>
                  <a:schemeClr val="accent1"/>
                </a:solidFill>
                <a:ea typeface="宋体" panose="02010600030101010101" pitchFamily="2" charset="-122"/>
              </a:rPr>
              <a:t>纤芯与包层都是玻璃，损耗小，传输距</a:t>
            </a:r>
          </a:p>
          <a:p>
            <a:pPr marL="177800" indent="-177800">
              <a:lnSpc>
                <a:spcPct val="120000"/>
              </a:lnSpc>
              <a:buClr>
                <a:srgbClr val="FF0000"/>
              </a:buClr>
              <a:buFont typeface="Wingdings" panose="05000000000000000000" pitchFamily="2" charset="2"/>
              <a:buNone/>
              <a:tabLst>
                <a:tab pos="7353300" algn="l"/>
              </a:tabLst>
            </a:pPr>
            <a:r>
              <a:rPr lang="zh-CN" altLang="en-US" sz="2400">
                <a:solidFill>
                  <a:schemeClr val="accent1"/>
                </a:solidFill>
                <a:ea typeface="宋体" panose="02010600030101010101" pitchFamily="2" charset="-122"/>
              </a:rPr>
              <a:t>                   离长，成本高；</a:t>
            </a:r>
          </a:p>
          <a:p>
            <a:pPr marL="177800" indent="-177800">
              <a:lnSpc>
                <a:spcPct val="120000"/>
              </a:lnSpc>
              <a:spcBef>
                <a:spcPct val="50000"/>
              </a:spcBef>
              <a:buClr>
                <a:srgbClr val="FF0000"/>
              </a:buClr>
              <a:buFont typeface="Wingdings" panose="05000000000000000000" pitchFamily="2" charset="2"/>
              <a:buChar char="Ø"/>
              <a:tabLst>
                <a:tab pos="7353300" algn="l"/>
              </a:tabLst>
            </a:pPr>
            <a:r>
              <a:rPr lang="zh-CN" altLang="en-US" sz="2400">
                <a:solidFill>
                  <a:srgbClr val="FF0000"/>
                </a:solidFill>
                <a:ea typeface="宋体" panose="02010600030101010101" pitchFamily="2" charset="-122"/>
              </a:rPr>
              <a:t>胶套硅光纤：</a:t>
            </a:r>
            <a:r>
              <a:rPr lang="zh-CN" altLang="en-US" sz="2400">
                <a:solidFill>
                  <a:schemeClr val="accent1"/>
                </a:solidFill>
                <a:ea typeface="宋体" panose="02010600030101010101" pitchFamily="2" charset="-122"/>
              </a:rPr>
              <a:t>纤芯是玻璃，包层为塑料，特性同玻璃</a:t>
            </a:r>
          </a:p>
          <a:p>
            <a:pPr marL="177800" indent="-177800">
              <a:lnSpc>
                <a:spcPct val="120000"/>
              </a:lnSpc>
              <a:buClr>
                <a:srgbClr val="FF0000"/>
              </a:buClr>
              <a:buFont typeface="Wingdings" panose="05000000000000000000" pitchFamily="2" charset="2"/>
              <a:buNone/>
              <a:tabLst>
                <a:tab pos="7353300" algn="l"/>
              </a:tabLst>
            </a:pPr>
            <a:r>
              <a:rPr lang="zh-CN" altLang="en-US" sz="2400">
                <a:solidFill>
                  <a:schemeClr val="accent1"/>
                </a:solidFill>
                <a:ea typeface="宋体" panose="02010600030101010101" pitchFamily="2" charset="-122"/>
              </a:rPr>
              <a:t>                   光纤差不多，成本较低；</a:t>
            </a:r>
          </a:p>
          <a:p>
            <a:pPr marL="177800" indent="-177800">
              <a:lnSpc>
                <a:spcPct val="120000"/>
              </a:lnSpc>
              <a:spcBef>
                <a:spcPct val="50000"/>
              </a:spcBef>
              <a:buClr>
                <a:srgbClr val="FF0000"/>
              </a:buClr>
              <a:buFont typeface="Wingdings" panose="05000000000000000000" pitchFamily="2" charset="2"/>
              <a:buChar char="Ø"/>
              <a:tabLst>
                <a:tab pos="7353300" algn="l"/>
              </a:tabLst>
            </a:pPr>
            <a:r>
              <a:rPr lang="zh-CN" altLang="en-US" sz="2400">
                <a:solidFill>
                  <a:srgbClr val="FF0000"/>
                </a:solidFill>
                <a:ea typeface="宋体" panose="02010600030101010101" pitchFamily="2" charset="-122"/>
              </a:rPr>
              <a:t>塑料光纤：   </a:t>
            </a:r>
            <a:r>
              <a:rPr lang="zh-CN" altLang="en-US" sz="2400">
                <a:solidFill>
                  <a:schemeClr val="accent1"/>
                </a:solidFill>
                <a:ea typeface="宋体" panose="02010600030101010101" pitchFamily="2" charset="-122"/>
              </a:rPr>
              <a:t>纤芯与包层都是塑料，损耗大，传输距</a:t>
            </a:r>
          </a:p>
          <a:p>
            <a:pPr marL="177800" indent="-177800">
              <a:lnSpc>
                <a:spcPct val="120000"/>
              </a:lnSpc>
              <a:buClr>
                <a:srgbClr val="FF0000"/>
              </a:buClr>
              <a:buFont typeface="Wingdings" panose="05000000000000000000" pitchFamily="2" charset="2"/>
              <a:buNone/>
              <a:tabLst>
                <a:tab pos="7353300" algn="l"/>
              </a:tabLst>
            </a:pPr>
            <a:r>
              <a:rPr lang="zh-CN" altLang="en-US" sz="2400">
                <a:solidFill>
                  <a:schemeClr val="accent1"/>
                </a:solidFill>
                <a:ea typeface="宋体" panose="02010600030101010101" pitchFamily="2" charset="-122"/>
              </a:rPr>
              <a:t>                   离很短，价格很低。多用于家电、音</a:t>
            </a:r>
          </a:p>
          <a:p>
            <a:pPr marL="177800" indent="-177800">
              <a:lnSpc>
                <a:spcPct val="120000"/>
              </a:lnSpc>
              <a:buClr>
                <a:srgbClr val="FF0000"/>
              </a:buClr>
              <a:buFont typeface="Wingdings" panose="05000000000000000000" pitchFamily="2" charset="2"/>
              <a:buNone/>
              <a:tabLst>
                <a:tab pos="7353300" algn="l"/>
              </a:tabLst>
            </a:pPr>
            <a:r>
              <a:rPr lang="zh-CN" altLang="en-US" sz="2400">
                <a:solidFill>
                  <a:schemeClr val="accent1"/>
                </a:solidFill>
                <a:ea typeface="宋体" panose="02010600030101010101" pitchFamily="2" charset="-122"/>
              </a:rPr>
              <a:t>                   响，以及短距的图像传输。</a:t>
            </a:r>
            <a:endParaRPr lang="zh-TW" altLang="en-US" sz="2400">
              <a:solidFill>
                <a:schemeClr val="accent1"/>
              </a:solidFill>
              <a:ea typeface="PMingLiU" pitchFamily="18" charset="-120"/>
            </a:endParaRPr>
          </a:p>
        </p:txBody>
      </p:sp>
      <p:sp>
        <p:nvSpPr>
          <p:cNvPr id="851972" name="Rectangle 4"/>
          <p:cNvSpPr>
            <a:spLocks noChangeArrowheads="1"/>
          </p:cNvSpPr>
          <p:nvPr/>
        </p:nvSpPr>
        <p:spPr bwMode="auto">
          <a:xfrm>
            <a:off x="1447800" y="1676400"/>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CC"/>
                </a:solidFill>
                <a:ea typeface="宋体" panose="02010600030101010101" pitchFamily="2" charset="-122"/>
              </a:rPr>
              <a:t>1</a:t>
            </a:r>
            <a:r>
              <a:rPr lang="zh-CN" altLang="en-US" sz="2800" b="1">
                <a:solidFill>
                  <a:srgbClr val="CC00CC"/>
                </a:solidFill>
                <a:ea typeface="宋体" panose="02010600030101010101" pitchFamily="2" charset="-122"/>
              </a:rPr>
              <a:t>．按纤芯和包层材料划分</a:t>
            </a:r>
          </a:p>
        </p:txBody>
      </p:sp>
      <p:sp>
        <p:nvSpPr>
          <p:cNvPr id="851973"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51974" name="Rectangle 2"/>
          <p:cNvSpPr>
            <a:spLocks noChangeArrowheads="1"/>
          </p:cNvSpPr>
          <p:nvPr/>
        </p:nvSpPr>
        <p:spPr bwMode="white">
          <a:xfrm>
            <a:off x="228600" y="99060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3200">
                <a:solidFill>
                  <a:srgbClr val="FF0000"/>
                </a:solidFill>
                <a:latin typeface="楷体_GB2312" pitchFamily="49" charset="-122"/>
                <a:ea typeface="楷体_GB2312" pitchFamily="49" charset="-122"/>
              </a:rPr>
              <a:t>光纤分类</a:t>
            </a:r>
          </a:p>
        </p:txBody>
      </p:sp>
      <p:sp>
        <p:nvSpPr>
          <p:cNvPr id="851975" name="Rectangle 7"/>
          <p:cNvSpPr>
            <a:spLocks noGrp="1" noChangeArrowheads="1"/>
          </p:cNvSpPr>
          <p:nvPr>
            <p:ph type="title"/>
          </p:nvPr>
        </p:nvSpPr>
        <p:spPr/>
        <p:txBody>
          <a:bodyPr/>
          <a:lstStyle/>
          <a:p>
            <a:endParaRPr lang="zh-CN" altLang="en-US">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reeform 2"/>
          <p:cNvSpPr>
            <a:spLocks/>
          </p:cNvSpPr>
          <p:nvPr/>
        </p:nvSpPr>
        <p:spPr bwMode="auto">
          <a:xfrm>
            <a:off x="1082675" y="1827213"/>
            <a:ext cx="968375" cy="1211262"/>
          </a:xfrm>
          <a:custGeom>
            <a:avLst/>
            <a:gdLst>
              <a:gd name="T0" fmla="*/ 0 w 501"/>
              <a:gd name="T1" fmla="*/ 0 h 625"/>
              <a:gd name="T2" fmla="*/ 413637 w 501"/>
              <a:gd name="T3" fmla="*/ 732571 h 625"/>
              <a:gd name="T4" fmla="*/ 651382 w 501"/>
              <a:gd name="T5" fmla="*/ 1003894 h 625"/>
              <a:gd name="T6" fmla="*/ 778952 w 501"/>
              <a:gd name="T7" fmla="*/ 955443 h 625"/>
              <a:gd name="T8" fmla="*/ 889127 w 501"/>
              <a:gd name="T9" fmla="*/ 970948 h 625"/>
              <a:gd name="T10" fmla="*/ 968375 w 501"/>
              <a:gd name="T11" fmla="*/ 1211262 h 6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1" h="625">
                <a:moveTo>
                  <a:pt x="0" y="0"/>
                </a:moveTo>
                <a:cubicBezTo>
                  <a:pt x="36" y="63"/>
                  <a:pt x="158" y="292"/>
                  <a:pt x="214" y="378"/>
                </a:cubicBezTo>
                <a:cubicBezTo>
                  <a:pt x="270" y="464"/>
                  <a:pt x="306" y="499"/>
                  <a:pt x="337" y="518"/>
                </a:cubicBezTo>
                <a:cubicBezTo>
                  <a:pt x="368" y="537"/>
                  <a:pt x="383" y="496"/>
                  <a:pt x="403" y="493"/>
                </a:cubicBezTo>
                <a:cubicBezTo>
                  <a:pt x="423" y="490"/>
                  <a:pt x="444" y="479"/>
                  <a:pt x="460" y="501"/>
                </a:cubicBezTo>
                <a:cubicBezTo>
                  <a:pt x="476" y="523"/>
                  <a:pt x="493" y="599"/>
                  <a:pt x="501" y="625"/>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1443" name="Freeform 3"/>
          <p:cNvSpPr>
            <a:spLocks/>
          </p:cNvSpPr>
          <p:nvPr/>
        </p:nvSpPr>
        <p:spPr bwMode="auto">
          <a:xfrm>
            <a:off x="2051050" y="2973388"/>
            <a:ext cx="1003300" cy="1144587"/>
          </a:xfrm>
          <a:custGeom>
            <a:avLst/>
            <a:gdLst>
              <a:gd name="T0" fmla="*/ 0 w 518"/>
              <a:gd name="T1" fmla="*/ 0 h 591"/>
              <a:gd name="T2" fmla="*/ 96844 w 518"/>
              <a:gd name="T3" fmla="*/ 253707 h 591"/>
              <a:gd name="T4" fmla="*/ 240172 w 518"/>
              <a:gd name="T5" fmla="*/ 555832 h 591"/>
              <a:gd name="T6" fmla="*/ 350574 w 518"/>
              <a:gd name="T7" fmla="*/ 716577 h 591"/>
              <a:gd name="T8" fmla="*/ 557819 w 518"/>
              <a:gd name="T9" fmla="*/ 970284 h 591"/>
              <a:gd name="T10" fmla="*/ 1003300 w 518"/>
              <a:gd name="T11" fmla="*/ 1144587 h 5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 h="591">
                <a:moveTo>
                  <a:pt x="0" y="0"/>
                </a:moveTo>
                <a:cubicBezTo>
                  <a:pt x="7" y="20"/>
                  <a:pt x="29" y="83"/>
                  <a:pt x="50" y="131"/>
                </a:cubicBezTo>
                <a:cubicBezTo>
                  <a:pt x="71" y="179"/>
                  <a:pt x="102" y="247"/>
                  <a:pt x="124" y="287"/>
                </a:cubicBezTo>
                <a:cubicBezTo>
                  <a:pt x="146" y="327"/>
                  <a:pt x="154" y="334"/>
                  <a:pt x="181" y="370"/>
                </a:cubicBezTo>
                <a:cubicBezTo>
                  <a:pt x="208" y="406"/>
                  <a:pt x="232" y="464"/>
                  <a:pt x="288" y="501"/>
                </a:cubicBezTo>
                <a:cubicBezTo>
                  <a:pt x="344" y="538"/>
                  <a:pt x="470" y="572"/>
                  <a:pt x="518" y="59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1444" name="Freeform 4"/>
          <p:cNvSpPr>
            <a:spLocks/>
          </p:cNvSpPr>
          <p:nvPr/>
        </p:nvSpPr>
        <p:spPr bwMode="auto">
          <a:xfrm>
            <a:off x="3054350" y="1463675"/>
            <a:ext cx="5124450" cy="3487738"/>
          </a:xfrm>
          <a:custGeom>
            <a:avLst/>
            <a:gdLst>
              <a:gd name="T0" fmla="*/ 0 w 2647"/>
              <a:gd name="T1" fmla="*/ 2655019 h 1801"/>
              <a:gd name="T2" fmla="*/ 143260 w 2647"/>
              <a:gd name="T3" fmla="*/ 2593049 h 1801"/>
              <a:gd name="T4" fmla="*/ 271032 w 2647"/>
              <a:gd name="T5" fmla="*/ 2608541 h 1801"/>
              <a:gd name="T6" fmla="*/ 398805 w 2647"/>
              <a:gd name="T7" fmla="*/ 2751847 h 1801"/>
              <a:gd name="T8" fmla="*/ 493666 w 2647"/>
              <a:gd name="T9" fmla="*/ 2815753 h 1801"/>
              <a:gd name="T10" fmla="*/ 667901 w 2647"/>
              <a:gd name="T11" fmla="*/ 2831245 h 1801"/>
              <a:gd name="T12" fmla="*/ 764699 w 2647"/>
              <a:gd name="T13" fmla="*/ 2782831 h 1801"/>
              <a:gd name="T14" fmla="*/ 859560 w 2647"/>
              <a:gd name="T15" fmla="*/ 2575620 h 1801"/>
              <a:gd name="T16" fmla="*/ 954422 w 2647"/>
              <a:gd name="T17" fmla="*/ 1413686 h 1801"/>
              <a:gd name="T18" fmla="*/ 987333 w 2647"/>
              <a:gd name="T19" fmla="*/ 77462 h 1801"/>
              <a:gd name="T20" fmla="*/ 1130593 w 2647"/>
              <a:gd name="T21" fmla="*/ 1876523 h 1801"/>
              <a:gd name="T22" fmla="*/ 1399689 w 2647"/>
              <a:gd name="T23" fmla="*/ 2831245 h 1801"/>
              <a:gd name="T24" fmla="*/ 1591348 w 2647"/>
              <a:gd name="T25" fmla="*/ 3102363 h 1801"/>
              <a:gd name="T26" fmla="*/ 1829469 w 2647"/>
              <a:gd name="T27" fmla="*/ 3069442 h 1801"/>
              <a:gd name="T28" fmla="*/ 1990153 w 2647"/>
              <a:gd name="T29" fmla="*/ 3245668 h 1801"/>
              <a:gd name="T30" fmla="*/ 2228274 w 2647"/>
              <a:gd name="T31" fmla="*/ 3356052 h 1801"/>
              <a:gd name="T32" fmla="*/ 2545769 w 2647"/>
              <a:gd name="T33" fmla="*/ 3419959 h 1801"/>
              <a:gd name="T34" fmla="*/ 2801314 w 2647"/>
              <a:gd name="T35" fmla="*/ 3435451 h 1801"/>
              <a:gd name="T36" fmla="*/ 2944574 w 2647"/>
              <a:gd name="T37" fmla="*/ 3450943 h 1801"/>
              <a:gd name="T38" fmla="*/ 3198183 w 2647"/>
              <a:gd name="T39" fmla="*/ 3435451 h 1801"/>
              <a:gd name="T40" fmla="*/ 3533102 w 2647"/>
              <a:gd name="T41" fmla="*/ 3133348 h 1801"/>
              <a:gd name="T42" fmla="*/ 3802199 w 2647"/>
              <a:gd name="T43" fmla="*/ 2846738 h 1801"/>
              <a:gd name="T44" fmla="*/ 3962882 w 2647"/>
              <a:gd name="T45" fmla="*/ 2718925 h 1801"/>
              <a:gd name="T46" fmla="*/ 4295865 w 2647"/>
              <a:gd name="T47" fmla="*/ 2209611 h 1801"/>
              <a:gd name="T48" fmla="*/ 4615296 w 2647"/>
              <a:gd name="T49" fmla="*/ 1653819 h 1801"/>
              <a:gd name="T50" fmla="*/ 5124450 w 2647"/>
              <a:gd name="T51" fmla="*/ 602269 h 18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47" h="1801">
                <a:moveTo>
                  <a:pt x="0" y="1371"/>
                </a:moveTo>
                <a:cubicBezTo>
                  <a:pt x="12" y="1366"/>
                  <a:pt x="51" y="1343"/>
                  <a:pt x="74" y="1339"/>
                </a:cubicBezTo>
                <a:cubicBezTo>
                  <a:pt x="97" y="1335"/>
                  <a:pt x="118" y="1333"/>
                  <a:pt x="140" y="1347"/>
                </a:cubicBezTo>
                <a:cubicBezTo>
                  <a:pt x="162" y="1361"/>
                  <a:pt x="187" y="1403"/>
                  <a:pt x="206" y="1421"/>
                </a:cubicBezTo>
                <a:cubicBezTo>
                  <a:pt x="225" y="1439"/>
                  <a:pt x="232" y="1447"/>
                  <a:pt x="255" y="1454"/>
                </a:cubicBezTo>
                <a:cubicBezTo>
                  <a:pt x="278" y="1461"/>
                  <a:pt x="322" y="1465"/>
                  <a:pt x="345" y="1462"/>
                </a:cubicBezTo>
                <a:cubicBezTo>
                  <a:pt x="368" y="1459"/>
                  <a:pt x="379" y="1459"/>
                  <a:pt x="395" y="1437"/>
                </a:cubicBezTo>
                <a:cubicBezTo>
                  <a:pt x="411" y="1415"/>
                  <a:pt x="428" y="1448"/>
                  <a:pt x="444" y="1330"/>
                </a:cubicBezTo>
                <a:cubicBezTo>
                  <a:pt x="460" y="1212"/>
                  <a:pt x="482" y="945"/>
                  <a:pt x="493" y="730"/>
                </a:cubicBezTo>
                <a:cubicBezTo>
                  <a:pt x="504" y="515"/>
                  <a:pt x="495" y="0"/>
                  <a:pt x="510" y="40"/>
                </a:cubicBezTo>
                <a:cubicBezTo>
                  <a:pt x="525" y="80"/>
                  <a:pt x="548" y="732"/>
                  <a:pt x="584" y="969"/>
                </a:cubicBezTo>
                <a:cubicBezTo>
                  <a:pt x="620" y="1206"/>
                  <a:pt x="683" y="1356"/>
                  <a:pt x="723" y="1462"/>
                </a:cubicBezTo>
                <a:cubicBezTo>
                  <a:pt x="763" y="1568"/>
                  <a:pt x="785" y="1582"/>
                  <a:pt x="822" y="1602"/>
                </a:cubicBezTo>
                <a:cubicBezTo>
                  <a:pt x="859" y="1622"/>
                  <a:pt x="911" y="1573"/>
                  <a:pt x="945" y="1585"/>
                </a:cubicBezTo>
                <a:cubicBezTo>
                  <a:pt x="979" y="1597"/>
                  <a:pt x="994" y="1651"/>
                  <a:pt x="1028" y="1676"/>
                </a:cubicBezTo>
                <a:cubicBezTo>
                  <a:pt x="1062" y="1701"/>
                  <a:pt x="1103" y="1718"/>
                  <a:pt x="1151" y="1733"/>
                </a:cubicBezTo>
                <a:cubicBezTo>
                  <a:pt x="1199" y="1748"/>
                  <a:pt x="1266" y="1759"/>
                  <a:pt x="1315" y="1766"/>
                </a:cubicBezTo>
                <a:cubicBezTo>
                  <a:pt x="1364" y="1773"/>
                  <a:pt x="1413" y="1771"/>
                  <a:pt x="1447" y="1774"/>
                </a:cubicBezTo>
                <a:cubicBezTo>
                  <a:pt x="1481" y="1777"/>
                  <a:pt x="1487" y="1782"/>
                  <a:pt x="1521" y="1782"/>
                </a:cubicBezTo>
                <a:cubicBezTo>
                  <a:pt x="1555" y="1782"/>
                  <a:pt x="1601" y="1801"/>
                  <a:pt x="1652" y="1774"/>
                </a:cubicBezTo>
                <a:cubicBezTo>
                  <a:pt x="1703" y="1747"/>
                  <a:pt x="1773" y="1669"/>
                  <a:pt x="1825" y="1618"/>
                </a:cubicBezTo>
                <a:cubicBezTo>
                  <a:pt x="1877" y="1567"/>
                  <a:pt x="1927" y="1506"/>
                  <a:pt x="1964" y="1470"/>
                </a:cubicBezTo>
                <a:cubicBezTo>
                  <a:pt x="2001" y="1434"/>
                  <a:pt x="2005" y="1459"/>
                  <a:pt x="2047" y="1404"/>
                </a:cubicBezTo>
                <a:cubicBezTo>
                  <a:pt x="2089" y="1349"/>
                  <a:pt x="2163" y="1233"/>
                  <a:pt x="2219" y="1141"/>
                </a:cubicBezTo>
                <a:cubicBezTo>
                  <a:pt x="2275" y="1049"/>
                  <a:pt x="2313" y="992"/>
                  <a:pt x="2384" y="854"/>
                </a:cubicBezTo>
                <a:cubicBezTo>
                  <a:pt x="2455" y="716"/>
                  <a:pt x="2592" y="424"/>
                  <a:pt x="2647" y="31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1445" name="Line 5"/>
          <p:cNvSpPr>
            <a:spLocks noChangeShapeType="1"/>
          </p:cNvSpPr>
          <p:nvPr/>
        </p:nvSpPr>
        <p:spPr bwMode="auto">
          <a:xfrm>
            <a:off x="1093788" y="1281113"/>
            <a:ext cx="0" cy="390366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50982" name="Group 6"/>
          <p:cNvGrpSpPr>
            <a:grpSpLocks/>
          </p:cNvGrpSpPr>
          <p:nvPr/>
        </p:nvGrpSpPr>
        <p:grpSpPr bwMode="auto">
          <a:xfrm>
            <a:off x="3006725" y="3217863"/>
            <a:ext cx="1412875" cy="2192337"/>
            <a:chOff x="1604" y="2326"/>
            <a:chExt cx="890" cy="1381"/>
          </a:xfrm>
        </p:grpSpPr>
        <p:grpSp>
          <p:nvGrpSpPr>
            <p:cNvPr id="61501" name="Group 7"/>
            <p:cNvGrpSpPr>
              <a:grpSpLocks/>
            </p:cNvGrpSpPr>
            <p:nvPr/>
          </p:nvGrpSpPr>
          <p:grpSpPr bwMode="auto">
            <a:xfrm>
              <a:off x="1837" y="3005"/>
              <a:ext cx="586" cy="702"/>
              <a:chOff x="1344" y="1536"/>
              <a:chExt cx="480" cy="480"/>
            </a:xfrm>
          </p:grpSpPr>
          <p:sp>
            <p:nvSpPr>
              <p:cNvPr id="61504" name="Line 8"/>
              <p:cNvSpPr>
                <a:spLocks noChangeShapeType="1"/>
              </p:cNvSpPr>
              <p:nvPr/>
            </p:nvSpPr>
            <p:spPr bwMode="auto">
              <a:xfrm>
                <a:off x="1344" y="1536"/>
                <a:ext cx="0" cy="4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5" name="Line 9"/>
              <p:cNvSpPr>
                <a:spLocks noChangeShapeType="1"/>
              </p:cNvSpPr>
              <p:nvPr/>
            </p:nvSpPr>
            <p:spPr bwMode="auto">
              <a:xfrm>
                <a:off x="1824" y="1632"/>
                <a:ext cx="0"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6" name="Line 10"/>
              <p:cNvSpPr>
                <a:spLocks noChangeShapeType="1"/>
              </p:cNvSpPr>
              <p:nvPr/>
            </p:nvSpPr>
            <p:spPr bwMode="auto">
              <a:xfrm flipH="1">
                <a:off x="1344" y="1584"/>
                <a:ext cx="192" cy="9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7" name="Line 11"/>
              <p:cNvSpPr>
                <a:spLocks noChangeShapeType="1"/>
              </p:cNvSpPr>
              <p:nvPr/>
            </p:nvSpPr>
            <p:spPr bwMode="auto">
              <a:xfrm flipH="1">
                <a:off x="1344" y="163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8" name="Line 12"/>
              <p:cNvSpPr>
                <a:spLocks noChangeShapeType="1"/>
              </p:cNvSpPr>
              <p:nvPr/>
            </p:nvSpPr>
            <p:spPr bwMode="auto">
              <a:xfrm flipH="1">
                <a:off x="1344" y="1632"/>
                <a:ext cx="336"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9" name="Line 13"/>
              <p:cNvSpPr>
                <a:spLocks noChangeShapeType="1"/>
              </p:cNvSpPr>
              <p:nvPr/>
            </p:nvSpPr>
            <p:spPr bwMode="auto">
              <a:xfrm flipH="1">
                <a:off x="1344" y="1680"/>
                <a:ext cx="384"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0" name="Line 14"/>
              <p:cNvSpPr>
                <a:spLocks noChangeShapeType="1"/>
              </p:cNvSpPr>
              <p:nvPr/>
            </p:nvSpPr>
            <p:spPr bwMode="auto">
              <a:xfrm flipH="1">
                <a:off x="1392" y="1680"/>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1" name="Line 15"/>
              <p:cNvSpPr>
                <a:spLocks noChangeShapeType="1"/>
              </p:cNvSpPr>
              <p:nvPr/>
            </p:nvSpPr>
            <p:spPr bwMode="auto">
              <a:xfrm flipH="1">
                <a:off x="1392" y="1776"/>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12" name="Line 16"/>
              <p:cNvSpPr>
                <a:spLocks noChangeShapeType="1"/>
              </p:cNvSpPr>
              <p:nvPr/>
            </p:nvSpPr>
            <p:spPr bwMode="auto">
              <a:xfrm flipH="1">
                <a:off x="1584" y="187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50993" name="Text Box 17"/>
            <p:cNvSpPr txBox="1">
              <a:spLocks noChangeArrowheads="1"/>
            </p:cNvSpPr>
            <p:nvPr/>
          </p:nvSpPr>
          <p:spPr bwMode="auto">
            <a:xfrm>
              <a:off x="1604" y="232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第二传输窗口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61503" name="Line 18"/>
            <p:cNvSpPr>
              <a:spLocks noChangeShapeType="1"/>
            </p:cNvSpPr>
            <p:nvPr/>
          </p:nvSpPr>
          <p:spPr bwMode="auto">
            <a:xfrm>
              <a:off x="2013" y="2536"/>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150995" name="Group 19"/>
          <p:cNvGrpSpPr>
            <a:grpSpLocks/>
          </p:cNvGrpSpPr>
          <p:nvPr/>
        </p:nvGrpSpPr>
        <p:grpSpPr bwMode="auto">
          <a:xfrm>
            <a:off x="1358900" y="2027238"/>
            <a:ext cx="1841500" cy="3382962"/>
            <a:chOff x="725" y="1576"/>
            <a:chExt cx="1160" cy="2131"/>
          </a:xfrm>
        </p:grpSpPr>
        <p:sp>
          <p:nvSpPr>
            <p:cNvPr id="1150996" name="Text Box 20"/>
            <p:cNvSpPr txBox="1">
              <a:spLocks noChangeArrowheads="1"/>
            </p:cNvSpPr>
            <p:nvPr/>
          </p:nvSpPr>
          <p:spPr bwMode="auto">
            <a:xfrm>
              <a:off x="995" y="157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第一传输窗口</a:t>
              </a:r>
              <a:endParaRPr kumimoji="1" lang="zh-CN" altLang="en-US"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nvGrpSpPr>
            <p:cNvPr id="61484" name="Group 21"/>
            <p:cNvGrpSpPr>
              <a:grpSpLocks/>
            </p:cNvGrpSpPr>
            <p:nvPr/>
          </p:nvGrpSpPr>
          <p:grpSpPr bwMode="auto">
            <a:xfrm>
              <a:off x="725" y="1775"/>
              <a:ext cx="586" cy="1932"/>
              <a:chOff x="432" y="528"/>
              <a:chExt cx="480" cy="1488"/>
            </a:xfrm>
          </p:grpSpPr>
          <p:sp>
            <p:nvSpPr>
              <p:cNvPr id="61485" name="Line 22"/>
              <p:cNvSpPr>
                <a:spLocks noChangeShapeType="1"/>
              </p:cNvSpPr>
              <p:nvPr/>
            </p:nvSpPr>
            <p:spPr bwMode="auto">
              <a:xfrm>
                <a:off x="432" y="528"/>
                <a:ext cx="0" cy="14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6" name="Line 23"/>
              <p:cNvSpPr>
                <a:spLocks noChangeShapeType="1"/>
              </p:cNvSpPr>
              <p:nvPr/>
            </p:nvSpPr>
            <p:spPr bwMode="auto">
              <a:xfrm>
                <a:off x="912" y="1056"/>
                <a:ext cx="0" cy="96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7" name="Line 24"/>
              <p:cNvSpPr>
                <a:spLocks noChangeShapeType="1"/>
              </p:cNvSpPr>
              <p:nvPr/>
            </p:nvSpPr>
            <p:spPr bwMode="auto">
              <a:xfrm flipH="1">
                <a:off x="432" y="936"/>
                <a:ext cx="19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8" name="Line 25"/>
              <p:cNvSpPr>
                <a:spLocks noChangeShapeType="1"/>
              </p:cNvSpPr>
              <p:nvPr/>
            </p:nvSpPr>
            <p:spPr bwMode="auto">
              <a:xfrm flipH="1">
                <a:off x="432" y="912"/>
                <a:ext cx="336" cy="50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9" name="Line 26"/>
              <p:cNvSpPr>
                <a:spLocks noChangeShapeType="1"/>
              </p:cNvSpPr>
              <p:nvPr/>
            </p:nvSpPr>
            <p:spPr bwMode="auto">
              <a:xfrm flipH="1">
                <a:off x="432" y="960"/>
                <a:ext cx="432" cy="57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0" name="Line 27"/>
              <p:cNvSpPr>
                <a:spLocks noChangeShapeType="1"/>
              </p:cNvSpPr>
              <p:nvPr/>
            </p:nvSpPr>
            <p:spPr bwMode="auto">
              <a:xfrm flipH="1">
                <a:off x="432" y="1104"/>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1" name="Line 28"/>
              <p:cNvSpPr>
                <a:spLocks noChangeShapeType="1"/>
              </p:cNvSpPr>
              <p:nvPr/>
            </p:nvSpPr>
            <p:spPr bwMode="auto">
              <a:xfrm flipH="1">
                <a:off x="480" y="117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2" name="Line 29"/>
              <p:cNvSpPr>
                <a:spLocks noChangeShapeType="1"/>
              </p:cNvSpPr>
              <p:nvPr/>
            </p:nvSpPr>
            <p:spPr bwMode="auto">
              <a:xfrm flipH="1">
                <a:off x="480" y="141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3" name="Line 30"/>
              <p:cNvSpPr>
                <a:spLocks noChangeShapeType="1"/>
              </p:cNvSpPr>
              <p:nvPr/>
            </p:nvSpPr>
            <p:spPr bwMode="auto">
              <a:xfrm flipH="1">
                <a:off x="672" y="1656"/>
                <a:ext cx="240" cy="36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94" name="Line 31"/>
              <p:cNvSpPr>
                <a:spLocks noChangeShapeType="1"/>
              </p:cNvSpPr>
              <p:nvPr/>
            </p:nvSpPr>
            <p:spPr bwMode="auto">
              <a:xfrm flipH="1">
                <a:off x="432" y="624"/>
                <a:ext cx="96" cy="9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95" name="Line 32"/>
              <p:cNvSpPr>
                <a:spLocks noChangeShapeType="1"/>
              </p:cNvSpPr>
              <p:nvPr/>
            </p:nvSpPr>
            <p:spPr bwMode="auto">
              <a:xfrm flipH="1">
                <a:off x="432" y="720"/>
                <a:ext cx="144"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96" name="Line 33"/>
              <p:cNvSpPr>
                <a:spLocks noChangeShapeType="1"/>
              </p:cNvSpPr>
              <p:nvPr/>
            </p:nvSpPr>
            <p:spPr bwMode="auto">
              <a:xfrm flipH="1">
                <a:off x="432" y="816"/>
                <a:ext cx="192"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97" name="Line 34"/>
              <p:cNvSpPr>
                <a:spLocks noChangeShapeType="1"/>
              </p:cNvSpPr>
              <p:nvPr/>
            </p:nvSpPr>
            <p:spPr bwMode="auto">
              <a:xfrm flipH="1">
                <a:off x="432" y="1344"/>
                <a:ext cx="480" cy="57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98" name="Line 35"/>
              <p:cNvSpPr>
                <a:spLocks noChangeShapeType="1"/>
              </p:cNvSpPr>
              <p:nvPr/>
            </p:nvSpPr>
            <p:spPr bwMode="auto">
              <a:xfrm flipH="1">
                <a:off x="576" y="1584"/>
                <a:ext cx="336" cy="43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99" name="Line 36"/>
              <p:cNvSpPr>
                <a:spLocks noChangeShapeType="1"/>
              </p:cNvSpPr>
              <p:nvPr/>
            </p:nvSpPr>
            <p:spPr bwMode="auto">
              <a:xfrm flipH="1">
                <a:off x="768" y="1872"/>
                <a:ext cx="144" cy="144"/>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500" name="Line 37"/>
              <p:cNvSpPr>
                <a:spLocks noChangeShapeType="1"/>
              </p:cNvSpPr>
              <p:nvPr/>
            </p:nvSpPr>
            <p:spPr bwMode="auto">
              <a:xfrm flipH="1">
                <a:off x="624" y="528"/>
                <a:ext cx="144" cy="19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1151014" name="Text Box 38"/>
          <p:cNvSpPr txBox="1">
            <a:spLocks noChangeArrowheads="1"/>
          </p:cNvSpPr>
          <p:nvPr/>
        </p:nvSpPr>
        <p:spPr bwMode="auto">
          <a:xfrm>
            <a:off x="3157538"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1300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151015" name="Text Box 39"/>
          <p:cNvSpPr txBox="1">
            <a:spLocks noChangeArrowheads="1"/>
          </p:cNvSpPr>
          <p:nvPr/>
        </p:nvSpPr>
        <p:spPr bwMode="auto">
          <a:xfrm>
            <a:off x="5553075"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1550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151016" name="Text Box 40"/>
          <p:cNvSpPr txBox="1">
            <a:spLocks noChangeArrowheads="1"/>
          </p:cNvSpPr>
          <p:nvPr/>
        </p:nvSpPr>
        <p:spPr bwMode="auto">
          <a:xfrm>
            <a:off x="1338263" y="5181600"/>
            <a:ext cx="5889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850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61451" name="Freeform 41"/>
          <p:cNvSpPr>
            <a:spLocks/>
          </p:cNvSpPr>
          <p:nvPr/>
        </p:nvSpPr>
        <p:spPr bwMode="auto">
          <a:xfrm>
            <a:off x="1066800" y="2574925"/>
            <a:ext cx="5743575" cy="2468563"/>
          </a:xfrm>
          <a:custGeom>
            <a:avLst/>
            <a:gdLst>
              <a:gd name="T0" fmla="*/ 0 w 2967"/>
              <a:gd name="T1" fmla="*/ 0 h 1274"/>
              <a:gd name="T2" fmla="*/ 1513810 w 2967"/>
              <a:gd name="T3" fmla="*/ 1495864 h 1274"/>
              <a:gd name="T4" fmla="*/ 3039236 w 2967"/>
              <a:gd name="T5" fmla="*/ 2197292 h 1274"/>
              <a:gd name="T6" fmla="*/ 4502715 w 2967"/>
              <a:gd name="T7" fmla="*/ 2389119 h 1274"/>
              <a:gd name="T8" fmla="*/ 5743575 w 2967"/>
              <a:gd name="T9" fmla="*/ 2468563 h 1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7" h="1274">
                <a:moveTo>
                  <a:pt x="0" y="0"/>
                </a:moveTo>
                <a:cubicBezTo>
                  <a:pt x="129" y="129"/>
                  <a:pt x="520" y="583"/>
                  <a:pt x="782" y="772"/>
                </a:cubicBezTo>
                <a:cubicBezTo>
                  <a:pt x="1044" y="961"/>
                  <a:pt x="1313" y="1057"/>
                  <a:pt x="1570" y="1134"/>
                </a:cubicBezTo>
                <a:cubicBezTo>
                  <a:pt x="1827" y="1211"/>
                  <a:pt x="2093" y="1210"/>
                  <a:pt x="2326" y="1233"/>
                </a:cubicBezTo>
                <a:cubicBezTo>
                  <a:pt x="2559" y="1256"/>
                  <a:pt x="2834" y="1266"/>
                  <a:pt x="2967" y="1274"/>
                </a:cubicBezTo>
              </a:path>
            </a:pathLst>
          </a:custGeom>
          <a:noFill/>
          <a:ln w="28575" cap="flat" cmpd="sng">
            <a:solidFill>
              <a:schemeClr val="hlink"/>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52" name="Freeform 42"/>
          <p:cNvSpPr>
            <a:spLocks/>
          </p:cNvSpPr>
          <p:nvPr/>
        </p:nvSpPr>
        <p:spPr bwMode="auto">
          <a:xfrm>
            <a:off x="1066800" y="2303463"/>
            <a:ext cx="7181850" cy="2803525"/>
          </a:xfrm>
          <a:custGeom>
            <a:avLst/>
            <a:gdLst>
              <a:gd name="T0" fmla="*/ 0 w 3710"/>
              <a:gd name="T1" fmla="*/ 1369794 h 1447"/>
              <a:gd name="T2" fmla="*/ 1829339 w 3710"/>
              <a:gd name="T3" fmla="*/ 2468342 h 1447"/>
              <a:gd name="T4" fmla="*/ 2911456 w 3710"/>
              <a:gd name="T5" fmla="*/ 2739588 h 1447"/>
              <a:gd name="T6" fmla="*/ 4804677 w 3710"/>
              <a:gd name="T7" fmla="*/ 2772525 h 1447"/>
              <a:gd name="T8" fmla="*/ 5234427 w 3710"/>
              <a:gd name="T9" fmla="*/ 2708589 h 1447"/>
              <a:gd name="T10" fmla="*/ 5743544 w 3710"/>
              <a:gd name="T11" fmla="*/ 2199033 h 1447"/>
              <a:gd name="T12" fmla="*/ 6237175 w 3710"/>
              <a:gd name="T13" fmla="*/ 1610041 h 1447"/>
              <a:gd name="T14" fmla="*/ 7181850 w 3710"/>
              <a:gd name="T15" fmla="*/ 0 h 14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10" h="1447">
                <a:moveTo>
                  <a:pt x="0" y="707"/>
                </a:moveTo>
                <a:cubicBezTo>
                  <a:pt x="157" y="803"/>
                  <a:pt x="694" y="1156"/>
                  <a:pt x="945" y="1274"/>
                </a:cubicBezTo>
                <a:cubicBezTo>
                  <a:pt x="1196" y="1392"/>
                  <a:pt x="1248" y="1388"/>
                  <a:pt x="1504" y="1414"/>
                </a:cubicBezTo>
                <a:cubicBezTo>
                  <a:pt x="1760" y="1440"/>
                  <a:pt x="2282" y="1434"/>
                  <a:pt x="2482" y="1431"/>
                </a:cubicBezTo>
                <a:cubicBezTo>
                  <a:pt x="2682" y="1428"/>
                  <a:pt x="2623" y="1447"/>
                  <a:pt x="2704" y="1398"/>
                </a:cubicBezTo>
                <a:cubicBezTo>
                  <a:pt x="2785" y="1349"/>
                  <a:pt x="2881" y="1229"/>
                  <a:pt x="2967" y="1135"/>
                </a:cubicBezTo>
                <a:cubicBezTo>
                  <a:pt x="3053" y="1041"/>
                  <a:pt x="3098" y="1020"/>
                  <a:pt x="3222" y="831"/>
                </a:cubicBezTo>
                <a:cubicBezTo>
                  <a:pt x="3346" y="642"/>
                  <a:pt x="3608" y="173"/>
                  <a:pt x="3710" y="0"/>
                </a:cubicBez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19" name="Text Box 43"/>
          <p:cNvSpPr txBox="1">
            <a:spLocks noChangeArrowheads="1"/>
          </p:cNvSpPr>
          <p:nvPr/>
        </p:nvSpPr>
        <p:spPr bwMode="auto">
          <a:xfrm>
            <a:off x="1974850" y="48117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紫外吸收</a:t>
            </a:r>
            <a:endParaRPr kumimoji="1" lang="zh-CN" altLang="en-US" sz="16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61454" name="Line 44"/>
          <p:cNvSpPr>
            <a:spLocks noChangeShapeType="1"/>
          </p:cNvSpPr>
          <p:nvPr/>
        </p:nvSpPr>
        <p:spPr bwMode="auto">
          <a:xfrm flipV="1">
            <a:off x="2284413" y="4460875"/>
            <a:ext cx="0"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21" name="Text Box 45"/>
          <p:cNvSpPr txBox="1">
            <a:spLocks noChangeArrowheads="1"/>
          </p:cNvSpPr>
          <p:nvPr/>
        </p:nvSpPr>
        <p:spPr bwMode="auto">
          <a:xfrm>
            <a:off x="7502525" y="3654425"/>
            <a:ext cx="1104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红外吸收</a:t>
            </a:r>
          </a:p>
        </p:txBody>
      </p:sp>
      <p:sp>
        <p:nvSpPr>
          <p:cNvPr id="61456" name="Line 46"/>
          <p:cNvSpPr>
            <a:spLocks noChangeShapeType="1"/>
          </p:cNvSpPr>
          <p:nvPr/>
        </p:nvSpPr>
        <p:spPr bwMode="auto">
          <a:xfrm flipH="1">
            <a:off x="7361238" y="3876675"/>
            <a:ext cx="2016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23" name="Text Box 47"/>
          <p:cNvSpPr txBox="1">
            <a:spLocks noChangeArrowheads="1"/>
          </p:cNvSpPr>
          <p:nvPr/>
        </p:nvSpPr>
        <p:spPr bwMode="auto">
          <a:xfrm>
            <a:off x="4319588" y="37830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瑞利散射</a:t>
            </a:r>
          </a:p>
        </p:txBody>
      </p:sp>
      <p:sp>
        <p:nvSpPr>
          <p:cNvPr id="61458" name="Line 48"/>
          <p:cNvSpPr>
            <a:spLocks noChangeShapeType="1"/>
          </p:cNvSpPr>
          <p:nvPr/>
        </p:nvSpPr>
        <p:spPr bwMode="auto">
          <a:xfrm flipH="1">
            <a:off x="4246563" y="4135438"/>
            <a:ext cx="338137"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25" name="Text Box 49"/>
          <p:cNvSpPr txBox="1">
            <a:spLocks noChangeArrowheads="1"/>
          </p:cNvSpPr>
          <p:nvPr/>
        </p:nvSpPr>
        <p:spPr bwMode="auto">
          <a:xfrm>
            <a:off x="679450" y="4730750"/>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0.2</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151026" name="Text Box 50"/>
          <p:cNvSpPr txBox="1">
            <a:spLocks noChangeArrowheads="1"/>
          </p:cNvSpPr>
          <p:nvPr/>
        </p:nvSpPr>
        <p:spPr bwMode="auto">
          <a:xfrm>
            <a:off x="679450" y="1751013"/>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2.5</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151027" name="Text Box 51"/>
          <p:cNvSpPr txBox="1">
            <a:spLocks noChangeArrowheads="1"/>
          </p:cNvSpPr>
          <p:nvPr/>
        </p:nvSpPr>
        <p:spPr bwMode="auto">
          <a:xfrm rot="-5400000">
            <a:off x="70644" y="3085307"/>
            <a:ext cx="17462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损 耗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151028" name="Text Box 52"/>
          <p:cNvSpPr txBox="1">
            <a:spLocks noChangeArrowheads="1"/>
          </p:cNvSpPr>
          <p:nvPr/>
        </p:nvSpPr>
        <p:spPr bwMode="auto">
          <a:xfrm>
            <a:off x="3697288" y="5513388"/>
            <a:ext cx="1355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波 长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(nm)</a:t>
            </a:r>
            <a:endParaRPr kumimoji="1" lang="en-US" altLang="zh-CN"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61463" name="Line 53"/>
          <p:cNvSpPr>
            <a:spLocks noChangeShapeType="1"/>
          </p:cNvSpPr>
          <p:nvPr/>
        </p:nvSpPr>
        <p:spPr bwMode="auto">
          <a:xfrm>
            <a:off x="1066800" y="5257800"/>
            <a:ext cx="7510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30" name="Text Box 54"/>
          <p:cNvSpPr txBox="1">
            <a:spLocks noChangeArrowheads="1"/>
          </p:cNvSpPr>
          <p:nvPr/>
        </p:nvSpPr>
        <p:spPr bwMode="auto">
          <a:xfrm>
            <a:off x="4030663" y="1654175"/>
            <a:ext cx="17160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OH</a:t>
            </a: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离子吸收峰</a:t>
            </a:r>
          </a:p>
        </p:txBody>
      </p:sp>
      <p:sp>
        <p:nvSpPr>
          <p:cNvPr id="1151031" name="Rectangle 55"/>
          <p:cNvSpPr>
            <a:spLocks noChangeArrowheads="1"/>
          </p:cNvSpPr>
          <p:nvPr/>
        </p:nvSpPr>
        <p:spPr bwMode="auto">
          <a:xfrm>
            <a:off x="838200" y="6019800"/>
            <a:ext cx="6705600" cy="457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zh-CN" altLang="en-US" sz="2400" b="1">
                <a:effectLst>
                  <a:outerShdw blurRad="38100" dist="38100" dir="2700000" algn="tl">
                    <a:srgbClr val="C0C0C0"/>
                  </a:outerShdw>
                </a:effectLst>
                <a:latin typeface="Times New Roman" panose="02020603050405020304" pitchFamily="18" charset="0"/>
                <a:ea typeface="黑体" panose="02010609060101010101" pitchFamily="49" charset="-122"/>
              </a:rPr>
              <a:t>损耗主要机理：材料吸收、瑞利散射和弯曲损耗</a:t>
            </a:r>
          </a:p>
        </p:txBody>
      </p:sp>
      <p:grpSp>
        <p:nvGrpSpPr>
          <p:cNvPr id="1151032" name="Group 56"/>
          <p:cNvGrpSpPr>
            <a:grpSpLocks/>
          </p:cNvGrpSpPr>
          <p:nvPr/>
        </p:nvGrpSpPr>
        <p:grpSpPr bwMode="auto">
          <a:xfrm>
            <a:off x="5246688" y="2286000"/>
            <a:ext cx="2220912" cy="2898775"/>
            <a:chOff x="3305" y="1440"/>
            <a:chExt cx="1399" cy="1826"/>
          </a:xfrm>
        </p:grpSpPr>
        <p:grpSp>
          <p:nvGrpSpPr>
            <p:cNvPr id="61468" name="Group 57"/>
            <p:cNvGrpSpPr>
              <a:grpSpLocks/>
            </p:cNvGrpSpPr>
            <p:nvPr/>
          </p:nvGrpSpPr>
          <p:grpSpPr bwMode="auto">
            <a:xfrm>
              <a:off x="3305" y="2246"/>
              <a:ext cx="890" cy="1020"/>
              <a:chOff x="3283" y="2687"/>
              <a:chExt cx="890" cy="1020"/>
            </a:xfrm>
          </p:grpSpPr>
          <p:grpSp>
            <p:nvGrpSpPr>
              <p:cNvPr id="61470" name="Group 58"/>
              <p:cNvGrpSpPr>
                <a:grpSpLocks/>
              </p:cNvGrpSpPr>
              <p:nvPr/>
            </p:nvGrpSpPr>
            <p:grpSpPr bwMode="auto">
              <a:xfrm>
                <a:off x="3300" y="3473"/>
                <a:ext cx="703" cy="234"/>
                <a:chOff x="2544" y="1920"/>
                <a:chExt cx="576" cy="96"/>
              </a:xfrm>
            </p:grpSpPr>
            <p:sp>
              <p:nvSpPr>
                <p:cNvPr id="61473" name="Line 59"/>
                <p:cNvSpPr>
                  <a:spLocks noChangeShapeType="1"/>
                </p:cNvSpPr>
                <p:nvPr/>
              </p:nvSpPr>
              <p:spPr bwMode="auto">
                <a:xfrm>
                  <a:off x="2544"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4" name="Line 60"/>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5" name="Line 61"/>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6" name="Line 62"/>
                <p:cNvSpPr>
                  <a:spLocks noChangeShapeType="1"/>
                </p:cNvSpPr>
                <p:nvPr/>
              </p:nvSpPr>
              <p:spPr bwMode="auto">
                <a:xfrm>
                  <a:off x="3120"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7" name="Line 63"/>
                <p:cNvSpPr>
                  <a:spLocks noChangeShapeType="1"/>
                </p:cNvSpPr>
                <p:nvPr/>
              </p:nvSpPr>
              <p:spPr bwMode="auto">
                <a:xfrm flipH="1">
                  <a:off x="254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8" name="Line 64"/>
                <p:cNvSpPr>
                  <a:spLocks noChangeShapeType="1"/>
                </p:cNvSpPr>
                <p:nvPr/>
              </p:nvSpPr>
              <p:spPr bwMode="auto">
                <a:xfrm flipH="1">
                  <a:off x="2640"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9" name="Line 65"/>
                <p:cNvSpPr>
                  <a:spLocks noChangeShapeType="1"/>
                </p:cNvSpPr>
                <p:nvPr/>
              </p:nvSpPr>
              <p:spPr bwMode="auto">
                <a:xfrm flipH="1">
                  <a:off x="2736"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80" name="Line 66"/>
                <p:cNvSpPr>
                  <a:spLocks noChangeShapeType="1"/>
                </p:cNvSpPr>
                <p:nvPr/>
              </p:nvSpPr>
              <p:spPr bwMode="auto">
                <a:xfrm flipH="1">
                  <a:off x="2784"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81" name="Line 67"/>
                <p:cNvSpPr>
                  <a:spLocks noChangeShapeType="1"/>
                </p:cNvSpPr>
                <p:nvPr/>
              </p:nvSpPr>
              <p:spPr bwMode="auto">
                <a:xfrm flipH="1">
                  <a:off x="302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82" name="Line 68"/>
                <p:cNvSpPr>
                  <a:spLocks noChangeShapeType="1"/>
                </p:cNvSpPr>
                <p:nvPr/>
              </p:nvSpPr>
              <p:spPr bwMode="auto">
                <a:xfrm flipH="1">
                  <a:off x="2880"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1471" name="Line 69"/>
              <p:cNvSpPr>
                <a:spLocks noChangeShapeType="1"/>
              </p:cNvSpPr>
              <p:nvPr/>
            </p:nvSpPr>
            <p:spPr bwMode="auto">
              <a:xfrm>
                <a:off x="3653" y="2946"/>
                <a:ext cx="0" cy="5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51046" name="Text Box 70"/>
              <p:cNvSpPr txBox="1">
                <a:spLocks noChangeArrowheads="1"/>
              </p:cNvSpPr>
              <p:nvPr/>
            </p:nvSpPr>
            <p:spPr bwMode="auto">
              <a:xfrm>
                <a:off x="3283" y="2687"/>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第三传输窗口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sp>
          <p:nvSpPr>
            <p:cNvPr id="1151047" name="AutoShape 71" descr="羊皮纸"/>
            <p:cNvSpPr>
              <a:spLocks noChangeArrowheads="1"/>
            </p:cNvSpPr>
            <p:nvPr/>
          </p:nvSpPr>
          <p:spPr bwMode="auto">
            <a:xfrm>
              <a:off x="3408" y="1440"/>
              <a:ext cx="1296" cy="816"/>
            </a:xfrm>
            <a:prstGeom prst="wedgeEllipseCallout">
              <a:avLst>
                <a:gd name="adj1" fmla="val -31171"/>
                <a:gd name="adj2" fmla="val 18259"/>
              </a:avLst>
            </a:prstGeom>
            <a:blipFill dpi="0" rotWithShape="0">
              <a:blip r:embed="rId2"/>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pPr algn="ctr" eaLnBrk="1" hangingPunct="1">
                <a:defRPr/>
              </a:pPr>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rPr>
                <a:t>在</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rPr>
                <a:t>1.55</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m</a:t>
              </a:r>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处最小损耗约为</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0.2</a:t>
              </a:r>
              <a:r>
                <a:rPr kumimoji="1" lang="en-US" altLang="zh-CN" sz="2000" b="1" i="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dB/km</a:t>
              </a:r>
            </a:p>
          </p:txBody>
        </p:sp>
      </p:grpSp>
      <p:sp>
        <p:nvSpPr>
          <p:cNvPr id="61467" name="Rectangle 72"/>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光纤的损耗和色散</a:t>
            </a:r>
          </a:p>
        </p:txBody>
      </p:sp>
    </p:spTree>
    <p:extLst>
      <p:ext uri="{BB962C8B-B14F-4D97-AF65-F5344CB8AC3E}">
        <p14:creationId xmlns:p14="http://schemas.microsoft.com/office/powerpoint/2010/main" val="1137465618"/>
      </p:ext>
    </p:extLst>
  </p:cSld>
  <p:clrMapOvr>
    <a:masterClrMapping/>
  </p:clrMapOvr>
  <p:transition>
    <p:blinds dir="ver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62467" name="Text Box 3"/>
          <p:cNvSpPr txBox="1">
            <a:spLocks noChangeArrowheads="1"/>
          </p:cNvSpPr>
          <p:nvPr/>
        </p:nvSpPr>
        <p:spPr bwMode="auto">
          <a:xfrm>
            <a:off x="152400" y="1066800"/>
            <a:ext cx="389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光放大器</a:t>
            </a:r>
            <a:r>
              <a:rPr lang="zh-CN" altLang="en-US">
                <a:ea typeface="宋体" panose="02010600030101010101" pitchFamily="2" charset="-122"/>
              </a:rPr>
              <a:t>  </a:t>
            </a:r>
          </a:p>
        </p:txBody>
      </p:sp>
      <p:sp>
        <p:nvSpPr>
          <p:cNvPr id="1132548" name="Text Box 4"/>
          <p:cNvSpPr txBox="1">
            <a:spLocks noChangeArrowheads="1"/>
          </p:cNvSpPr>
          <p:nvPr/>
        </p:nvSpPr>
        <p:spPr bwMode="auto">
          <a:xfrm>
            <a:off x="1492250" y="1752600"/>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光放大器</a:t>
            </a:r>
            <a:r>
              <a:rPr lang="en-US" altLang="zh-CN" sz="2400" b="1">
                <a:solidFill>
                  <a:schemeClr val="accent1"/>
                </a:solidFill>
                <a:ea typeface="宋体" panose="02010600030101010101" pitchFamily="2" charset="-122"/>
              </a:rPr>
              <a:t>——</a:t>
            </a:r>
            <a:r>
              <a:rPr lang="zh-CN" altLang="en-US" sz="2400">
                <a:solidFill>
                  <a:schemeClr val="tx2"/>
                </a:solidFill>
                <a:ea typeface="宋体" panose="02010600030101010101" pitchFamily="2" charset="-122"/>
              </a:rPr>
              <a:t>直接对光信号进行放大</a:t>
            </a:r>
          </a:p>
        </p:txBody>
      </p:sp>
      <p:grpSp>
        <p:nvGrpSpPr>
          <p:cNvPr id="1132549" name="Group 5"/>
          <p:cNvGrpSpPr>
            <a:grpSpLocks/>
          </p:cNvGrpSpPr>
          <p:nvPr/>
        </p:nvGrpSpPr>
        <p:grpSpPr bwMode="auto">
          <a:xfrm>
            <a:off x="1447800" y="2457450"/>
            <a:ext cx="5715000" cy="2190750"/>
            <a:chOff x="1056" y="2700"/>
            <a:chExt cx="3600" cy="1380"/>
          </a:xfrm>
        </p:grpSpPr>
        <p:pic>
          <p:nvPicPr>
            <p:cNvPr id="62471"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 y="2700"/>
              <a:ext cx="3600" cy="1380"/>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2" name="Text Box 7"/>
            <p:cNvSpPr txBox="1">
              <a:spLocks noChangeArrowheads="1"/>
            </p:cNvSpPr>
            <p:nvPr/>
          </p:nvSpPr>
          <p:spPr bwMode="auto">
            <a:xfrm>
              <a:off x="1196" y="3347"/>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FF0000"/>
                  </a:solidFill>
                  <a:ea typeface="楷体_GB2312" pitchFamily="49" charset="-122"/>
                </a:rPr>
                <a:t>原理</a:t>
              </a:r>
            </a:p>
          </p:txBody>
        </p:sp>
      </p:grpSp>
      <p:sp>
        <p:nvSpPr>
          <p:cNvPr id="1132552" name="Rectangle 8"/>
          <p:cNvSpPr>
            <a:spLocks noChangeArrowheads="1"/>
          </p:cNvSpPr>
          <p:nvPr/>
        </p:nvSpPr>
        <p:spPr bwMode="auto">
          <a:xfrm>
            <a:off x="609600" y="4794250"/>
            <a:ext cx="82296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a:solidFill>
                  <a:schemeClr val="accent1"/>
                </a:solidFill>
                <a:ea typeface="宋体" panose="02010600030101010101" pitchFamily="2" charset="-122"/>
              </a:rPr>
              <a:t>光放大器是基于受激辐射或受激散射原理实现光 信号放大的一种器件，其机理与激光器完全相同。 </a:t>
            </a:r>
          </a:p>
          <a:p>
            <a:pPr algn="l" eaLnBrk="1" hangingPunct="1">
              <a:spcBef>
                <a:spcPct val="40000"/>
              </a:spcBef>
            </a:pPr>
            <a:r>
              <a:rPr lang="zh-CN" altLang="en-US" sz="2400">
                <a:solidFill>
                  <a:schemeClr val="accent1"/>
                </a:solidFill>
                <a:ea typeface="宋体" panose="02010600030101010101" pitchFamily="2" charset="-122"/>
              </a:rPr>
              <a:t>它在结构上是一个没有反馈或反馈较小的激光 器，其核心是当放大器被光或电泵浦时，使粒子 数反转获得光增益。 </a:t>
            </a:r>
          </a:p>
        </p:txBody>
      </p:sp>
    </p:spTree>
    <p:extLst>
      <p:ext uri="{BB962C8B-B14F-4D97-AF65-F5344CB8AC3E}">
        <p14:creationId xmlns:p14="http://schemas.microsoft.com/office/powerpoint/2010/main" val="41175438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2548"/>
                                        </p:tgtEl>
                                        <p:attrNameLst>
                                          <p:attrName>style.visibility</p:attrName>
                                        </p:attrNameLst>
                                      </p:cBhvr>
                                      <p:to>
                                        <p:strVal val="visible"/>
                                      </p:to>
                                    </p:set>
                                    <p:anim calcmode="lin" valueType="num">
                                      <p:cBhvr additive="base">
                                        <p:cTn id="7" dur="500" fill="hold"/>
                                        <p:tgtEl>
                                          <p:spTgt spid="1132548"/>
                                        </p:tgtEl>
                                        <p:attrNameLst>
                                          <p:attrName>ppt_x</p:attrName>
                                        </p:attrNameLst>
                                      </p:cBhvr>
                                      <p:tavLst>
                                        <p:tav tm="0">
                                          <p:val>
                                            <p:strVal val="#ppt_x"/>
                                          </p:val>
                                        </p:tav>
                                        <p:tav tm="100000">
                                          <p:val>
                                            <p:strVal val="#ppt_x"/>
                                          </p:val>
                                        </p:tav>
                                      </p:tavLst>
                                    </p:anim>
                                    <p:anim calcmode="lin" valueType="num">
                                      <p:cBhvr additive="base">
                                        <p:cTn id="8" dur="500" fill="hold"/>
                                        <p:tgtEl>
                                          <p:spTgt spid="11325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132549"/>
                                        </p:tgtEl>
                                        <p:attrNameLst>
                                          <p:attrName>style.visibility</p:attrName>
                                        </p:attrNameLst>
                                      </p:cBhvr>
                                      <p:to>
                                        <p:strVal val="visible"/>
                                      </p:to>
                                    </p:set>
                                    <p:animEffect transition="in" filter="dissolve">
                                      <p:cBhvr>
                                        <p:cTn id="13" dur="500"/>
                                        <p:tgtEl>
                                          <p:spTgt spid="11325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32552"/>
                                        </p:tgtEl>
                                        <p:attrNameLst>
                                          <p:attrName>style.visibility</p:attrName>
                                        </p:attrNameLst>
                                      </p:cBhvr>
                                      <p:to>
                                        <p:strVal val="visible"/>
                                      </p:to>
                                    </p:set>
                                    <p:anim calcmode="lin" valueType="num">
                                      <p:cBhvr additive="base">
                                        <p:cTn id="18" dur="500" fill="hold"/>
                                        <p:tgtEl>
                                          <p:spTgt spid="1132552"/>
                                        </p:tgtEl>
                                        <p:attrNameLst>
                                          <p:attrName>ppt_x</p:attrName>
                                        </p:attrNameLst>
                                      </p:cBhvr>
                                      <p:tavLst>
                                        <p:tav tm="0">
                                          <p:val>
                                            <p:strVal val="#ppt_x"/>
                                          </p:val>
                                        </p:tav>
                                        <p:tav tm="100000">
                                          <p:val>
                                            <p:strVal val="#ppt_x"/>
                                          </p:val>
                                        </p:tav>
                                      </p:tavLst>
                                    </p:anim>
                                    <p:anim calcmode="lin" valueType="num">
                                      <p:cBhvr additive="base">
                                        <p:cTn id="19" dur="500" fill="hold"/>
                                        <p:tgtEl>
                                          <p:spTgt spid="11325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2548" grpId="0"/>
      <p:bldP spid="113255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63491" name="Text Box 3"/>
          <p:cNvSpPr txBox="1">
            <a:spLocks noChangeArrowheads="1"/>
          </p:cNvSpPr>
          <p:nvPr/>
        </p:nvSpPr>
        <p:spPr bwMode="auto">
          <a:xfrm>
            <a:off x="152400" y="1066800"/>
            <a:ext cx="389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光放大器</a:t>
            </a:r>
            <a:r>
              <a:rPr lang="zh-CN" altLang="en-US">
                <a:ea typeface="宋体" panose="02010600030101010101" pitchFamily="2" charset="-122"/>
              </a:rPr>
              <a:t>  </a:t>
            </a:r>
          </a:p>
        </p:txBody>
      </p:sp>
      <p:grpSp>
        <p:nvGrpSpPr>
          <p:cNvPr id="1133572" name="Group 4"/>
          <p:cNvGrpSpPr>
            <a:grpSpLocks/>
          </p:cNvGrpSpPr>
          <p:nvPr/>
        </p:nvGrpSpPr>
        <p:grpSpPr bwMode="auto">
          <a:xfrm>
            <a:off x="762000" y="1679575"/>
            <a:ext cx="3041650" cy="911225"/>
            <a:chOff x="960" y="962"/>
            <a:chExt cx="1916" cy="574"/>
          </a:xfrm>
        </p:grpSpPr>
        <p:sp>
          <p:nvSpPr>
            <p:cNvPr id="63499" name="Text Box 5"/>
            <p:cNvSpPr txBox="1">
              <a:spLocks noChangeArrowheads="1"/>
            </p:cNvSpPr>
            <p:nvPr/>
          </p:nvSpPr>
          <p:spPr bwMode="auto">
            <a:xfrm>
              <a:off x="1032" y="962"/>
              <a:ext cx="18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半导体型光纤放大器</a:t>
              </a:r>
            </a:p>
          </p:txBody>
        </p:sp>
        <p:sp>
          <p:nvSpPr>
            <p:cNvPr id="63500" name="Text Box 6"/>
            <p:cNvSpPr txBox="1">
              <a:spLocks noChangeArrowheads="1"/>
            </p:cNvSpPr>
            <p:nvPr/>
          </p:nvSpPr>
          <p:spPr bwMode="auto">
            <a:xfrm>
              <a:off x="1036" y="1248"/>
              <a:ext cx="16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u="sng">
                  <a:solidFill>
                    <a:srgbClr val="FF0000"/>
                  </a:solidFill>
                  <a:ea typeface="宋体" panose="02010600030101010101" pitchFamily="2" charset="-122"/>
                </a:rPr>
                <a:t>光纤型光纤放大器</a:t>
              </a:r>
            </a:p>
          </p:txBody>
        </p:sp>
        <p:sp>
          <p:nvSpPr>
            <p:cNvPr id="63501" name="AutoShape 7"/>
            <p:cNvSpPr>
              <a:spLocks/>
            </p:cNvSpPr>
            <p:nvPr/>
          </p:nvSpPr>
          <p:spPr bwMode="auto">
            <a:xfrm>
              <a:off x="960" y="1104"/>
              <a:ext cx="96" cy="336"/>
            </a:xfrm>
            <a:prstGeom prst="leftBrace">
              <a:avLst>
                <a:gd name="adj1" fmla="val 29167"/>
                <a:gd name="adj2" fmla="val 50000"/>
              </a:avLst>
            </a:prstGeom>
            <a:noFill/>
            <a:ln w="190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33576" name="Group 8"/>
          <p:cNvGrpSpPr>
            <a:grpSpLocks/>
          </p:cNvGrpSpPr>
          <p:nvPr/>
        </p:nvGrpSpPr>
        <p:grpSpPr bwMode="auto">
          <a:xfrm>
            <a:off x="3581400" y="2133600"/>
            <a:ext cx="3962400" cy="457200"/>
            <a:chOff x="2256" y="1344"/>
            <a:chExt cx="2496" cy="288"/>
          </a:xfrm>
        </p:grpSpPr>
        <p:sp>
          <p:nvSpPr>
            <p:cNvPr id="63497" name="AutoShape 9"/>
            <p:cNvSpPr>
              <a:spLocks noChangeArrowheads="1"/>
            </p:cNvSpPr>
            <p:nvPr/>
          </p:nvSpPr>
          <p:spPr bwMode="auto">
            <a:xfrm>
              <a:off x="2256" y="1440"/>
              <a:ext cx="384" cy="96"/>
            </a:xfrm>
            <a:prstGeom prst="rightArrow">
              <a:avLst>
                <a:gd name="adj1" fmla="val 50000"/>
                <a:gd name="adj2" fmla="val 100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3498" name="Text Box 10"/>
            <p:cNvSpPr txBox="1">
              <a:spLocks noChangeArrowheads="1"/>
            </p:cNvSpPr>
            <p:nvPr/>
          </p:nvSpPr>
          <p:spPr bwMode="auto">
            <a:xfrm>
              <a:off x="2652" y="1344"/>
              <a:ext cx="21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FF0000"/>
                  </a:solidFill>
                  <a:ea typeface="宋体" panose="02010600030101010101" pitchFamily="2" charset="-122"/>
                </a:rPr>
                <a:t>掺铒光纤放大器</a:t>
              </a:r>
              <a:r>
                <a:rPr lang="en-US" altLang="zh-CN" sz="2400">
                  <a:solidFill>
                    <a:srgbClr val="FF0000"/>
                  </a:solidFill>
                  <a:ea typeface="宋体" panose="02010600030101010101" pitchFamily="2" charset="-122"/>
                </a:rPr>
                <a:t>(EDFA)</a:t>
              </a:r>
            </a:p>
          </p:txBody>
        </p:sp>
      </p:grpSp>
      <p:grpSp>
        <p:nvGrpSpPr>
          <p:cNvPr id="1133579" name="Group 11"/>
          <p:cNvGrpSpPr>
            <a:grpSpLocks/>
          </p:cNvGrpSpPr>
          <p:nvPr/>
        </p:nvGrpSpPr>
        <p:grpSpPr bwMode="auto">
          <a:xfrm>
            <a:off x="304800" y="2819400"/>
            <a:ext cx="8610600" cy="3749675"/>
            <a:chOff x="192" y="1776"/>
            <a:chExt cx="5424" cy="2362"/>
          </a:xfrm>
        </p:grpSpPr>
        <p:pic>
          <p:nvPicPr>
            <p:cNvPr id="63495"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r="5179" b="14909"/>
            <a:stretch>
              <a:fillRect/>
            </a:stretch>
          </p:blipFill>
          <p:spPr bwMode="auto">
            <a:xfrm>
              <a:off x="3120" y="2064"/>
              <a:ext cx="2496" cy="1556"/>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6" name="Rectangle 13"/>
            <p:cNvSpPr>
              <a:spLocks noChangeArrowheads="1"/>
            </p:cNvSpPr>
            <p:nvPr/>
          </p:nvSpPr>
          <p:spPr bwMode="auto">
            <a:xfrm>
              <a:off x="192" y="1776"/>
              <a:ext cx="2880" cy="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20000"/>
                </a:spcBef>
                <a:buClr>
                  <a:schemeClr val="hlink"/>
                </a:buClr>
                <a:buFont typeface="Wingdings" panose="05000000000000000000" pitchFamily="2" charset="2"/>
                <a:buNone/>
              </a:pPr>
              <a:r>
                <a:rPr lang="zh-CN" altLang="en-US" sz="2000">
                  <a:solidFill>
                    <a:schemeClr val="tx2"/>
                  </a:solidFill>
                  <a:ea typeface="宋体" panose="02010600030101010101" pitchFamily="2" charset="-122"/>
                </a:rPr>
                <a:t>掺铒光纤放大器（</a:t>
              </a:r>
              <a:r>
                <a:rPr lang="en-US" altLang="zh-CN" sz="2000">
                  <a:solidFill>
                    <a:schemeClr val="tx2"/>
                  </a:solidFill>
                  <a:ea typeface="宋体" panose="02010600030101010101" pitchFamily="2" charset="-122"/>
                </a:rPr>
                <a:t>EDFA</a:t>
              </a:r>
              <a:r>
                <a:rPr lang="zh-CN" altLang="en-US" sz="2000">
                  <a:solidFill>
                    <a:schemeClr val="tx2"/>
                  </a:solidFill>
                  <a:ea typeface="宋体" panose="02010600030101010101" pitchFamily="2" charset="-122"/>
                </a:rPr>
                <a:t>）是利用掺铒光纤这一活性介质，当泵浦光输入到</a:t>
              </a:r>
              <a:r>
                <a:rPr lang="en-US" altLang="zh-CN" sz="2000">
                  <a:solidFill>
                    <a:schemeClr val="tx2"/>
                  </a:solidFill>
                  <a:ea typeface="宋体" panose="02010600030101010101" pitchFamily="2" charset="-122"/>
                </a:rPr>
                <a:t>EDF</a:t>
              </a:r>
              <a:r>
                <a:rPr lang="zh-CN" altLang="en-US" sz="2000">
                  <a:solidFill>
                    <a:schemeClr val="tx2"/>
                  </a:solidFill>
                  <a:ea typeface="宋体" panose="02010600030101010101" pitchFamily="2" charset="-122"/>
                </a:rPr>
                <a:t>中时，就可以将大部分处于基态的</a:t>
              </a:r>
              <a:r>
                <a:rPr lang="en-US" altLang="zh-CN" sz="2000">
                  <a:solidFill>
                    <a:schemeClr val="tx2"/>
                  </a:solidFill>
                  <a:ea typeface="宋体" panose="02010600030101010101" pitchFamily="2" charset="-122"/>
                </a:rPr>
                <a:t>Er 3+</a:t>
              </a:r>
              <a:r>
                <a:rPr lang="zh-CN" altLang="en-US" sz="2000">
                  <a:solidFill>
                    <a:schemeClr val="tx2"/>
                  </a:solidFill>
                  <a:ea typeface="宋体" panose="02010600030101010101" pitchFamily="2" charset="-122"/>
                </a:rPr>
                <a:t>抽运到激发态上，处于激发态的</a:t>
              </a:r>
              <a:r>
                <a:rPr lang="en-US" altLang="zh-CN" sz="2000">
                  <a:solidFill>
                    <a:schemeClr val="tx2"/>
                  </a:solidFill>
                  <a:ea typeface="宋体" panose="02010600030101010101" pitchFamily="2" charset="-122"/>
                </a:rPr>
                <a:t>Er 3+</a:t>
              </a:r>
              <a:r>
                <a:rPr lang="zh-CN" altLang="en-US" sz="2000">
                  <a:solidFill>
                    <a:schemeClr val="tx2"/>
                  </a:solidFill>
                  <a:ea typeface="宋体" panose="02010600030101010101" pitchFamily="2" charset="-122"/>
                </a:rPr>
                <a:t>又迅速无辐射地转移到亚稳态上，由于</a:t>
              </a:r>
              <a:r>
                <a:rPr lang="en-US" altLang="zh-CN" sz="2000">
                  <a:solidFill>
                    <a:schemeClr val="tx2"/>
                  </a:solidFill>
                  <a:ea typeface="宋体" panose="02010600030101010101" pitchFamily="2" charset="-122"/>
                </a:rPr>
                <a:t>Er 3+</a:t>
              </a:r>
              <a:r>
                <a:rPr lang="zh-CN" altLang="en-US" sz="2000">
                  <a:solidFill>
                    <a:schemeClr val="tx2"/>
                  </a:solidFill>
                  <a:ea typeface="宋体" panose="02010600030101010101" pitchFamily="2" charset="-122"/>
                </a:rPr>
                <a:t>在亚稳态上的平均停留时间为</a:t>
              </a:r>
              <a:r>
                <a:rPr lang="en-US" altLang="zh-CN" sz="2000">
                  <a:solidFill>
                    <a:schemeClr val="tx2"/>
                  </a:solidFill>
                  <a:ea typeface="宋体" panose="02010600030101010101" pitchFamily="2" charset="-122"/>
                </a:rPr>
                <a:t>10ms</a:t>
              </a:r>
              <a:r>
                <a:rPr lang="zh-CN" altLang="en-US" sz="2000">
                  <a:solidFill>
                    <a:schemeClr val="tx2"/>
                  </a:solidFill>
                  <a:ea typeface="宋体" panose="02010600030101010101" pitchFamily="2" charset="-122"/>
                </a:rPr>
                <a:t>，因此很容易在亚稳态与基态之间形成粒子数反转，此时，信号光子通过掺铒光纤，在受激辐射效应作用下产生大量与自身完全相同的光子，使信号光子迅速增多，这样在输出端就可以得到被不断放大的光信号。</a:t>
              </a:r>
            </a:p>
          </p:txBody>
        </p:sp>
      </p:grpSp>
    </p:spTree>
    <p:extLst>
      <p:ext uri="{BB962C8B-B14F-4D97-AF65-F5344CB8AC3E}">
        <p14:creationId xmlns:p14="http://schemas.microsoft.com/office/powerpoint/2010/main" val="16370991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33572"/>
                                        </p:tgtEl>
                                        <p:attrNameLst>
                                          <p:attrName>style.visibility</p:attrName>
                                        </p:attrNameLst>
                                      </p:cBhvr>
                                      <p:to>
                                        <p:strVal val="visible"/>
                                      </p:to>
                                    </p:set>
                                    <p:anim calcmode="lin" valueType="num">
                                      <p:cBhvr additive="base">
                                        <p:cTn id="7" dur="500" fill="hold"/>
                                        <p:tgtEl>
                                          <p:spTgt spid="1133572"/>
                                        </p:tgtEl>
                                        <p:attrNameLst>
                                          <p:attrName>ppt_x</p:attrName>
                                        </p:attrNameLst>
                                      </p:cBhvr>
                                      <p:tavLst>
                                        <p:tav tm="0">
                                          <p:val>
                                            <p:strVal val="0-#ppt_w/2"/>
                                          </p:val>
                                        </p:tav>
                                        <p:tav tm="100000">
                                          <p:val>
                                            <p:strVal val="#ppt_x"/>
                                          </p:val>
                                        </p:tav>
                                      </p:tavLst>
                                    </p:anim>
                                    <p:anim calcmode="lin" valueType="num">
                                      <p:cBhvr additive="base">
                                        <p:cTn id="8" dur="500" fill="hold"/>
                                        <p:tgtEl>
                                          <p:spTgt spid="11335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33576"/>
                                        </p:tgtEl>
                                        <p:attrNameLst>
                                          <p:attrName>style.visibility</p:attrName>
                                        </p:attrNameLst>
                                      </p:cBhvr>
                                      <p:to>
                                        <p:strVal val="visible"/>
                                      </p:to>
                                    </p:set>
                                    <p:anim calcmode="lin" valueType="num">
                                      <p:cBhvr additive="base">
                                        <p:cTn id="13" dur="500" fill="hold"/>
                                        <p:tgtEl>
                                          <p:spTgt spid="1133576"/>
                                        </p:tgtEl>
                                        <p:attrNameLst>
                                          <p:attrName>ppt_x</p:attrName>
                                        </p:attrNameLst>
                                      </p:cBhvr>
                                      <p:tavLst>
                                        <p:tav tm="0">
                                          <p:val>
                                            <p:strVal val="1+#ppt_w/2"/>
                                          </p:val>
                                        </p:tav>
                                        <p:tav tm="100000">
                                          <p:val>
                                            <p:strVal val="#ppt_x"/>
                                          </p:val>
                                        </p:tav>
                                      </p:tavLst>
                                    </p:anim>
                                    <p:anim calcmode="lin" valueType="num">
                                      <p:cBhvr additive="base">
                                        <p:cTn id="14" dur="500" fill="hold"/>
                                        <p:tgtEl>
                                          <p:spTgt spid="11335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1133579"/>
                                        </p:tgtEl>
                                        <p:attrNameLst>
                                          <p:attrName>style.visibility</p:attrName>
                                        </p:attrNameLst>
                                      </p:cBhvr>
                                      <p:to>
                                        <p:strVal val="visible"/>
                                      </p:to>
                                    </p:set>
                                    <p:animEffect transition="in" filter="dissolve">
                                      <p:cBhvr>
                                        <p:cTn id="19" dur="500"/>
                                        <p:tgtEl>
                                          <p:spTgt spid="1133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16072"/>
          <a:stretch>
            <a:fillRect/>
          </a:stretch>
        </p:blipFill>
        <p:spPr bwMode="auto">
          <a:xfrm>
            <a:off x="1219200" y="1147763"/>
            <a:ext cx="7543800" cy="5253037"/>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5"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64516" name="Text Box 4"/>
          <p:cNvSpPr txBox="1">
            <a:spLocks noChangeArrowheads="1"/>
          </p:cNvSpPr>
          <p:nvPr/>
        </p:nvSpPr>
        <p:spPr bwMode="auto">
          <a:xfrm>
            <a:off x="0" y="1066800"/>
            <a:ext cx="762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光 </a:t>
            </a:r>
          </a:p>
          <a:p>
            <a:pPr algn="l" eaLnBrk="1" hangingPunct="1"/>
            <a:r>
              <a:rPr lang="zh-CN" altLang="en-US" sz="2800" b="1">
                <a:solidFill>
                  <a:srgbClr val="CC00CC"/>
                </a:solidFill>
                <a:ea typeface="楷体_GB2312" pitchFamily="49" charset="-122"/>
              </a:rPr>
              <a:t>放 </a:t>
            </a:r>
          </a:p>
          <a:p>
            <a:pPr algn="l" eaLnBrk="1" hangingPunct="1"/>
            <a:r>
              <a:rPr lang="zh-CN" altLang="en-US" sz="2800" b="1">
                <a:solidFill>
                  <a:srgbClr val="CC00CC"/>
                </a:solidFill>
                <a:ea typeface="楷体_GB2312" pitchFamily="49" charset="-122"/>
              </a:rPr>
              <a:t>大 </a:t>
            </a:r>
          </a:p>
          <a:p>
            <a:pPr algn="l" eaLnBrk="1" hangingPunct="1"/>
            <a:r>
              <a:rPr lang="zh-CN" altLang="en-US" sz="2800" b="1">
                <a:solidFill>
                  <a:srgbClr val="CC00CC"/>
                </a:solidFill>
                <a:ea typeface="楷体_GB2312" pitchFamily="49" charset="-122"/>
              </a:rPr>
              <a:t>器</a:t>
            </a:r>
            <a:r>
              <a:rPr lang="zh-CN" altLang="en-US">
                <a:ea typeface="宋体" panose="02010600030101010101" pitchFamily="2" charset="-122"/>
              </a:rPr>
              <a:t>   </a:t>
            </a:r>
          </a:p>
        </p:txBody>
      </p:sp>
      <p:sp>
        <p:nvSpPr>
          <p:cNvPr id="64517" name="Text Box 5"/>
          <p:cNvSpPr txBox="1">
            <a:spLocks noChangeArrowheads="1"/>
          </p:cNvSpPr>
          <p:nvPr/>
        </p:nvSpPr>
        <p:spPr bwMode="auto">
          <a:xfrm>
            <a:off x="220663" y="3505200"/>
            <a:ext cx="10144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rgbClr val="FF0000"/>
                </a:solidFill>
                <a:ea typeface="宋体" panose="02010600030101010101" pitchFamily="2" charset="-122"/>
              </a:rPr>
              <a:t>EDFA</a:t>
            </a:r>
          </a:p>
          <a:p>
            <a:pPr eaLnBrk="1" hangingPunct="1"/>
            <a:r>
              <a:rPr lang="zh-CN" altLang="en-US" sz="2400" b="1">
                <a:solidFill>
                  <a:srgbClr val="FF0000"/>
                </a:solidFill>
                <a:ea typeface="宋体" panose="02010600030101010101" pitchFamily="2" charset="-122"/>
              </a:rPr>
              <a:t>结构</a:t>
            </a:r>
          </a:p>
        </p:txBody>
      </p:sp>
      <p:sp>
        <p:nvSpPr>
          <p:cNvPr id="64518" name="Text Box 6"/>
          <p:cNvSpPr txBox="1">
            <a:spLocks noChangeArrowheads="1"/>
          </p:cNvSpPr>
          <p:nvPr/>
        </p:nvSpPr>
        <p:spPr bwMode="auto">
          <a:xfrm>
            <a:off x="1457325" y="6327775"/>
            <a:ext cx="677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a:t>
            </a:r>
            <a:r>
              <a:rPr lang="en-US" altLang="zh-CN" sz="2400">
                <a:solidFill>
                  <a:schemeClr val="accent1"/>
                </a:solidFill>
                <a:ea typeface="宋体" panose="02010600030101010101" pitchFamily="2" charset="-122"/>
              </a:rPr>
              <a:t>a</a:t>
            </a:r>
            <a:r>
              <a:rPr lang="zh-CN" altLang="en-US" sz="2400">
                <a:solidFill>
                  <a:schemeClr val="accent1"/>
                </a:solidFill>
                <a:ea typeface="宋体" panose="02010600030101010101" pitchFamily="2" charset="-122"/>
              </a:rPr>
              <a:t>）前向泵浦；（</a:t>
            </a:r>
            <a:r>
              <a:rPr lang="en-US" altLang="zh-CN" sz="2400">
                <a:solidFill>
                  <a:schemeClr val="accent1"/>
                </a:solidFill>
                <a:ea typeface="宋体" panose="02010600030101010101" pitchFamily="2" charset="-122"/>
              </a:rPr>
              <a:t>b</a:t>
            </a:r>
            <a:r>
              <a:rPr lang="zh-CN" altLang="en-US" sz="2400">
                <a:solidFill>
                  <a:schemeClr val="accent1"/>
                </a:solidFill>
                <a:ea typeface="宋体" panose="02010600030101010101" pitchFamily="2" charset="-122"/>
              </a:rPr>
              <a:t>）后向泵浦；（</a:t>
            </a:r>
            <a:r>
              <a:rPr lang="en-US" altLang="zh-CN" sz="2400">
                <a:solidFill>
                  <a:schemeClr val="accent1"/>
                </a:solidFill>
                <a:ea typeface="宋体" panose="02010600030101010101" pitchFamily="2" charset="-122"/>
              </a:rPr>
              <a:t>c</a:t>
            </a:r>
            <a:r>
              <a:rPr lang="zh-CN" altLang="en-US" sz="2400">
                <a:solidFill>
                  <a:schemeClr val="accent1"/>
                </a:solidFill>
                <a:ea typeface="宋体" panose="02010600030101010101" pitchFamily="2" charset="-122"/>
              </a:rPr>
              <a:t>）双向泵浦</a:t>
            </a:r>
            <a:endParaRPr lang="en-US" altLang="zh-CN" sz="2400">
              <a:solidFill>
                <a:schemeClr val="accent1"/>
              </a:solidFill>
              <a:ea typeface="宋体" panose="02010600030101010101" pitchFamily="2" charset="-122"/>
            </a:endParaRPr>
          </a:p>
        </p:txBody>
      </p:sp>
    </p:spTree>
    <p:extLst>
      <p:ext uri="{BB962C8B-B14F-4D97-AF65-F5344CB8AC3E}">
        <p14:creationId xmlns:p14="http://schemas.microsoft.com/office/powerpoint/2010/main" val="4048006985"/>
      </p:ext>
    </p:extLst>
  </p:cSld>
  <p:clrMapOvr>
    <a:masterClrMapping/>
  </p:clrMapOvr>
  <p:transition>
    <p:blinds dir="ver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p:cNvSpPr>
            <a:spLocks noGrp="1" noChangeArrowheads="1"/>
          </p:cNvSpPr>
          <p:nvPr>
            <p:ph type="body" idx="1"/>
          </p:nvPr>
        </p:nvSpPr>
        <p:spPr>
          <a:xfrm>
            <a:off x="1219200" y="873125"/>
            <a:ext cx="7924800" cy="5805488"/>
          </a:xfrm>
        </p:spPr>
        <p:txBody>
          <a:bodyPr/>
          <a:lstStyle/>
          <a:p>
            <a:pPr eaLnBrk="1" hangingPunct="1">
              <a:lnSpc>
                <a:spcPct val="110000"/>
              </a:lnSpc>
              <a:spcBef>
                <a:spcPct val="10000"/>
              </a:spcBef>
            </a:pPr>
            <a:endParaRPr lang="zh-CN" altLang="en-US" sz="2100" smtClean="0">
              <a:ea typeface="宋体" panose="02010600030101010101" pitchFamily="2" charset="-122"/>
            </a:endParaRPr>
          </a:p>
          <a:p>
            <a:pPr eaLnBrk="1" hangingPunct="1">
              <a:lnSpc>
                <a:spcPct val="110000"/>
              </a:lnSpc>
              <a:spcBef>
                <a:spcPct val="10000"/>
              </a:spcBef>
              <a:buFont typeface="Wingdings" panose="05000000000000000000" pitchFamily="2" charset="2"/>
              <a:buNone/>
            </a:pPr>
            <a:endParaRPr lang="zh-CN" altLang="en-US" sz="2100" smtClean="0">
              <a:ea typeface="宋体" panose="02010600030101010101" pitchFamily="2" charset="-122"/>
            </a:endParaRPr>
          </a:p>
        </p:txBody>
      </p:sp>
      <p:sp>
        <p:nvSpPr>
          <p:cNvPr id="1135619" name="Text Box 3"/>
          <p:cNvSpPr txBox="1">
            <a:spLocks noChangeArrowheads="1"/>
          </p:cNvSpPr>
          <p:nvPr/>
        </p:nvSpPr>
        <p:spPr bwMode="auto">
          <a:xfrm>
            <a:off x="228600" y="1708150"/>
            <a:ext cx="876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dirty="0">
                <a:solidFill>
                  <a:schemeClr val="accent1"/>
                </a:solidFill>
                <a:ea typeface="宋体" panose="02010600030101010101" pitchFamily="2" charset="-122"/>
              </a:rPr>
              <a:t>光在光纤中传输时，受各种损耗的影响，光信号会逐渐衰减。 </a:t>
            </a:r>
          </a:p>
          <a:p>
            <a:pPr algn="l" eaLnBrk="1" hangingPunct="1"/>
            <a:r>
              <a:rPr lang="zh-CN" altLang="en-US" sz="2400" dirty="0">
                <a:solidFill>
                  <a:schemeClr val="accent1"/>
                </a:solidFill>
                <a:ea typeface="宋体" panose="02010600030101010101" pitchFamily="2" charset="-122"/>
              </a:rPr>
              <a:t>当传播距离较</a:t>
            </a:r>
            <a:r>
              <a:rPr lang="zh-CN" altLang="en-US" sz="2400" dirty="0" smtClean="0">
                <a:solidFill>
                  <a:schemeClr val="accent1"/>
                </a:solidFill>
                <a:ea typeface="宋体" panose="02010600030101010101" pitchFamily="2" charset="-122"/>
              </a:rPr>
              <a:t>长时，</a:t>
            </a:r>
            <a:r>
              <a:rPr lang="zh-CN" altLang="en-US" sz="2400" dirty="0">
                <a:solidFill>
                  <a:schemeClr val="accent1"/>
                </a:solidFill>
                <a:ea typeface="宋体" panose="02010600030101010101" pitchFamily="2" charset="-122"/>
              </a:rPr>
              <a:t>就需要在传输线路上加中继器，将衰弱的</a:t>
            </a:r>
          </a:p>
          <a:p>
            <a:pPr algn="l" eaLnBrk="1" hangingPunct="1"/>
            <a:r>
              <a:rPr lang="zh-CN" altLang="en-US" sz="2400" dirty="0">
                <a:solidFill>
                  <a:schemeClr val="accent1"/>
                </a:solidFill>
                <a:ea typeface="宋体" panose="02010600030101010101" pitchFamily="2" charset="-122"/>
              </a:rPr>
              <a:t>光信号放大，这样才能达到远距离传输的目的。</a:t>
            </a:r>
          </a:p>
        </p:txBody>
      </p:sp>
      <p:graphicFrame>
        <p:nvGraphicFramePr>
          <p:cNvPr id="1135620" name="Object 4"/>
          <p:cNvGraphicFramePr>
            <a:graphicFrameLocks noChangeAspect="1"/>
          </p:cNvGraphicFramePr>
          <p:nvPr/>
        </p:nvGraphicFramePr>
        <p:xfrm>
          <a:off x="1600200" y="2971800"/>
          <a:ext cx="5410200" cy="1878013"/>
        </p:xfrm>
        <a:graphic>
          <a:graphicData uri="http://schemas.openxmlformats.org/presentationml/2006/ole">
            <mc:AlternateContent xmlns:mc="http://schemas.openxmlformats.org/markup-compatibility/2006">
              <mc:Choice xmlns:v="urn:schemas-microsoft-com:vml" Requires="v">
                <p:oleObj spid="_x0000_s1095682" name="VISIO" r:id="rId3" imgW="4907280" imgH="784860" progId="Visio.Drawing.4">
                  <p:embed/>
                </p:oleObj>
              </mc:Choice>
              <mc:Fallback>
                <p:oleObj name="VISIO" r:id="rId3" imgW="4907280" imgH="7848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0459"/>
                      <a:stretch>
                        <a:fillRect/>
                      </a:stretch>
                    </p:blipFill>
                    <p:spPr bwMode="auto">
                      <a:xfrm>
                        <a:off x="1600200" y="2971800"/>
                        <a:ext cx="54102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5621" name="Object 5"/>
          <p:cNvGraphicFramePr>
            <a:graphicFrameLocks noChangeAspect="1"/>
          </p:cNvGraphicFramePr>
          <p:nvPr/>
        </p:nvGraphicFramePr>
        <p:xfrm>
          <a:off x="1447800" y="4908550"/>
          <a:ext cx="5562600" cy="1797050"/>
        </p:xfrm>
        <a:graphic>
          <a:graphicData uri="http://schemas.openxmlformats.org/presentationml/2006/ole">
            <mc:AlternateContent xmlns:mc="http://schemas.openxmlformats.org/markup-compatibility/2006">
              <mc:Choice xmlns:v="urn:schemas-microsoft-com:vml" Requires="v">
                <p:oleObj spid="_x0000_s1095683" name="VISIO" r:id="rId5" imgW="4907280" imgH="784860" progId="Visio.Drawing.4">
                  <p:embed/>
                </p:oleObj>
              </mc:Choice>
              <mc:Fallback>
                <p:oleObj name="VISIO" r:id="rId5" imgW="4907280" imgH="7848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0459"/>
                      <a:stretch>
                        <a:fillRect/>
                      </a:stretch>
                    </p:blipFill>
                    <p:spPr bwMode="auto">
                      <a:xfrm>
                        <a:off x="1447800" y="4908550"/>
                        <a:ext cx="55626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2" name="Rectangle 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65543" name="Text Box 7"/>
          <p:cNvSpPr txBox="1">
            <a:spLocks noChangeArrowheads="1"/>
          </p:cNvSpPr>
          <p:nvPr/>
        </p:nvSpPr>
        <p:spPr bwMode="auto">
          <a:xfrm>
            <a:off x="152400" y="1066800"/>
            <a:ext cx="389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光放大器用途</a:t>
            </a:r>
            <a:r>
              <a:rPr lang="zh-CN" altLang="en-US">
                <a:ea typeface="宋体" panose="02010600030101010101" pitchFamily="2" charset="-122"/>
              </a:rPr>
              <a:t>  </a:t>
            </a:r>
          </a:p>
        </p:txBody>
      </p:sp>
    </p:spTree>
    <p:extLst>
      <p:ext uri="{BB962C8B-B14F-4D97-AF65-F5344CB8AC3E}">
        <p14:creationId xmlns:p14="http://schemas.microsoft.com/office/powerpoint/2010/main" val="14171052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135618">
                                            <p:txEl>
                                              <p:pRg st="0" end="0"/>
                                            </p:txEl>
                                          </p:spTgt>
                                        </p:tgtEl>
                                        <p:attrNameLst>
                                          <p:attrName>style.visibility</p:attrName>
                                        </p:attrNameLst>
                                      </p:cBhvr>
                                      <p:to>
                                        <p:strVal val="visible"/>
                                      </p:to>
                                    </p:set>
                                    <p:anim calcmode="lin" valueType="num">
                                      <p:cBhvr additive="base">
                                        <p:cTn id="7" dur="500" fill="hold"/>
                                        <p:tgtEl>
                                          <p:spTgt spid="11356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356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135619"/>
                                        </p:tgtEl>
                                        <p:attrNameLst>
                                          <p:attrName>style.visibility</p:attrName>
                                        </p:attrNameLst>
                                      </p:cBhvr>
                                      <p:to>
                                        <p:strVal val="visible"/>
                                      </p:to>
                                    </p:set>
                                    <p:animEffect transition="in" filter="dissolve">
                                      <p:cBhvr>
                                        <p:cTn id="13" dur="500"/>
                                        <p:tgtEl>
                                          <p:spTgt spid="11356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35620"/>
                                        </p:tgtEl>
                                        <p:attrNameLst>
                                          <p:attrName>style.visibility</p:attrName>
                                        </p:attrNameLst>
                                      </p:cBhvr>
                                      <p:to>
                                        <p:strVal val="visible"/>
                                      </p:to>
                                    </p:set>
                                    <p:animEffect transition="in" filter="dissolve">
                                      <p:cBhvr>
                                        <p:cTn id="18" dur="500"/>
                                        <p:tgtEl>
                                          <p:spTgt spid="11356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135621"/>
                                        </p:tgtEl>
                                        <p:attrNameLst>
                                          <p:attrName>style.visibility</p:attrName>
                                        </p:attrNameLst>
                                      </p:cBhvr>
                                      <p:to>
                                        <p:strVal val="visible"/>
                                      </p:to>
                                    </p:set>
                                    <p:animEffect transition="in" filter="dissolve">
                                      <p:cBhvr>
                                        <p:cTn id="23" dur="500"/>
                                        <p:tgtEl>
                                          <p:spTgt spid="1135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build="p"/>
      <p:bldP spid="113561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447800" y="1295400"/>
            <a:ext cx="5867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buClr>
                <a:schemeClr val="folHlink"/>
              </a:buClr>
              <a:buSzPct val="60000"/>
              <a:buFont typeface="Wingdings" panose="05000000000000000000" pitchFamily="2" charset="2"/>
              <a:buChar char="n"/>
            </a:pPr>
            <a:r>
              <a:rPr kumimoji="1" lang="zh-CN" altLang="en-US" b="1">
                <a:solidFill>
                  <a:srgbClr val="990099"/>
                </a:solidFill>
                <a:latin typeface="Arial Black" panose="020B0A04020102020204" pitchFamily="34" charset="0"/>
                <a:ea typeface="楷体_GB2312" pitchFamily="49" charset="-122"/>
              </a:rPr>
              <a:t>光纤通信技术优点</a:t>
            </a:r>
            <a:r>
              <a:rPr kumimoji="1" lang="zh-CN" altLang="en-US" b="1">
                <a:solidFill>
                  <a:schemeClr val="hlink"/>
                </a:solidFill>
                <a:latin typeface="Arial Black" panose="020B0A04020102020204" pitchFamily="34" charset="0"/>
                <a:ea typeface="黑体" panose="02010609060101010101" pitchFamily="49" charset="-122"/>
              </a:rPr>
              <a:t> </a:t>
            </a:r>
            <a:endParaRPr kumimoji="1" lang="zh-CN" altLang="en-US" sz="2400" b="1">
              <a:latin typeface="Arial Black" panose="020B0A04020102020204" pitchFamily="34" charset="0"/>
              <a:ea typeface="黑体" panose="02010609060101010101" pitchFamily="49" charset="-122"/>
            </a:endParaRPr>
          </a:p>
          <a:p>
            <a:pPr lvl="1" eaLnBrk="1" hangingPunct="1">
              <a:lnSpc>
                <a:spcPct val="110000"/>
              </a:lnSpc>
              <a:buClr>
                <a:schemeClr val="hlink"/>
              </a:buClr>
              <a:buSzPct val="55000"/>
              <a:buFont typeface="Wingdings" panose="05000000000000000000" pitchFamily="2" charset="2"/>
              <a:buChar char="n"/>
            </a:pPr>
            <a:r>
              <a:rPr kumimoji="1" lang="zh-CN" altLang="en-US" sz="2400" b="1">
                <a:latin typeface="宋体" panose="02010600030101010101" pitchFamily="2" charset="-122"/>
                <a:ea typeface="宋体" panose="02010600030101010101" pitchFamily="2" charset="-122"/>
              </a:rPr>
              <a:t>传输容量大。 </a:t>
            </a:r>
          </a:p>
          <a:p>
            <a:pPr lvl="1" eaLnBrk="1" hangingPunct="1">
              <a:lnSpc>
                <a:spcPct val="110000"/>
              </a:lnSpc>
              <a:buClr>
                <a:schemeClr val="hlink"/>
              </a:buClr>
              <a:buSzPct val="55000"/>
              <a:buFont typeface="Wingdings" panose="05000000000000000000" pitchFamily="2" charset="2"/>
              <a:buChar char="n"/>
            </a:pPr>
            <a:r>
              <a:rPr kumimoji="1" lang="zh-CN" altLang="en-US" sz="2400" b="1">
                <a:latin typeface="宋体" panose="02010600030101010101" pitchFamily="2" charset="-122"/>
                <a:ea typeface="宋体" panose="02010600030101010101" pitchFamily="2" charset="-122"/>
              </a:rPr>
              <a:t>传输损耗小，中继距离长 </a:t>
            </a:r>
          </a:p>
          <a:p>
            <a:pPr lvl="1" eaLnBrk="1" hangingPunct="1">
              <a:lnSpc>
                <a:spcPct val="110000"/>
              </a:lnSpc>
              <a:buClr>
                <a:schemeClr val="hlink"/>
              </a:buClr>
              <a:buSzPct val="55000"/>
              <a:buFont typeface="Wingdings" panose="05000000000000000000" pitchFamily="2" charset="2"/>
              <a:buChar char="n"/>
            </a:pPr>
            <a:r>
              <a:rPr kumimoji="1" lang="zh-CN" altLang="en-US" sz="2400" b="1">
                <a:latin typeface="宋体" panose="02010600030101010101" pitchFamily="2" charset="-122"/>
                <a:ea typeface="宋体" panose="02010600030101010101" pitchFamily="2" charset="-122"/>
              </a:rPr>
              <a:t>抗干扰性好，保密性强，使用安全 </a:t>
            </a:r>
          </a:p>
          <a:p>
            <a:pPr lvl="1" eaLnBrk="1" hangingPunct="1">
              <a:lnSpc>
                <a:spcPct val="110000"/>
              </a:lnSpc>
              <a:buClr>
                <a:schemeClr val="hlink"/>
              </a:buClr>
              <a:buSzPct val="55000"/>
              <a:buFont typeface="Wingdings" panose="05000000000000000000" pitchFamily="2" charset="2"/>
              <a:buChar char="n"/>
            </a:pPr>
            <a:r>
              <a:rPr kumimoji="1" lang="zh-CN" altLang="en-US" sz="2400" b="1">
                <a:latin typeface="宋体" panose="02010600030101010101" pitchFamily="2" charset="-122"/>
                <a:ea typeface="宋体" panose="02010600030101010101" pitchFamily="2" charset="-122"/>
              </a:rPr>
              <a:t>材料资源丰富，可节约金属材料</a:t>
            </a:r>
          </a:p>
          <a:p>
            <a:pPr lvl="1" eaLnBrk="1" hangingPunct="1">
              <a:lnSpc>
                <a:spcPct val="110000"/>
              </a:lnSpc>
              <a:buClr>
                <a:schemeClr val="hlink"/>
              </a:buClr>
              <a:buSzPct val="55000"/>
              <a:buFont typeface="Wingdings" panose="05000000000000000000" pitchFamily="2" charset="2"/>
              <a:buChar char="n"/>
            </a:pPr>
            <a:r>
              <a:rPr kumimoji="1" lang="zh-CN" altLang="en-US" sz="2400" b="1">
                <a:latin typeface="宋体" panose="02010600030101010101" pitchFamily="2" charset="-122"/>
                <a:ea typeface="宋体" panose="02010600030101010101" pitchFamily="2" charset="-122"/>
              </a:rPr>
              <a:t>重量轻，体积小，敷设方便</a:t>
            </a:r>
            <a:r>
              <a:rPr kumimoji="1" lang="zh-CN" altLang="en-US" sz="2400" b="1">
                <a:latin typeface="Arial Black" panose="020B0A04020102020204" pitchFamily="34" charset="0"/>
                <a:ea typeface="黑体" panose="02010609060101010101" pitchFamily="49" charset="-122"/>
              </a:rPr>
              <a:t>    </a:t>
            </a:r>
            <a:endParaRPr kumimoji="1" lang="zh-CN" altLang="en-US" sz="2000" b="1">
              <a:latin typeface="黑体" panose="02010609060101010101" pitchFamily="49" charset="-122"/>
              <a:ea typeface="黑体" panose="02010609060101010101" pitchFamily="49" charset="-122"/>
            </a:endParaRPr>
          </a:p>
        </p:txBody>
      </p:sp>
      <p:sp>
        <p:nvSpPr>
          <p:cNvPr id="6656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66564" name="Rectangle 4"/>
          <p:cNvSpPr>
            <a:spLocks noChangeArrowheads="1"/>
          </p:cNvSpPr>
          <p:nvPr/>
        </p:nvSpPr>
        <p:spPr bwMode="auto">
          <a:xfrm>
            <a:off x="1066800" y="4422775"/>
            <a:ext cx="79248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0000"/>
              </a:lnSpc>
            </a:pPr>
            <a:r>
              <a:rPr kumimoji="1" lang="zh-CN" altLang="en-US" sz="2400" b="1">
                <a:latin typeface="Arial Black" panose="020B0A04020102020204" pitchFamily="34" charset="0"/>
                <a:ea typeface="宋体" panose="02010600030101010101" pitchFamily="2" charset="-122"/>
              </a:rPr>
              <a:t>光纤通信也存在一些缺点。例如组件昂贵，光纤质地脆、机械强度低，连接比较困难，分路、耦合不方便，弯曲半径不宜太小等。</a:t>
            </a:r>
          </a:p>
          <a:p>
            <a:pPr algn="l" eaLnBrk="1" hangingPunct="1">
              <a:lnSpc>
                <a:spcPct val="120000"/>
              </a:lnSpc>
            </a:pPr>
            <a:r>
              <a:rPr kumimoji="1" lang="zh-CN" altLang="en-US" sz="2400" b="1">
                <a:solidFill>
                  <a:schemeClr val="tx2"/>
                </a:solidFill>
                <a:latin typeface="Arial Black" panose="020B0A04020102020204" pitchFamily="34" charset="0"/>
                <a:ea typeface="宋体" panose="02010600030101010101" pitchFamily="2" charset="-122"/>
              </a:rPr>
              <a:t>这些缺点在技术上都是可以克服的，它不影响光纤通信的实用。</a:t>
            </a:r>
          </a:p>
        </p:txBody>
      </p:sp>
      <p:sp>
        <p:nvSpPr>
          <p:cNvPr id="66565" name="Rectangle 5"/>
          <p:cNvSpPr>
            <a:spLocks noChangeArrowheads="1"/>
          </p:cNvSpPr>
          <p:nvPr/>
        </p:nvSpPr>
        <p:spPr bwMode="auto">
          <a:xfrm>
            <a:off x="304800" y="4114800"/>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kumimoji="1" lang="zh-CN" altLang="en-US" sz="2800" b="1">
                <a:solidFill>
                  <a:srgbClr val="990099"/>
                </a:solidFill>
                <a:ea typeface="楷体_GB2312" pitchFamily="49" charset="-122"/>
              </a:rPr>
              <a:t>缺点</a:t>
            </a:r>
          </a:p>
        </p:txBody>
      </p:sp>
    </p:spTree>
    <p:extLst>
      <p:ext uri="{BB962C8B-B14F-4D97-AF65-F5344CB8AC3E}">
        <p14:creationId xmlns:p14="http://schemas.microsoft.com/office/powerpoint/2010/main" val="1040580206"/>
      </p:ext>
    </p:extLst>
  </p:cSld>
  <p:clrMapOvr>
    <a:masterClrMapping/>
  </p:clrMapOvr>
  <p:transition>
    <p:blinds dir="ver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143000" y="2209800"/>
            <a:ext cx="67818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buClr>
                <a:schemeClr val="folHlink"/>
              </a:buClr>
              <a:buSzPct val="60000"/>
              <a:buFont typeface="Wingdings" panose="05000000000000000000" pitchFamily="2" charset="2"/>
              <a:buChar char="n"/>
            </a:pPr>
            <a:r>
              <a:rPr kumimoji="1" lang="zh-CN" altLang="en-US" b="1">
                <a:solidFill>
                  <a:srgbClr val="990099"/>
                </a:solidFill>
                <a:latin typeface="Arial Black" panose="020B0A04020102020204" pitchFamily="34" charset="0"/>
                <a:ea typeface="黑体" panose="02010609060101010101" pitchFamily="49" charset="-122"/>
              </a:rPr>
              <a:t>未来技术角色 </a:t>
            </a:r>
            <a:endParaRPr kumimoji="1" lang="zh-CN" altLang="en-US" sz="2400" b="1">
              <a:solidFill>
                <a:srgbClr val="990099"/>
              </a:solidFill>
              <a:latin typeface="Arial Black" panose="020B0A04020102020204" pitchFamily="34" charset="0"/>
              <a:ea typeface="黑体" panose="02010609060101010101" pitchFamily="49" charset="-122"/>
            </a:endParaRPr>
          </a:p>
          <a:p>
            <a:pPr lvl="1" eaLnBrk="1" hangingPunct="1">
              <a:lnSpc>
                <a:spcPct val="130000"/>
              </a:lnSpc>
              <a:spcBef>
                <a:spcPct val="50000"/>
              </a:spcBef>
              <a:buClr>
                <a:srgbClr val="996633"/>
              </a:buClr>
              <a:buSzPct val="80000"/>
              <a:buFont typeface="Wingdings" panose="05000000000000000000" pitchFamily="2" charset="2"/>
              <a:buChar char="v"/>
            </a:pPr>
            <a:r>
              <a:rPr kumimoji="1" lang="zh-CN" altLang="en-US" sz="2400" b="1">
                <a:latin typeface="Arial Black" panose="020B0A04020102020204" pitchFamily="34" charset="0"/>
                <a:ea typeface="黑体" panose="02010609060101010101" pitchFamily="49" charset="-122"/>
              </a:rPr>
              <a:t>超大容量光纤通信系统 </a:t>
            </a:r>
          </a:p>
          <a:p>
            <a:pPr lvl="1" eaLnBrk="1" hangingPunct="1">
              <a:lnSpc>
                <a:spcPct val="130000"/>
              </a:lnSpc>
              <a:spcBef>
                <a:spcPct val="50000"/>
              </a:spcBef>
              <a:buClr>
                <a:srgbClr val="996633"/>
              </a:buClr>
              <a:buSzPct val="80000"/>
              <a:buFont typeface="Wingdings" panose="05000000000000000000" pitchFamily="2" charset="2"/>
              <a:buChar char="v"/>
            </a:pPr>
            <a:r>
              <a:rPr kumimoji="1" lang="zh-CN" altLang="en-US" sz="2400" b="1">
                <a:latin typeface="Arial Black" panose="020B0A04020102020204" pitchFamily="34" charset="0"/>
                <a:ea typeface="黑体" panose="02010609060101010101" pitchFamily="49" charset="-122"/>
              </a:rPr>
              <a:t>光集成器件和光电集成器件的研究 </a:t>
            </a:r>
          </a:p>
          <a:p>
            <a:pPr lvl="1" eaLnBrk="1" hangingPunct="1">
              <a:lnSpc>
                <a:spcPct val="130000"/>
              </a:lnSpc>
              <a:spcBef>
                <a:spcPct val="50000"/>
              </a:spcBef>
              <a:buClr>
                <a:srgbClr val="996633"/>
              </a:buClr>
              <a:buSzPct val="80000"/>
              <a:buFont typeface="Wingdings" panose="05000000000000000000" pitchFamily="2" charset="2"/>
              <a:buChar char="v"/>
            </a:pPr>
            <a:r>
              <a:rPr kumimoji="1" lang="zh-CN" altLang="en-US" sz="2400" b="1">
                <a:latin typeface="Arial Black" panose="020B0A04020102020204" pitchFamily="34" charset="0"/>
                <a:ea typeface="黑体" panose="02010609060101010101" pitchFamily="49" charset="-122"/>
              </a:rPr>
              <a:t>新类型光纤的研究 </a:t>
            </a:r>
          </a:p>
          <a:p>
            <a:pPr lvl="1" eaLnBrk="1" hangingPunct="1">
              <a:lnSpc>
                <a:spcPct val="130000"/>
              </a:lnSpc>
              <a:spcBef>
                <a:spcPct val="50000"/>
              </a:spcBef>
              <a:buClr>
                <a:srgbClr val="996633"/>
              </a:buClr>
              <a:buSzPct val="80000"/>
              <a:buFont typeface="Wingdings" panose="05000000000000000000" pitchFamily="2" charset="2"/>
              <a:buChar char="v"/>
            </a:pPr>
            <a:r>
              <a:rPr kumimoji="1" lang="zh-CN" altLang="en-US" sz="2400" b="1">
                <a:latin typeface="Arial Black" panose="020B0A04020102020204" pitchFamily="34" charset="0"/>
                <a:ea typeface="黑体" panose="02010609060101010101" pitchFamily="49" charset="-122"/>
              </a:rPr>
              <a:t>解决全网瓶颈的手段</a:t>
            </a:r>
            <a:r>
              <a:rPr kumimoji="1" lang="en-US" altLang="zh-CN" sz="2400" b="1">
                <a:latin typeface="Arial Black" panose="020B0A04020102020204" pitchFamily="34" charset="0"/>
                <a:ea typeface="黑体" panose="02010609060101010101" pitchFamily="49" charset="-122"/>
              </a:rPr>
              <a:t>——</a:t>
            </a:r>
            <a:r>
              <a:rPr kumimoji="1" lang="zh-CN" altLang="en-US" sz="2400" b="1">
                <a:latin typeface="Arial Black" panose="020B0A04020102020204" pitchFamily="34" charset="0"/>
                <a:ea typeface="黑体" panose="02010609060101010101" pitchFamily="49" charset="-122"/>
              </a:rPr>
              <a:t>光接入网 </a:t>
            </a:r>
          </a:p>
        </p:txBody>
      </p:sp>
      <p:sp>
        <p:nvSpPr>
          <p:cNvPr id="67587"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54751757"/>
      </p:ext>
    </p:extLst>
  </p:cSld>
  <p:clrMapOvr>
    <a:masterClrMapping/>
  </p:clrMapOvr>
  <p:transition>
    <p:blinds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1997075" y="1219200"/>
            <a:ext cx="5699125" cy="5105400"/>
          </a:xfrm>
        </p:spPr>
        <p:txBody>
          <a:bodyPr/>
          <a:lstStyle/>
          <a:p>
            <a:pPr eaLnBrk="1" hangingPunct="1">
              <a:lnSpc>
                <a:spcPct val="130000"/>
              </a:lnSpc>
              <a:buFont typeface="Wingdings" panose="05000000000000000000" pitchFamily="2" charset="2"/>
              <a:buNone/>
            </a:pPr>
            <a:r>
              <a:rPr lang="zh-CN" altLang="en-US" i="1" smtClean="0">
                <a:ea typeface="宋体" panose="02010600030101010101" pitchFamily="2" charset="-122"/>
              </a:rPr>
              <a:t>光纤的基本结构</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光纤的传光原理</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光纤的损耗和色散</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光纤的双折射和偏振</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光纤中的非线性光学效应</a:t>
            </a:r>
            <a:r>
              <a:rPr lang="en-US" altLang="zh-CN" i="1" smtClean="0">
                <a:ea typeface="宋体" panose="02010600030101010101" pitchFamily="2" charset="-122"/>
              </a:rPr>
              <a:t>—</a:t>
            </a:r>
            <a:r>
              <a:rPr lang="zh-CN" altLang="en-US" i="1" smtClean="0">
                <a:ea typeface="宋体" panose="02010600030101010101" pitchFamily="2" charset="-122"/>
              </a:rPr>
              <a:t>光孤子</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光纤的连接和耦合</a:t>
            </a:r>
          </a:p>
          <a:p>
            <a:pPr eaLnBrk="1" hangingPunct="1">
              <a:lnSpc>
                <a:spcPct val="130000"/>
              </a:lnSpc>
              <a:buFont typeface="Wingdings" panose="05000000000000000000" pitchFamily="2" charset="2"/>
              <a:buNone/>
            </a:pPr>
            <a:r>
              <a:rPr lang="zh-CN" altLang="en-US" i="1" smtClean="0">
                <a:ea typeface="宋体" panose="02010600030101010101" pitchFamily="2" charset="-122"/>
              </a:rPr>
              <a:t>光纤通信系统</a:t>
            </a:r>
          </a:p>
          <a:p>
            <a:pPr eaLnBrk="1" hangingPunct="1">
              <a:lnSpc>
                <a:spcPct val="130000"/>
              </a:lnSpc>
              <a:buFont typeface="Wingdings" panose="05000000000000000000" pitchFamily="2" charset="2"/>
              <a:buNone/>
            </a:pPr>
            <a:r>
              <a:rPr lang="zh-CN" altLang="en-US" b="1" u="sng" smtClean="0">
                <a:solidFill>
                  <a:srgbClr val="FF0000"/>
                </a:solidFill>
                <a:ea typeface="宋体" panose="02010600030101010101" pitchFamily="2" charset="-122"/>
              </a:rPr>
              <a:t>光纤传感</a:t>
            </a:r>
          </a:p>
        </p:txBody>
      </p:sp>
      <p:sp>
        <p:nvSpPr>
          <p:cNvPr id="68611" name="Text Box 3"/>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主要内容</a:t>
            </a:r>
          </a:p>
        </p:txBody>
      </p:sp>
    </p:spTree>
    <p:extLst>
      <p:ext uri="{BB962C8B-B14F-4D97-AF65-F5344CB8AC3E}">
        <p14:creationId xmlns:p14="http://schemas.microsoft.com/office/powerpoint/2010/main" val="2600703542"/>
      </p:ext>
    </p:extLst>
  </p:cSld>
  <p:clrMapOvr>
    <a:masterClrMapping/>
  </p:clrMapOvr>
  <p:transition>
    <p:blinds dir="ver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光纤传感</a:t>
            </a:r>
          </a:p>
        </p:txBody>
      </p:sp>
      <p:sp>
        <p:nvSpPr>
          <p:cNvPr id="69635" name="Rectangle 3"/>
          <p:cNvSpPr>
            <a:spLocks noGrp="1" noChangeArrowheads="1"/>
          </p:cNvSpPr>
          <p:nvPr>
            <p:ph idx="1"/>
          </p:nvPr>
        </p:nvSpPr>
        <p:spPr>
          <a:xfrm>
            <a:off x="457200" y="1228725"/>
            <a:ext cx="8229600" cy="2200275"/>
          </a:xfrm>
        </p:spPr>
        <p:txBody>
          <a:bodyPr/>
          <a:lstStyle/>
          <a:p>
            <a:pPr eaLnBrk="1" hangingPunct="1">
              <a:buFont typeface="Wingdings" panose="05000000000000000000" pitchFamily="2" charset="2"/>
              <a:buNone/>
            </a:pPr>
            <a:r>
              <a:rPr lang="zh-CN" altLang="en-US" sz="2400" b="1" smtClean="0">
                <a:solidFill>
                  <a:srgbClr val="FF0000"/>
                </a:solidFill>
                <a:ea typeface="宋体" panose="02010600030101010101" pitchFamily="2" charset="-122"/>
              </a:rPr>
              <a:t>光纤传感技术</a:t>
            </a:r>
            <a:r>
              <a:rPr lang="zh-CN" altLang="en-US" sz="2400" smtClean="0">
                <a:ea typeface="宋体" panose="02010600030101010101" pitchFamily="2" charset="-122"/>
              </a:rPr>
              <a:t>是伴随着光通信技术的发展而逐步形成的。</a:t>
            </a:r>
          </a:p>
          <a:p>
            <a:pPr eaLnBrk="1" hangingPunct="1">
              <a:spcBef>
                <a:spcPct val="50000"/>
              </a:spcBef>
              <a:buFont typeface="Wingdings" panose="05000000000000000000" pitchFamily="2" charset="2"/>
              <a:buNone/>
            </a:pPr>
            <a:r>
              <a:rPr lang="zh-CN" altLang="en-US" sz="2400" smtClean="0">
                <a:ea typeface="宋体" panose="02010600030101010101" pitchFamily="2" charset="-122"/>
              </a:rPr>
              <a:t>光纤传感器与传统的各类传感器相比有一系列独特的优点，如</a:t>
            </a:r>
            <a:r>
              <a:rPr lang="zh-CN" altLang="en-US" sz="2400" smtClean="0">
                <a:solidFill>
                  <a:schemeClr val="tx2"/>
                </a:solidFill>
                <a:ea typeface="宋体" panose="02010600030101010101" pitchFamily="2" charset="-122"/>
              </a:rPr>
              <a:t>灵敏度高</a:t>
            </a:r>
            <a:r>
              <a:rPr lang="zh-CN" altLang="en-US" sz="2400" smtClean="0">
                <a:ea typeface="宋体" panose="02010600030101010101" pitchFamily="2" charset="-122"/>
              </a:rPr>
              <a:t>，</a:t>
            </a:r>
            <a:r>
              <a:rPr lang="zh-CN" altLang="en-US" sz="2400" smtClean="0">
                <a:solidFill>
                  <a:schemeClr val="tx2"/>
                </a:solidFill>
                <a:ea typeface="宋体" panose="02010600030101010101" pitchFamily="2" charset="-122"/>
              </a:rPr>
              <a:t>抗电磁干扰、耐腐蚀、电绝缘性好，防爆，光路有可挠曲性，便于与计算机联接，结构简单，体积小，重量轻，耗电少</a:t>
            </a:r>
            <a:r>
              <a:rPr lang="zh-CN" altLang="en-US" sz="2400" smtClean="0">
                <a:ea typeface="宋体" panose="02010600030101010101" pitchFamily="2" charset="-122"/>
              </a:rPr>
              <a:t>等。</a:t>
            </a:r>
          </a:p>
          <a:p>
            <a:pPr eaLnBrk="1" hangingPunct="1">
              <a:buFont typeface="Wingdings" panose="05000000000000000000" pitchFamily="2" charset="2"/>
              <a:buNone/>
            </a:pPr>
            <a:endParaRPr lang="zh-CN" altLang="en-US" sz="2400" smtClean="0">
              <a:ea typeface="宋体" panose="02010600030101010101" pitchFamily="2" charset="-122"/>
            </a:endParaRPr>
          </a:p>
        </p:txBody>
      </p:sp>
      <p:sp>
        <p:nvSpPr>
          <p:cNvPr id="1139716" name="Rectangle 4"/>
          <p:cNvSpPr>
            <a:spLocks noChangeArrowheads="1"/>
          </p:cNvSpPr>
          <p:nvPr/>
        </p:nvSpPr>
        <p:spPr bwMode="auto">
          <a:xfrm>
            <a:off x="457200" y="3733800"/>
            <a:ext cx="8229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400">
                <a:ea typeface="宋体" panose="02010600030101010101" pitchFamily="2" charset="-122"/>
              </a:rPr>
              <a:t>光纤传感器按</a:t>
            </a:r>
            <a:r>
              <a:rPr lang="zh-CN" altLang="en-US" sz="2400">
                <a:solidFill>
                  <a:srgbClr val="FF0000"/>
                </a:solidFill>
                <a:ea typeface="宋体" panose="02010600030101010101" pitchFamily="2" charset="-122"/>
              </a:rPr>
              <a:t>传感原理</a:t>
            </a:r>
            <a:r>
              <a:rPr lang="zh-CN" altLang="en-US" sz="2400">
                <a:ea typeface="宋体" panose="02010600030101010101" pitchFamily="2" charset="-122"/>
              </a:rPr>
              <a:t>可分为</a:t>
            </a:r>
            <a:r>
              <a:rPr lang="zh-CN" altLang="en-US" sz="2400" b="1">
                <a:solidFill>
                  <a:srgbClr val="FF0000"/>
                </a:solidFill>
                <a:ea typeface="宋体" panose="02010600030101010101" pitchFamily="2" charset="-122"/>
              </a:rPr>
              <a:t>功能型</a:t>
            </a:r>
            <a:r>
              <a:rPr lang="zh-CN" altLang="en-US" sz="2400">
                <a:ea typeface="宋体" panose="02010600030101010101" pitchFamily="2" charset="-122"/>
              </a:rPr>
              <a:t>和</a:t>
            </a:r>
            <a:r>
              <a:rPr lang="zh-CN" altLang="en-US" sz="2400" b="1">
                <a:solidFill>
                  <a:srgbClr val="FF0000"/>
                </a:solidFill>
                <a:ea typeface="宋体" panose="02010600030101010101" pitchFamily="2" charset="-122"/>
              </a:rPr>
              <a:t>非功能型</a:t>
            </a:r>
            <a:r>
              <a:rPr lang="zh-CN" altLang="en-US" sz="2400">
                <a:ea typeface="宋体" panose="02010600030101010101" pitchFamily="2" charset="-122"/>
              </a:rPr>
              <a:t>。</a:t>
            </a:r>
          </a:p>
          <a:p>
            <a:pPr eaLnBrk="1" hangingPunct="1"/>
            <a:r>
              <a:rPr lang="zh-CN" altLang="en-US" sz="2400" b="1">
                <a:solidFill>
                  <a:srgbClr val="FF0000"/>
                </a:solidFill>
                <a:ea typeface="宋体" panose="02010600030101010101" pitchFamily="2" charset="-122"/>
              </a:rPr>
              <a:t>功能型光纤传感器</a:t>
            </a:r>
            <a:r>
              <a:rPr lang="zh-CN" altLang="en-US" sz="2400">
                <a:ea typeface="宋体" panose="02010600030101010101" pitchFamily="2" charset="-122"/>
              </a:rPr>
              <a:t>是利用光纤本身的特性把光纤作为敏感元件，所以也称</a:t>
            </a:r>
            <a:r>
              <a:rPr lang="zh-CN" altLang="en-US" sz="2400">
                <a:solidFill>
                  <a:schemeClr val="tx2"/>
                </a:solidFill>
                <a:ea typeface="宋体" panose="02010600030101010101" pitchFamily="2" charset="-122"/>
              </a:rPr>
              <a:t>传感型光纤传感器</a:t>
            </a:r>
            <a:r>
              <a:rPr lang="zh-CN" altLang="en-US" sz="2400">
                <a:ea typeface="宋体" panose="02010600030101010101" pitchFamily="2" charset="-122"/>
              </a:rPr>
              <a:t>，或</a:t>
            </a:r>
            <a:r>
              <a:rPr lang="zh-CN" altLang="en-US" sz="2400">
                <a:solidFill>
                  <a:schemeClr val="tx2"/>
                </a:solidFill>
                <a:ea typeface="宋体" panose="02010600030101010101" pitchFamily="2" charset="-122"/>
              </a:rPr>
              <a:t>全光纤传感器</a:t>
            </a:r>
            <a:r>
              <a:rPr lang="zh-CN" altLang="en-US" sz="2400">
                <a:ea typeface="宋体" panose="02010600030101010101" pitchFamily="2" charset="-122"/>
              </a:rPr>
              <a:t>。</a:t>
            </a:r>
          </a:p>
          <a:p>
            <a:pPr eaLnBrk="1" hangingPunct="1">
              <a:spcBef>
                <a:spcPct val="50000"/>
              </a:spcBef>
            </a:pPr>
            <a:r>
              <a:rPr lang="zh-CN" altLang="en-US" sz="2400" b="1">
                <a:solidFill>
                  <a:srgbClr val="FF0000"/>
                </a:solidFill>
                <a:ea typeface="宋体" panose="02010600030101010101" pitchFamily="2" charset="-122"/>
              </a:rPr>
              <a:t>非功能型光纤传感器</a:t>
            </a:r>
            <a:r>
              <a:rPr lang="zh-CN" altLang="en-US" sz="2400">
                <a:ea typeface="宋体" panose="02010600030101010101" pitchFamily="2" charset="-122"/>
              </a:rPr>
              <a:t>是利用其它敏感元件感受被测量的变化，光纤仅作为传输介质，传输来自远处或难以接近场所的光信号．所以也称为</a:t>
            </a:r>
            <a:r>
              <a:rPr lang="zh-CN" altLang="en-US" sz="2400">
                <a:solidFill>
                  <a:schemeClr val="tx2"/>
                </a:solidFill>
                <a:ea typeface="宋体" panose="02010600030101010101" pitchFamily="2" charset="-122"/>
              </a:rPr>
              <a:t>传光型传感器</a:t>
            </a:r>
            <a:r>
              <a:rPr lang="zh-CN" altLang="en-US" sz="2400">
                <a:ea typeface="宋体" panose="02010600030101010101" pitchFamily="2" charset="-122"/>
              </a:rPr>
              <a:t>．或</a:t>
            </a:r>
            <a:r>
              <a:rPr lang="zh-CN" altLang="en-US" sz="2400">
                <a:solidFill>
                  <a:schemeClr val="tx2"/>
                </a:solidFill>
                <a:ea typeface="宋体" panose="02010600030101010101" pitchFamily="2" charset="-122"/>
              </a:rPr>
              <a:t>混合型传感器</a:t>
            </a:r>
            <a:r>
              <a:rPr lang="zh-CN" altLang="en-US" sz="2400">
                <a:ea typeface="宋体" panose="02010600030101010101" pitchFamily="2" charset="-122"/>
              </a:rPr>
              <a:t>。</a:t>
            </a:r>
            <a:endParaRPr lang="zh-CN" altLang="en-US">
              <a:ea typeface="宋体" panose="02010600030101010101" pitchFamily="2" charset="-122"/>
            </a:endParaRPr>
          </a:p>
        </p:txBody>
      </p:sp>
    </p:spTree>
    <p:extLst>
      <p:ext uri="{BB962C8B-B14F-4D97-AF65-F5344CB8AC3E}">
        <p14:creationId xmlns:p14="http://schemas.microsoft.com/office/powerpoint/2010/main" val="7672025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9716"/>
                                        </p:tgtEl>
                                        <p:attrNameLst>
                                          <p:attrName>style.visibility</p:attrName>
                                        </p:attrNameLst>
                                      </p:cBhvr>
                                      <p:to>
                                        <p:strVal val="visible"/>
                                      </p:to>
                                    </p:set>
                                    <p:animEffect transition="in" filter="dissolve">
                                      <p:cBhvr>
                                        <p:cTn id="7" dur="500"/>
                                        <p:tgtEl>
                                          <p:spTgt spid="1139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71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04800" y="1874838"/>
            <a:ext cx="7391400" cy="487362"/>
          </a:xfrm>
        </p:spPr>
        <p:txBody>
          <a:bodyPr/>
          <a:lstStyle/>
          <a:p>
            <a:pPr eaLnBrk="1" hangingPunct="1"/>
            <a:r>
              <a:rPr lang="zh-CN" altLang="en-US" sz="2400" b="0" smtClean="0">
                <a:solidFill>
                  <a:schemeClr val="tx1"/>
                </a:solidFill>
                <a:latin typeface="Verdana" panose="020B0604030504040204" pitchFamily="34" charset="0"/>
                <a:ea typeface="宋体" panose="02010600030101010101" pitchFamily="2" charset="-122"/>
              </a:rPr>
              <a:t>光纤传感器按</a:t>
            </a:r>
            <a:r>
              <a:rPr lang="zh-CN" altLang="en-US" sz="2400" b="0" smtClean="0">
                <a:solidFill>
                  <a:srgbClr val="FF0000"/>
                </a:solidFill>
                <a:latin typeface="Verdana" panose="020B0604030504040204" pitchFamily="34" charset="0"/>
                <a:ea typeface="宋体" panose="02010600030101010101" pitchFamily="2" charset="-122"/>
              </a:rPr>
              <a:t>光受被测对象的调制形式</a:t>
            </a:r>
            <a:r>
              <a:rPr lang="zh-CN" altLang="en-US" sz="2400" b="0" smtClean="0">
                <a:solidFill>
                  <a:schemeClr val="tx1"/>
                </a:solidFill>
                <a:latin typeface="Verdana" panose="020B0604030504040204" pitchFamily="34" charset="0"/>
                <a:ea typeface="宋体" panose="02010600030101010101" pitchFamily="2" charset="-122"/>
              </a:rPr>
              <a:t>可分为：</a:t>
            </a:r>
          </a:p>
        </p:txBody>
      </p:sp>
      <p:sp>
        <p:nvSpPr>
          <p:cNvPr id="70659" name="Rectangle 3"/>
          <p:cNvSpPr>
            <a:spLocks noGrp="1" noChangeArrowheads="1"/>
          </p:cNvSpPr>
          <p:nvPr>
            <p:ph type="body" idx="1"/>
          </p:nvPr>
        </p:nvSpPr>
        <p:spPr>
          <a:xfrm>
            <a:off x="1828800" y="2819400"/>
            <a:ext cx="5970588" cy="3352800"/>
          </a:xfrm>
        </p:spPr>
        <p:txBody>
          <a:bodyPr/>
          <a:lstStyle/>
          <a:p>
            <a:pPr algn="just" eaLnBrk="1" hangingPunct="1">
              <a:lnSpc>
                <a:spcPct val="150000"/>
              </a:lnSpc>
              <a:buFont typeface="Wingdings" panose="05000000000000000000" pitchFamily="2" charset="2"/>
              <a:buNone/>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(a)</a:t>
            </a:r>
            <a:r>
              <a:rPr lang="en-US" altLang="zh-CN"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b="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强度调制型光纤传感器</a:t>
            </a:r>
          </a:p>
          <a:p>
            <a:pPr algn="just" eaLnBrk="1" hangingPunct="1">
              <a:lnSpc>
                <a:spcPct val="150000"/>
              </a:lnSpc>
              <a:buFont typeface="Wingdings" panose="05000000000000000000" pitchFamily="2" charset="2"/>
              <a:buNone/>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(b) </a:t>
            </a:r>
            <a:r>
              <a:rPr lang="zh-CN" altLang="en-US" b="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偏振调制光纤传感器</a:t>
            </a:r>
          </a:p>
          <a:p>
            <a:pPr algn="just" eaLnBrk="1" hangingPunct="1">
              <a:lnSpc>
                <a:spcPct val="150000"/>
              </a:lnSpc>
              <a:buFont typeface="Wingdings" panose="05000000000000000000" pitchFamily="2" charset="2"/>
              <a:buNone/>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(c) </a:t>
            </a:r>
            <a:r>
              <a:rPr lang="zh-CN" altLang="en-US" b="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频率调制光纤传感器</a:t>
            </a:r>
          </a:p>
          <a:p>
            <a:pPr algn="just" eaLnBrk="1" hangingPunct="1">
              <a:lnSpc>
                <a:spcPct val="150000"/>
              </a:lnSpc>
              <a:buFont typeface="Wingdings" panose="05000000000000000000" pitchFamily="2" charset="2"/>
              <a:buNone/>
            </a:pPr>
            <a:r>
              <a:rPr lang="en-US" altLang="zh-CN" b="1" smtClean="0">
                <a:latin typeface="Times New Roman" panose="02020603050405020304" pitchFamily="18" charset="0"/>
                <a:ea typeface="宋体" panose="02010600030101010101" pitchFamily="2" charset="-122"/>
                <a:cs typeface="Times New Roman" panose="02020603050405020304" pitchFamily="18" charset="0"/>
              </a:rPr>
              <a:t>(d) </a:t>
            </a:r>
            <a:r>
              <a:rPr lang="zh-CN" altLang="en-US" b="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相位调制传感器</a:t>
            </a:r>
            <a:endParaRPr lang="zh-CN" altLang="en-US" b="1" smtClean="0">
              <a:ea typeface="宋体" panose="02010600030101010101" pitchFamily="2" charset="-122"/>
              <a:cs typeface="Times New Roman" panose="02020603050405020304" pitchFamily="18" charset="0"/>
            </a:endParaRPr>
          </a:p>
        </p:txBody>
      </p:sp>
      <p:sp>
        <p:nvSpPr>
          <p:cNvPr id="7066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光纤传感</a:t>
            </a:r>
          </a:p>
        </p:txBody>
      </p:sp>
    </p:spTree>
    <p:extLst>
      <p:ext uri="{BB962C8B-B14F-4D97-AF65-F5344CB8AC3E}">
        <p14:creationId xmlns:p14="http://schemas.microsoft.com/office/powerpoint/2010/main" val="1595713724"/>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idx="4294967295"/>
          </p:nvPr>
        </p:nvSpPr>
        <p:spPr>
          <a:xfrm>
            <a:off x="228600" y="990600"/>
            <a:ext cx="8229600" cy="633413"/>
          </a:xfrm>
          <a:ln/>
        </p:spPr>
        <p:txBody>
          <a:bodyPr/>
          <a:lstStyle/>
          <a:p>
            <a:r>
              <a:rPr lang="zh-CN" altLang="en-US" sz="3200">
                <a:solidFill>
                  <a:srgbClr val="FF0000"/>
                </a:solidFill>
                <a:latin typeface="楷体_GB2312" pitchFamily="49" charset="-122"/>
                <a:ea typeface="楷体_GB2312" pitchFamily="49" charset="-122"/>
              </a:rPr>
              <a:t>光纤分类</a:t>
            </a:r>
          </a:p>
        </p:txBody>
      </p:sp>
      <p:sp>
        <p:nvSpPr>
          <p:cNvPr id="222211" name="Rectangle 3"/>
          <p:cNvSpPr>
            <a:spLocks noGrp="1" noChangeArrowheads="1"/>
          </p:cNvSpPr>
          <p:nvPr>
            <p:ph type="body" sz="half" idx="4294967295"/>
          </p:nvPr>
        </p:nvSpPr>
        <p:spPr>
          <a:xfrm>
            <a:off x="1246188" y="1600200"/>
            <a:ext cx="6678612" cy="1219200"/>
          </a:xfrm>
          <a:ln>
            <a:miter lim="800000"/>
            <a:headEnd/>
            <a:tailEnd/>
          </a:ln>
        </p:spPr>
        <p:txBody>
          <a:bodyPr/>
          <a:lstStyle/>
          <a:p>
            <a:pPr algn="just" defTabSz="912813">
              <a:buFont typeface="Wingdings" panose="05000000000000000000" pitchFamily="2" charset="2"/>
              <a:buNone/>
            </a:pPr>
            <a:r>
              <a:rPr lang="en-US" altLang="zh-CN" b="1">
                <a:solidFill>
                  <a:srgbClr val="CC00CC"/>
                </a:solidFill>
                <a:latin typeface="楷体_GB2312" pitchFamily="49" charset="-122"/>
                <a:ea typeface="楷体_GB2312" pitchFamily="49" charset="-122"/>
              </a:rPr>
              <a:t>2</a:t>
            </a:r>
            <a:r>
              <a:rPr lang="zh-CN" altLang="en-US" b="1">
                <a:solidFill>
                  <a:srgbClr val="CC00CC"/>
                </a:solidFill>
                <a:latin typeface="楷体_GB2312" pitchFamily="49" charset="-122"/>
                <a:ea typeface="楷体_GB2312" pitchFamily="49" charset="-122"/>
              </a:rPr>
              <a:t>．按光纤折射率分布特点划分</a:t>
            </a:r>
          </a:p>
          <a:p>
            <a:pPr algn="just" defTabSz="912813">
              <a:lnSpc>
                <a:spcPct val="110000"/>
              </a:lnSpc>
              <a:buFont typeface="Wingdings" panose="05000000000000000000" pitchFamily="2" charset="2"/>
              <a:buNone/>
            </a:pPr>
            <a:r>
              <a:rPr lang="zh-CN" altLang="en-US" b="1">
                <a:solidFill>
                  <a:schemeClr val="bg2"/>
                </a:solidFill>
                <a:latin typeface="宋体" panose="02010600030101010101" pitchFamily="2" charset="-122"/>
                <a:ea typeface="宋体" panose="02010600030101010101" pitchFamily="2" charset="-122"/>
              </a:rPr>
              <a:t>  </a:t>
            </a:r>
            <a:r>
              <a:rPr lang="zh-CN" altLang="en-US" b="1">
                <a:solidFill>
                  <a:schemeClr val="accent1"/>
                </a:solidFill>
                <a:latin typeface="宋体" panose="02010600030101010101" pitchFamily="2" charset="-122"/>
                <a:ea typeface="宋体" panose="02010600030101010101" pitchFamily="2" charset="-122"/>
              </a:rPr>
              <a:t>主要分为</a:t>
            </a:r>
            <a:r>
              <a:rPr lang="zh-CN" altLang="en-US" b="1">
                <a:solidFill>
                  <a:srgbClr val="FF0000"/>
                </a:solidFill>
                <a:latin typeface="宋体" panose="02010600030101010101" pitchFamily="2" charset="-122"/>
                <a:ea typeface="宋体" panose="02010600030101010101" pitchFamily="2" charset="-122"/>
              </a:rPr>
              <a:t>阶跃光纤</a:t>
            </a:r>
            <a:r>
              <a:rPr lang="zh-CN" altLang="en-US" b="1">
                <a:solidFill>
                  <a:schemeClr val="accent1"/>
                </a:solidFill>
                <a:latin typeface="宋体" panose="02010600030101010101" pitchFamily="2" charset="-122"/>
                <a:ea typeface="宋体" panose="02010600030101010101" pitchFamily="2" charset="-122"/>
              </a:rPr>
              <a:t>和</a:t>
            </a:r>
            <a:r>
              <a:rPr lang="zh-CN" altLang="en-US" b="1">
                <a:solidFill>
                  <a:srgbClr val="FF0000"/>
                </a:solidFill>
                <a:latin typeface="宋体" panose="02010600030101010101" pitchFamily="2" charset="-122"/>
                <a:ea typeface="宋体" panose="02010600030101010101" pitchFamily="2" charset="-122"/>
              </a:rPr>
              <a:t>渐变光纤</a:t>
            </a:r>
            <a:endParaRPr lang="en-US" altLang="zh-CN" sz="2400">
              <a:solidFill>
                <a:schemeClr val="bg2"/>
              </a:solidFill>
              <a:effectLst>
                <a:outerShdw blurRad="38100" dist="38100" dir="2700000" algn="tl">
                  <a:srgbClr val="C0C0C0"/>
                </a:outerShdw>
              </a:effectLst>
              <a:latin typeface="楷体_GB2312" pitchFamily="49" charset="-122"/>
              <a:ea typeface="楷体_GB2312" pitchFamily="49" charset="-122"/>
            </a:endParaRPr>
          </a:p>
        </p:txBody>
      </p:sp>
      <p:pic>
        <p:nvPicPr>
          <p:cNvPr id="825348" name="Picture 4" descr="2T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914400" y="2743200"/>
            <a:ext cx="7162800" cy="2722563"/>
          </a:xfrm>
          <a:ln/>
        </p:spPr>
      </p:pic>
      <p:sp>
        <p:nvSpPr>
          <p:cNvPr id="825349"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25350" name="Rectangle 6"/>
          <p:cNvSpPr>
            <a:spLocks noChangeArrowheads="1"/>
          </p:cNvSpPr>
          <p:nvPr/>
        </p:nvSpPr>
        <p:spPr bwMode="auto">
          <a:xfrm>
            <a:off x="152400" y="5486400"/>
            <a:ext cx="8915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r>
              <a:rPr kumimoji="1" lang="zh-CN" altLang="en-US" sz="2400" b="1">
                <a:solidFill>
                  <a:schemeClr val="accent1"/>
                </a:solidFill>
                <a:effectLst>
                  <a:outerShdw blurRad="38100" dist="38100" dir="2700000" algn="tl">
                    <a:srgbClr val="C0C0C0"/>
                  </a:outerShdw>
                </a:effectLst>
                <a:ea typeface="宋体" panose="02010600030101010101" pitchFamily="2" charset="-122"/>
              </a:rPr>
              <a:t>此外还有双包层（</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W</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型），三角分布</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色散位移光纤</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(DSF G.653),</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非零色散位移光纤</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(NZ-DSF G.655)</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等特殊折射率分布的光纤。</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5350"/>
                                        </p:tgtEl>
                                        <p:attrNameLst>
                                          <p:attrName>style.visibility</p:attrName>
                                        </p:attrNameLst>
                                      </p:cBhvr>
                                      <p:to>
                                        <p:strVal val="visible"/>
                                      </p:to>
                                    </p:set>
                                    <p:anim calcmode="lin" valueType="num">
                                      <p:cBhvr additive="base">
                                        <p:cTn id="7" dur="500" fill="hold"/>
                                        <p:tgtEl>
                                          <p:spTgt spid="825350"/>
                                        </p:tgtEl>
                                        <p:attrNameLst>
                                          <p:attrName>ppt_x</p:attrName>
                                        </p:attrNameLst>
                                      </p:cBhvr>
                                      <p:tavLst>
                                        <p:tav tm="0">
                                          <p:val>
                                            <p:strVal val="#ppt_x"/>
                                          </p:val>
                                        </p:tav>
                                        <p:tav tm="100000">
                                          <p:val>
                                            <p:strVal val="#ppt_x"/>
                                          </p:val>
                                        </p:tav>
                                      </p:tavLst>
                                    </p:anim>
                                    <p:anim calcmode="lin" valueType="num">
                                      <p:cBhvr additive="base">
                                        <p:cTn id="8" dur="500" fill="hold"/>
                                        <p:tgtEl>
                                          <p:spTgt spid="825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5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光纤传感</a:t>
            </a:r>
          </a:p>
        </p:txBody>
      </p:sp>
      <p:grpSp>
        <p:nvGrpSpPr>
          <p:cNvPr id="71683" name="Group 3"/>
          <p:cNvGrpSpPr>
            <a:grpSpLocks/>
          </p:cNvGrpSpPr>
          <p:nvPr/>
        </p:nvGrpSpPr>
        <p:grpSpPr bwMode="auto">
          <a:xfrm>
            <a:off x="228600" y="3733800"/>
            <a:ext cx="8915400" cy="2500313"/>
            <a:chOff x="144" y="2697"/>
            <a:chExt cx="5616" cy="1575"/>
          </a:xfrm>
        </p:grpSpPr>
        <p:pic>
          <p:nvPicPr>
            <p:cNvPr id="716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 y="2697"/>
              <a:ext cx="2880" cy="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9" name="Text Box 5"/>
            <p:cNvSpPr txBox="1">
              <a:spLocks noChangeArrowheads="1"/>
            </p:cNvSpPr>
            <p:nvPr/>
          </p:nvSpPr>
          <p:spPr bwMode="auto">
            <a:xfrm>
              <a:off x="2640" y="2736"/>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功能型</a:t>
              </a:r>
            </a:p>
          </p:txBody>
        </p:sp>
        <p:pic>
          <p:nvPicPr>
            <p:cNvPr id="7169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5" t="31555" r="49557" b="19357"/>
            <a:stretch>
              <a:fillRect/>
            </a:stretch>
          </p:blipFill>
          <p:spPr bwMode="auto">
            <a:xfrm>
              <a:off x="3168" y="2880"/>
              <a:ext cx="2592"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684" name="Group 7"/>
          <p:cNvGrpSpPr>
            <a:grpSpLocks/>
          </p:cNvGrpSpPr>
          <p:nvPr/>
        </p:nvGrpSpPr>
        <p:grpSpPr bwMode="auto">
          <a:xfrm>
            <a:off x="76200" y="1447800"/>
            <a:ext cx="8991600" cy="2209800"/>
            <a:chOff x="48" y="1104"/>
            <a:chExt cx="5664" cy="1392"/>
          </a:xfrm>
        </p:grpSpPr>
        <p:pic>
          <p:nvPicPr>
            <p:cNvPr id="7168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50505" b="21779"/>
            <a:stretch>
              <a:fillRect/>
            </a:stretch>
          </p:blipFill>
          <p:spPr bwMode="auto">
            <a:xfrm>
              <a:off x="48" y="1397"/>
              <a:ext cx="2736" cy="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6" name="Text Box 9"/>
            <p:cNvSpPr txBox="1">
              <a:spLocks noChangeArrowheads="1"/>
            </p:cNvSpPr>
            <p:nvPr/>
          </p:nvSpPr>
          <p:spPr bwMode="auto">
            <a:xfrm>
              <a:off x="2112" y="1104"/>
              <a:ext cx="9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非功能型</a:t>
              </a:r>
              <a:r>
                <a:rPr lang="zh-CN" altLang="en-US" sz="2400">
                  <a:solidFill>
                    <a:srgbClr val="FF0000"/>
                  </a:solidFill>
                  <a:ea typeface="宋体" panose="02010600030101010101" pitchFamily="2" charset="-122"/>
                </a:rPr>
                <a:t> </a:t>
              </a:r>
            </a:p>
          </p:txBody>
        </p:sp>
        <p:pic>
          <p:nvPicPr>
            <p:cNvPr id="71687" name="Picture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3846" r="3720" b="24615"/>
            <a:stretch>
              <a:fillRect/>
            </a:stretch>
          </p:blipFill>
          <p:spPr bwMode="auto">
            <a:xfrm>
              <a:off x="2832" y="1242"/>
              <a:ext cx="2880"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89320255"/>
      </p:ext>
    </p:extLst>
  </p:cSld>
  <p:clrMapOvr>
    <a:masterClrMapping/>
  </p:clrMapOvr>
  <p:transition>
    <p:blinds dir="ver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总结</a:t>
            </a:r>
          </a:p>
        </p:txBody>
      </p:sp>
      <p:sp>
        <p:nvSpPr>
          <p:cNvPr id="72707" name="Rectangle 3"/>
          <p:cNvSpPr>
            <a:spLocks noChangeArrowheads="1"/>
          </p:cNvSpPr>
          <p:nvPr/>
        </p:nvSpPr>
        <p:spPr bwMode="auto">
          <a:xfrm>
            <a:off x="76200" y="12954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光纤的基本概念：</a:t>
            </a:r>
          </a:p>
        </p:txBody>
      </p:sp>
      <p:sp>
        <p:nvSpPr>
          <p:cNvPr id="72708" name="Rectangle 4"/>
          <p:cNvSpPr>
            <a:spLocks noChangeArrowheads="1"/>
          </p:cNvSpPr>
          <p:nvPr/>
        </p:nvSpPr>
        <p:spPr bwMode="auto">
          <a:xfrm>
            <a:off x="111125" y="1924050"/>
            <a:ext cx="486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基本结构：</a:t>
            </a:r>
            <a:r>
              <a:rPr lang="zh-CN" altLang="en-US" sz="2400" b="1">
                <a:solidFill>
                  <a:srgbClr val="FF0000"/>
                </a:solidFill>
                <a:ea typeface="宋体" panose="02010600030101010101" pitchFamily="2" charset="-122"/>
              </a:rPr>
              <a:t>纤芯、包层、保护套。 </a:t>
            </a:r>
          </a:p>
        </p:txBody>
      </p:sp>
      <p:grpSp>
        <p:nvGrpSpPr>
          <p:cNvPr id="72709" name="Group 5"/>
          <p:cNvGrpSpPr>
            <a:grpSpLocks/>
          </p:cNvGrpSpPr>
          <p:nvPr/>
        </p:nvGrpSpPr>
        <p:grpSpPr bwMode="auto">
          <a:xfrm>
            <a:off x="5410200" y="1066800"/>
            <a:ext cx="2133600" cy="1887538"/>
            <a:chOff x="1152" y="1920"/>
            <a:chExt cx="3408" cy="2977"/>
          </a:xfrm>
        </p:grpSpPr>
        <p:sp>
          <p:nvSpPr>
            <p:cNvPr id="72720" name="AutoShape 6"/>
            <p:cNvSpPr>
              <a:spLocks noChangeArrowheads="1"/>
            </p:cNvSpPr>
            <p:nvPr/>
          </p:nvSpPr>
          <p:spPr bwMode="auto">
            <a:xfrm rot="-5400000">
              <a:off x="3120" y="1392"/>
              <a:ext cx="912" cy="1968"/>
            </a:xfrm>
            <a:prstGeom prst="can">
              <a:avLst>
                <a:gd name="adj" fmla="val 74168"/>
              </a:avLst>
            </a:prstGeom>
            <a:solidFill>
              <a:srgbClr val="FFFF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2721" name="AutoShape 7"/>
            <p:cNvSpPr>
              <a:spLocks noChangeArrowheads="1"/>
            </p:cNvSpPr>
            <p:nvPr/>
          </p:nvSpPr>
          <p:spPr bwMode="auto">
            <a:xfrm rot="-5400000">
              <a:off x="2172" y="1764"/>
              <a:ext cx="552" cy="1248"/>
            </a:xfrm>
            <a:prstGeom prst="can">
              <a:avLst>
                <a:gd name="adj" fmla="val 77121"/>
              </a:avLst>
            </a:prstGeom>
            <a:solidFill>
              <a:srgbClr val="FFFF99"/>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2722" name="AutoShape 8"/>
            <p:cNvSpPr>
              <a:spLocks noChangeArrowheads="1"/>
            </p:cNvSpPr>
            <p:nvPr/>
          </p:nvSpPr>
          <p:spPr bwMode="auto">
            <a:xfrm rot="-5400000">
              <a:off x="1488" y="1920"/>
              <a:ext cx="240" cy="912"/>
            </a:xfrm>
            <a:prstGeom prst="can">
              <a:avLst>
                <a:gd name="adj" fmla="val 95000"/>
              </a:avLst>
            </a:prstGeom>
            <a:solidFill>
              <a:srgbClr val="FF00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2723" name="Line 9"/>
            <p:cNvSpPr>
              <a:spLocks noChangeShapeType="1"/>
            </p:cNvSpPr>
            <p:nvPr/>
          </p:nvSpPr>
          <p:spPr bwMode="auto">
            <a:xfrm>
              <a:off x="1536" y="2496"/>
              <a:ext cx="0" cy="528"/>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4" name="Line 10"/>
            <p:cNvSpPr>
              <a:spLocks noChangeShapeType="1"/>
            </p:cNvSpPr>
            <p:nvPr/>
          </p:nvSpPr>
          <p:spPr bwMode="auto">
            <a:xfrm>
              <a:off x="3648" y="2832"/>
              <a:ext cx="0" cy="192"/>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5" name="Line 11"/>
            <p:cNvSpPr>
              <a:spLocks noChangeShapeType="1"/>
            </p:cNvSpPr>
            <p:nvPr/>
          </p:nvSpPr>
          <p:spPr bwMode="auto">
            <a:xfrm>
              <a:off x="2256" y="2688"/>
              <a:ext cx="0" cy="336"/>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Text Box 12"/>
            <p:cNvSpPr txBox="1">
              <a:spLocks noChangeArrowheads="1"/>
            </p:cNvSpPr>
            <p:nvPr/>
          </p:nvSpPr>
          <p:spPr bwMode="auto">
            <a:xfrm>
              <a:off x="1152" y="3024"/>
              <a:ext cx="720" cy="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纤芯</a:t>
              </a:r>
              <a:endParaRPr kumimoji="1" lang="zh-TW" altLang="en-US" sz="2400" b="1">
                <a:latin typeface="Times New Roman" panose="02020603050405020304" pitchFamily="18" charset="0"/>
                <a:ea typeface="宋体" panose="02010600030101010101" pitchFamily="2" charset="-122"/>
              </a:endParaRPr>
            </a:p>
          </p:txBody>
        </p:sp>
        <p:sp>
          <p:nvSpPr>
            <p:cNvPr id="72727" name="Text Box 13"/>
            <p:cNvSpPr txBox="1">
              <a:spLocks noChangeArrowheads="1"/>
            </p:cNvSpPr>
            <p:nvPr/>
          </p:nvSpPr>
          <p:spPr bwMode="auto">
            <a:xfrm>
              <a:off x="1920" y="3024"/>
              <a:ext cx="768" cy="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包层</a:t>
              </a:r>
              <a:endParaRPr kumimoji="1" lang="zh-TW" altLang="en-US" sz="2400" b="1">
                <a:latin typeface="Times New Roman" panose="02020603050405020304" pitchFamily="18" charset="0"/>
                <a:ea typeface="宋体" panose="02010600030101010101" pitchFamily="2" charset="-122"/>
              </a:endParaRPr>
            </a:p>
          </p:txBody>
        </p:sp>
        <p:sp>
          <p:nvSpPr>
            <p:cNvPr id="72728" name="Text Box 14"/>
            <p:cNvSpPr txBox="1">
              <a:spLocks noChangeArrowheads="1"/>
            </p:cNvSpPr>
            <p:nvPr/>
          </p:nvSpPr>
          <p:spPr bwMode="auto">
            <a:xfrm>
              <a:off x="3216" y="3024"/>
              <a:ext cx="816" cy="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保护套</a:t>
              </a:r>
              <a:endParaRPr kumimoji="1" lang="zh-TW" altLang="en-US" sz="2400" b="1">
                <a:latin typeface="Times New Roman" panose="02020603050405020304" pitchFamily="18" charset="0"/>
                <a:ea typeface="宋体" panose="02010600030101010101" pitchFamily="2" charset="-122"/>
              </a:endParaRPr>
            </a:p>
          </p:txBody>
        </p:sp>
      </p:grpSp>
      <p:grpSp>
        <p:nvGrpSpPr>
          <p:cNvPr id="72710" name="Group 15"/>
          <p:cNvGrpSpPr>
            <a:grpSpLocks/>
          </p:cNvGrpSpPr>
          <p:nvPr/>
        </p:nvGrpSpPr>
        <p:grpSpPr bwMode="auto">
          <a:xfrm>
            <a:off x="152400" y="2795588"/>
            <a:ext cx="8915400" cy="1776412"/>
            <a:chOff x="96" y="1761"/>
            <a:chExt cx="5616" cy="1119"/>
          </a:xfrm>
        </p:grpSpPr>
        <p:sp>
          <p:nvSpPr>
            <p:cNvPr id="72715" name="Rectangle 2"/>
            <p:cNvSpPr>
              <a:spLocks noChangeArrowheads="1"/>
            </p:cNvSpPr>
            <p:nvPr/>
          </p:nvSpPr>
          <p:spPr bwMode="white">
            <a:xfrm>
              <a:off x="96" y="1761"/>
              <a:ext cx="960"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latin typeface="宋体" panose="02010600030101010101" pitchFamily="2" charset="-122"/>
                  <a:ea typeface="宋体" panose="02010600030101010101" pitchFamily="2" charset="-122"/>
                </a:rPr>
                <a:t>分类：</a:t>
              </a:r>
            </a:p>
          </p:txBody>
        </p:sp>
        <p:grpSp>
          <p:nvGrpSpPr>
            <p:cNvPr id="72716" name="Group 17"/>
            <p:cNvGrpSpPr>
              <a:grpSpLocks/>
            </p:cNvGrpSpPr>
            <p:nvPr/>
          </p:nvGrpSpPr>
          <p:grpSpPr bwMode="auto">
            <a:xfrm>
              <a:off x="719" y="1824"/>
              <a:ext cx="4993" cy="1056"/>
              <a:chOff x="95" y="1968"/>
              <a:chExt cx="4993" cy="1056"/>
            </a:xfrm>
          </p:grpSpPr>
          <p:sp>
            <p:nvSpPr>
              <p:cNvPr id="72717" name="Rectangle 18"/>
              <p:cNvSpPr>
                <a:spLocks noChangeArrowheads="1"/>
              </p:cNvSpPr>
              <p:nvPr/>
            </p:nvSpPr>
            <p:spPr bwMode="auto">
              <a:xfrm>
                <a:off x="95" y="1968"/>
                <a:ext cx="49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宋体" panose="02010600030101010101" pitchFamily="2" charset="-122"/>
                  </a:rPr>
                  <a:t>按纤芯和包层材料：</a:t>
                </a:r>
                <a:r>
                  <a:rPr lang="zh-CN" altLang="en-US" sz="2400">
                    <a:solidFill>
                      <a:srgbClr val="FF0000"/>
                    </a:solidFill>
                    <a:latin typeface="Verdana" panose="020B0604030504040204" pitchFamily="34" charset="0"/>
                    <a:ea typeface="宋体" panose="02010600030101010101" pitchFamily="2" charset="-122"/>
                  </a:rPr>
                  <a:t>玻璃光纤、胶套硅光纤、塑料光纤。 </a:t>
                </a:r>
              </a:p>
            </p:txBody>
          </p:sp>
          <p:sp>
            <p:nvSpPr>
              <p:cNvPr id="72718" name="Rectangle 19"/>
              <p:cNvSpPr>
                <a:spLocks noChangeArrowheads="1"/>
              </p:cNvSpPr>
              <p:nvPr/>
            </p:nvSpPr>
            <p:spPr bwMode="auto">
              <a:xfrm>
                <a:off x="96" y="2352"/>
                <a:ext cx="38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宋体" panose="02010600030101010101" pitchFamily="2" charset="-122"/>
                  </a:rPr>
                  <a:t>按折射率分布特点：</a:t>
                </a:r>
                <a:r>
                  <a:rPr lang="zh-CN" altLang="en-US" sz="2400">
                    <a:solidFill>
                      <a:srgbClr val="FF0000"/>
                    </a:solidFill>
                    <a:latin typeface="Verdana" panose="020B0604030504040204" pitchFamily="34" charset="0"/>
                    <a:ea typeface="宋体" panose="02010600030101010101" pitchFamily="2" charset="-122"/>
                  </a:rPr>
                  <a:t>阶跃光纤、渐变光纤。 </a:t>
                </a:r>
              </a:p>
            </p:txBody>
          </p:sp>
          <p:sp>
            <p:nvSpPr>
              <p:cNvPr id="72719" name="Rectangle 20"/>
              <p:cNvSpPr>
                <a:spLocks noChangeArrowheads="1"/>
              </p:cNvSpPr>
              <p:nvPr/>
            </p:nvSpPr>
            <p:spPr bwMode="auto">
              <a:xfrm>
                <a:off x="672" y="2736"/>
                <a:ext cx="333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宋体" panose="02010600030101010101" pitchFamily="2" charset="-122"/>
                  </a:rPr>
                  <a:t>按光波模式：</a:t>
                </a:r>
                <a:r>
                  <a:rPr lang="zh-CN" altLang="en-US" sz="2400">
                    <a:solidFill>
                      <a:srgbClr val="FF0000"/>
                    </a:solidFill>
                    <a:latin typeface="Verdana" panose="020B0604030504040204" pitchFamily="34" charset="0"/>
                    <a:ea typeface="宋体" panose="02010600030101010101" pitchFamily="2" charset="-122"/>
                  </a:rPr>
                  <a:t>多模光纤、单模光纤 。 </a:t>
                </a:r>
              </a:p>
            </p:txBody>
          </p:sp>
        </p:grpSp>
      </p:grpSp>
      <p:sp>
        <p:nvSpPr>
          <p:cNvPr id="72711" name="Rectangle 21"/>
          <p:cNvSpPr>
            <a:spLocks noChangeArrowheads="1"/>
          </p:cNvSpPr>
          <p:nvPr/>
        </p:nvSpPr>
        <p:spPr bwMode="auto">
          <a:xfrm>
            <a:off x="25400" y="4578350"/>
            <a:ext cx="232886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光纤传光原理：</a:t>
            </a:r>
          </a:p>
        </p:txBody>
      </p:sp>
      <p:sp>
        <p:nvSpPr>
          <p:cNvPr id="72712" name="Rectangle 22"/>
          <p:cNvSpPr>
            <a:spLocks noChangeArrowheads="1"/>
          </p:cNvSpPr>
          <p:nvPr/>
        </p:nvSpPr>
        <p:spPr bwMode="auto">
          <a:xfrm>
            <a:off x="457200" y="51816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FF0000"/>
                </a:solidFill>
                <a:ea typeface="宋体" panose="02010600030101010101" pitchFamily="2" charset="-122"/>
              </a:rPr>
              <a:t>子午光线、斜射光线</a:t>
            </a:r>
          </a:p>
        </p:txBody>
      </p:sp>
      <p:sp>
        <p:nvSpPr>
          <p:cNvPr id="72713" name="Rectangle 23"/>
          <p:cNvSpPr>
            <a:spLocks noChangeArrowheads="1"/>
          </p:cNvSpPr>
          <p:nvPr/>
        </p:nvSpPr>
        <p:spPr bwMode="auto">
          <a:xfrm>
            <a:off x="457200" y="5732463"/>
            <a:ext cx="470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FF0000"/>
                </a:solidFill>
                <a:ea typeface="宋体" panose="02010600030101010101" pitchFamily="2" charset="-122"/>
              </a:rPr>
              <a:t>数值孔径（</a:t>
            </a:r>
            <a:r>
              <a:rPr lang="en-US" altLang="zh-CN" sz="2400">
                <a:solidFill>
                  <a:srgbClr val="FF0000"/>
                </a:solidFill>
                <a:ea typeface="宋体" panose="02010600030101010101" pitchFamily="2" charset="-122"/>
              </a:rPr>
              <a:t>Numeric Aperture</a:t>
            </a:r>
            <a:r>
              <a:rPr lang="zh-CN" altLang="en-US" sz="2400">
                <a:solidFill>
                  <a:srgbClr val="FF0000"/>
                </a:solidFill>
                <a:ea typeface="宋体" panose="02010600030101010101" pitchFamily="2" charset="-122"/>
              </a:rPr>
              <a:t>）：</a:t>
            </a:r>
          </a:p>
        </p:txBody>
      </p:sp>
      <p:graphicFrame>
        <p:nvGraphicFramePr>
          <p:cNvPr id="72714" name="Object 24"/>
          <p:cNvGraphicFramePr>
            <a:graphicFrameLocks noChangeAspect="1"/>
          </p:cNvGraphicFramePr>
          <p:nvPr/>
        </p:nvGraphicFramePr>
        <p:xfrm>
          <a:off x="4953000" y="5638800"/>
          <a:ext cx="3213100" cy="604838"/>
        </p:xfrm>
        <a:graphic>
          <a:graphicData uri="http://schemas.openxmlformats.org/presentationml/2006/ole">
            <mc:AlternateContent xmlns:mc="http://schemas.openxmlformats.org/markup-compatibility/2006">
              <mc:Choice xmlns:v="urn:schemas-microsoft-com:vml" Requires="v">
                <p:oleObj spid="_x0000_s1096706" name="Equation" r:id="rId3" imgW="1548728" imgH="291973" progId="Equation.DSMT4">
                  <p:embed/>
                </p:oleObj>
              </mc:Choice>
              <mc:Fallback>
                <p:oleObj name="Equation" r:id="rId3" imgW="1548728" imgH="29197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638800"/>
                        <a:ext cx="3213100" cy="6048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36920672"/>
      </p:ext>
    </p:extLst>
  </p:cSld>
  <p:clrMapOvr>
    <a:masterClrMapping/>
  </p:clrMapOvr>
  <p:transition>
    <p:blinds dir="ver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Group 2"/>
          <p:cNvGrpSpPr>
            <a:grpSpLocks/>
          </p:cNvGrpSpPr>
          <p:nvPr/>
        </p:nvGrpSpPr>
        <p:grpSpPr bwMode="auto">
          <a:xfrm>
            <a:off x="304800" y="1219200"/>
            <a:ext cx="5715000" cy="457200"/>
            <a:chOff x="192" y="864"/>
            <a:chExt cx="3600" cy="288"/>
          </a:xfrm>
        </p:grpSpPr>
        <p:sp>
          <p:nvSpPr>
            <p:cNvPr id="73745" name="Rectangle 3"/>
            <p:cNvSpPr>
              <a:spLocks noChangeArrowheads="1"/>
            </p:cNvSpPr>
            <p:nvPr/>
          </p:nvSpPr>
          <p:spPr bwMode="auto">
            <a:xfrm>
              <a:off x="192" y="864"/>
              <a:ext cx="28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a:solidFill>
                    <a:srgbClr val="FF0000"/>
                  </a:solidFill>
                  <a:ea typeface="宋体" panose="02010600030101010101" pitchFamily="2" charset="-122"/>
                </a:rPr>
                <a:t>单模光纤</a:t>
              </a:r>
              <a:r>
                <a:rPr lang="zh-CN" altLang="en-US" sz="2400">
                  <a:solidFill>
                    <a:schemeClr val="accent1"/>
                  </a:solidFill>
                  <a:ea typeface="宋体" panose="02010600030101010101" pitchFamily="2" charset="-122"/>
                </a:rPr>
                <a:t>（ </a:t>
              </a:r>
              <a:r>
                <a:rPr lang="en-US" altLang="zh-CN" sz="2400">
                  <a:solidFill>
                    <a:schemeClr val="tx2"/>
                  </a:solidFill>
                  <a:ea typeface="宋体" panose="02010600030101010101" pitchFamily="2" charset="-122"/>
                </a:rPr>
                <a:t>2a=4~10</a:t>
              </a:r>
              <a:r>
                <a:rPr lang="el-GR" altLang="zh-CN" sz="2400">
                  <a:solidFill>
                    <a:schemeClr val="tx2"/>
                  </a:solidFill>
                  <a:cs typeface="Arial" panose="020B0604020202020204" pitchFamily="34" charset="0"/>
                </a:rPr>
                <a:t>μ</a:t>
              </a:r>
              <a:r>
                <a:rPr lang="en-US" altLang="zh-CN" sz="2400">
                  <a:solidFill>
                    <a:schemeClr val="tx2"/>
                  </a:solidFill>
                  <a:ea typeface="宋体" panose="02010600030101010101" pitchFamily="2" charset="-122"/>
                </a:rPr>
                <a:t>m</a:t>
              </a:r>
              <a:r>
                <a:rPr lang="zh-CN" altLang="en-US" sz="2400">
                  <a:solidFill>
                    <a:schemeClr val="tx2"/>
                  </a:solidFill>
                  <a:ea typeface="宋体" panose="02010600030101010101" pitchFamily="2" charset="-122"/>
                </a:rPr>
                <a:t>） </a:t>
              </a:r>
            </a:p>
          </p:txBody>
        </p:sp>
        <p:sp>
          <p:nvSpPr>
            <p:cNvPr id="73746" name="Rectangle 4"/>
            <p:cNvSpPr>
              <a:spLocks noChangeArrowheads="1"/>
            </p:cNvSpPr>
            <p:nvPr/>
          </p:nvSpPr>
          <p:spPr bwMode="auto">
            <a:xfrm>
              <a:off x="2784" y="86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zh-CN" altLang="en-US" sz="2400">
                  <a:solidFill>
                    <a:srgbClr val="FF0000"/>
                  </a:solidFill>
                  <a:ea typeface="宋体" panose="02010600030101010101" pitchFamily="2" charset="-122"/>
                </a:rPr>
                <a:t>多模光纤 </a:t>
              </a:r>
              <a:endParaRPr lang="zh-CN" altLang="en-US" sz="2400">
                <a:solidFill>
                  <a:schemeClr val="tx2"/>
                </a:solidFill>
                <a:ea typeface="宋体" panose="02010600030101010101" pitchFamily="2" charset="-122"/>
              </a:endParaRPr>
            </a:p>
          </p:txBody>
        </p:sp>
      </p:grpSp>
      <p:sp>
        <p:nvSpPr>
          <p:cNvPr id="73731" name="Rectangle 5"/>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总结</a:t>
            </a:r>
          </a:p>
        </p:txBody>
      </p:sp>
      <p:sp>
        <p:nvSpPr>
          <p:cNvPr id="73732" name="Rectangle 6"/>
          <p:cNvSpPr>
            <a:spLocks noChangeArrowheads="1"/>
          </p:cNvSpPr>
          <p:nvPr/>
        </p:nvSpPr>
        <p:spPr bwMode="auto">
          <a:xfrm>
            <a:off x="762000" y="18288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a:solidFill>
                  <a:srgbClr val="FF0000"/>
                </a:solidFill>
                <a:ea typeface="宋体" panose="02010600030101010101" pitchFamily="2" charset="-122"/>
              </a:rPr>
              <a:t>截止波长，</a:t>
            </a:r>
            <a:r>
              <a:rPr lang="zh-CN" altLang="en-US" sz="2400">
                <a:solidFill>
                  <a:schemeClr val="tx2"/>
                </a:solidFill>
                <a:ea typeface="宋体" panose="02010600030101010101" pitchFamily="2" charset="-122"/>
              </a:rPr>
              <a:t>光波波长大于截止波长时，单模传输。</a:t>
            </a:r>
          </a:p>
        </p:txBody>
      </p:sp>
      <p:grpSp>
        <p:nvGrpSpPr>
          <p:cNvPr id="73733" name="Group 7"/>
          <p:cNvGrpSpPr>
            <a:grpSpLocks/>
          </p:cNvGrpSpPr>
          <p:nvPr/>
        </p:nvGrpSpPr>
        <p:grpSpPr bwMode="auto">
          <a:xfrm>
            <a:off x="76200" y="2514600"/>
            <a:ext cx="8229600" cy="469900"/>
            <a:chOff x="288" y="1816"/>
            <a:chExt cx="5184" cy="296"/>
          </a:xfrm>
        </p:grpSpPr>
        <p:sp>
          <p:nvSpPr>
            <p:cNvPr id="73743" name="Rectangle 8"/>
            <p:cNvSpPr>
              <a:spLocks noChangeArrowheads="1"/>
            </p:cNvSpPr>
            <p:nvPr/>
          </p:nvSpPr>
          <p:spPr bwMode="auto">
            <a:xfrm>
              <a:off x="288" y="1824"/>
              <a:ext cx="43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a:solidFill>
                    <a:srgbClr val="FF0000"/>
                  </a:solidFill>
                  <a:ea typeface="宋体" panose="02010600030101010101" pitchFamily="2" charset="-122"/>
                </a:rPr>
                <a:t>模场直径（单模光纤），</a:t>
              </a:r>
              <a:r>
                <a:rPr lang="zh-CN" altLang="en-US" sz="2400">
                  <a:solidFill>
                    <a:schemeClr val="tx2"/>
                  </a:solidFill>
                  <a:ea typeface="宋体" panose="02010600030101010101" pitchFamily="2" charset="-122"/>
                </a:rPr>
                <a:t>光纤中高斯光束的直径。 </a:t>
              </a:r>
              <a:endParaRPr lang="en-US" altLang="zh-CN" sz="2400">
                <a:solidFill>
                  <a:schemeClr val="tx2"/>
                </a:solidFill>
                <a:ea typeface="宋体" panose="02010600030101010101" pitchFamily="2" charset="-122"/>
              </a:endParaRPr>
            </a:p>
          </p:txBody>
        </p:sp>
        <p:graphicFrame>
          <p:nvGraphicFramePr>
            <p:cNvPr id="73744" name="Object 9"/>
            <p:cNvGraphicFramePr>
              <a:graphicFrameLocks noChangeAspect="1"/>
            </p:cNvGraphicFramePr>
            <p:nvPr/>
          </p:nvGraphicFramePr>
          <p:xfrm>
            <a:off x="4560" y="1816"/>
            <a:ext cx="912" cy="296"/>
          </p:xfrm>
          <a:graphic>
            <a:graphicData uri="http://schemas.openxmlformats.org/presentationml/2006/ole">
              <mc:AlternateContent xmlns:mc="http://schemas.openxmlformats.org/markup-compatibility/2006">
                <mc:Choice xmlns:v="urn:schemas-microsoft-com:vml" Requires="v">
                  <p:oleObj spid="_x0000_s1097730" name="Equation" r:id="rId3" imgW="545626" imgH="177646" progId="Equation.DSMT4">
                    <p:embed/>
                  </p:oleObj>
                </mc:Choice>
                <mc:Fallback>
                  <p:oleObj name="Equation" r:id="rId3" imgW="545626"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 y="1816"/>
                          <a:ext cx="912" cy="29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734" name="Rectangle 10"/>
          <p:cNvSpPr>
            <a:spLocks noChangeArrowheads="1"/>
          </p:cNvSpPr>
          <p:nvPr/>
        </p:nvSpPr>
        <p:spPr bwMode="auto">
          <a:xfrm>
            <a:off x="106363" y="2971800"/>
            <a:ext cx="294163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光纤的损耗和色散：</a:t>
            </a:r>
          </a:p>
        </p:txBody>
      </p:sp>
      <p:grpSp>
        <p:nvGrpSpPr>
          <p:cNvPr id="73735" name="Group 11"/>
          <p:cNvGrpSpPr>
            <a:grpSpLocks/>
          </p:cNvGrpSpPr>
          <p:nvPr/>
        </p:nvGrpSpPr>
        <p:grpSpPr bwMode="auto">
          <a:xfrm>
            <a:off x="609600" y="3581400"/>
            <a:ext cx="7620000" cy="1095375"/>
            <a:chOff x="384" y="2400"/>
            <a:chExt cx="4800" cy="690"/>
          </a:xfrm>
        </p:grpSpPr>
        <p:sp>
          <p:nvSpPr>
            <p:cNvPr id="1143820" name="Text Box 12"/>
            <p:cNvSpPr txBox="1">
              <a:spLocks noChangeArrowheads="1"/>
            </p:cNvSpPr>
            <p:nvPr/>
          </p:nvSpPr>
          <p:spPr bwMode="auto">
            <a:xfrm>
              <a:off x="3408" y="2448"/>
              <a:ext cx="1776"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Lst>
          </p:spPr>
          <p:txBody>
            <a:bodyPr>
              <a:spAutoFit/>
            </a:bodyPr>
            <a:lstStyle/>
            <a:p>
              <a:pPr eaLnBrk="1" hangingPunct="1">
                <a:defRPr/>
              </a:pPr>
              <a:r>
                <a:rPr kumimoji="1" lang="en-US" altLang="zh-CN" sz="2400" b="1">
                  <a:solidFill>
                    <a:srgbClr val="990099"/>
                  </a:solidFill>
                  <a:latin typeface="宋体" panose="02010600030101010101" pitchFamily="2" charset="-122"/>
                  <a:ea typeface="宋体" panose="02010600030101010101" pitchFamily="2" charset="-122"/>
                </a:rPr>
                <a:t>P</a:t>
              </a:r>
              <a:r>
                <a:rPr kumimoji="1" lang="en-US" altLang="zh-CN" sz="2400" b="1" baseline="-25000">
                  <a:solidFill>
                    <a:srgbClr val="990099"/>
                  </a:solidFill>
                  <a:latin typeface="宋体" panose="02010600030101010101" pitchFamily="2" charset="-122"/>
                  <a:ea typeface="宋体" panose="02010600030101010101" pitchFamily="2" charset="-122"/>
                </a:rPr>
                <a:t>OUT</a:t>
              </a:r>
              <a:r>
                <a:rPr kumimoji="1" lang="en-US" altLang="zh-CN" sz="2400" b="1">
                  <a:solidFill>
                    <a:srgbClr val="990099"/>
                  </a:solidFill>
                  <a:latin typeface="宋体" panose="02010600030101010101" pitchFamily="2" charset="-122"/>
                  <a:ea typeface="宋体" panose="02010600030101010101" pitchFamily="2" charset="-122"/>
                </a:rPr>
                <a:t>--</a:t>
              </a:r>
              <a:r>
                <a:rPr kumimoji="1" lang="zh-CN" altLang="en-US" sz="2400" b="1">
                  <a:solidFill>
                    <a:srgbClr val="990099"/>
                  </a:solidFill>
                  <a:latin typeface="宋体" panose="02010600030101010101" pitchFamily="2" charset="-122"/>
                  <a:ea typeface="宋体" panose="02010600030101010101" pitchFamily="2" charset="-122"/>
                </a:rPr>
                <a:t>出纤光功率  </a:t>
              </a:r>
              <a:r>
                <a:rPr kumimoji="1" lang="en-US" altLang="zh-CN" sz="2400" b="1">
                  <a:solidFill>
                    <a:srgbClr val="990099"/>
                  </a:solidFill>
                  <a:latin typeface="宋体" panose="02010600030101010101" pitchFamily="2" charset="-122"/>
                  <a:ea typeface="宋体" panose="02010600030101010101" pitchFamily="2" charset="-122"/>
                </a:rPr>
                <a:t>P</a:t>
              </a:r>
              <a:r>
                <a:rPr kumimoji="1" lang="en-US" altLang="zh-CN" sz="2400" b="1" baseline="-25000">
                  <a:solidFill>
                    <a:srgbClr val="990099"/>
                  </a:solidFill>
                  <a:latin typeface="宋体" panose="02010600030101010101" pitchFamily="2" charset="-122"/>
                  <a:ea typeface="宋体" panose="02010600030101010101" pitchFamily="2" charset="-122"/>
                </a:rPr>
                <a:t>in</a:t>
              </a:r>
              <a:r>
                <a:rPr kumimoji="1" lang="en-US" altLang="zh-CN" sz="2400" b="1">
                  <a:solidFill>
                    <a:srgbClr val="990099"/>
                  </a:solidFill>
                  <a:latin typeface="宋体" panose="02010600030101010101" pitchFamily="2" charset="-122"/>
                  <a:ea typeface="宋体" panose="02010600030101010101" pitchFamily="2" charset="-122"/>
                </a:rPr>
                <a:t>--</a:t>
              </a:r>
              <a:r>
                <a:rPr kumimoji="1" lang="zh-CN" altLang="en-US" sz="2400" b="1">
                  <a:solidFill>
                    <a:srgbClr val="990099"/>
                  </a:solidFill>
                  <a:latin typeface="宋体" panose="02010600030101010101" pitchFamily="2" charset="-122"/>
                  <a:ea typeface="宋体" panose="02010600030101010101" pitchFamily="2" charset="-122"/>
                </a:rPr>
                <a:t>入纤光功率</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 </a:t>
              </a:r>
            </a:p>
          </p:txBody>
        </p:sp>
        <p:graphicFrame>
          <p:nvGraphicFramePr>
            <p:cNvPr id="73741" name="Object 13"/>
            <p:cNvGraphicFramePr>
              <a:graphicFrameLocks noChangeAspect="1"/>
            </p:cNvGraphicFramePr>
            <p:nvPr/>
          </p:nvGraphicFramePr>
          <p:xfrm>
            <a:off x="960" y="2400"/>
            <a:ext cx="2400" cy="690"/>
          </p:xfrm>
          <a:graphic>
            <a:graphicData uri="http://schemas.openxmlformats.org/presentationml/2006/ole">
              <mc:AlternateContent xmlns:mc="http://schemas.openxmlformats.org/markup-compatibility/2006">
                <mc:Choice xmlns:v="urn:schemas-microsoft-com:vml" Requires="v">
                  <p:oleObj spid="_x0000_s1097731" name="Equation" r:id="rId5" imgW="1828800" imgH="482600" progId="Equation.DSMT4">
                    <p:embed/>
                  </p:oleObj>
                </mc:Choice>
                <mc:Fallback>
                  <p:oleObj name="Equation" r:id="rId5" imgW="18288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2400"/>
                          <a:ext cx="2400" cy="690"/>
                        </a:xfrm>
                        <a:prstGeom prst="rect">
                          <a:avLst/>
                        </a:prstGeom>
                        <a:noFill/>
                        <a:ln>
                          <a:noFill/>
                        </a:ln>
                        <a:effectLst/>
                        <a:extLst>
                          <a:ext uri="{909E8E84-426E-40DD-AFC4-6F175D3DCCD1}">
                            <a14:hiddenFill xmlns:a14="http://schemas.microsoft.com/office/drawing/2010/main">
                              <a:solidFill>
                                <a:srgbClr val="C5FFF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2" name="Rectangle 14"/>
            <p:cNvSpPr>
              <a:spLocks noChangeArrowheads="1"/>
            </p:cNvSpPr>
            <p:nvPr/>
          </p:nvSpPr>
          <p:spPr bwMode="auto">
            <a:xfrm>
              <a:off x="384" y="259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a:solidFill>
                    <a:srgbClr val="FF0000"/>
                  </a:solidFill>
                  <a:ea typeface="宋体" panose="02010600030101010101" pitchFamily="2" charset="-122"/>
                </a:rPr>
                <a:t>损耗 </a:t>
              </a:r>
              <a:endParaRPr lang="zh-CN" altLang="en-US" sz="2400">
                <a:solidFill>
                  <a:schemeClr val="tx2"/>
                </a:solidFill>
                <a:ea typeface="宋体" panose="02010600030101010101" pitchFamily="2" charset="-122"/>
              </a:endParaRPr>
            </a:p>
          </p:txBody>
        </p:sp>
      </p:grpSp>
      <p:grpSp>
        <p:nvGrpSpPr>
          <p:cNvPr id="73736" name="Group 15"/>
          <p:cNvGrpSpPr>
            <a:grpSpLocks/>
          </p:cNvGrpSpPr>
          <p:nvPr/>
        </p:nvGrpSpPr>
        <p:grpSpPr bwMode="auto">
          <a:xfrm>
            <a:off x="228600" y="4724400"/>
            <a:ext cx="7543800" cy="1219200"/>
            <a:chOff x="144" y="3408"/>
            <a:chExt cx="4752" cy="768"/>
          </a:xfrm>
        </p:grpSpPr>
        <p:sp>
          <p:nvSpPr>
            <p:cNvPr id="73738" name="Rectangle 16"/>
            <p:cNvSpPr>
              <a:spLocks noChangeArrowheads="1"/>
            </p:cNvSpPr>
            <p:nvPr/>
          </p:nvSpPr>
          <p:spPr bwMode="auto">
            <a:xfrm>
              <a:off x="144" y="3408"/>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zh-CN" altLang="en-US" sz="2400" b="1">
                  <a:ea typeface="宋体" panose="02010600030101010101" pitchFamily="2" charset="-122"/>
                </a:rPr>
                <a:t>光纤中常用的单位</a:t>
              </a:r>
              <a:r>
                <a:rPr lang="zh-CN" altLang="en-US" sz="2400">
                  <a:solidFill>
                    <a:srgbClr val="FF0000"/>
                  </a:solidFill>
                  <a:ea typeface="宋体" panose="02010600030101010101" pitchFamily="2" charset="-122"/>
                </a:rPr>
                <a:t> </a:t>
              </a:r>
              <a:endParaRPr lang="zh-CN" altLang="en-US" sz="2400">
                <a:solidFill>
                  <a:schemeClr val="tx2"/>
                </a:solidFill>
                <a:ea typeface="宋体" panose="02010600030101010101" pitchFamily="2" charset="-122"/>
              </a:endParaRPr>
            </a:p>
          </p:txBody>
        </p:sp>
        <p:sp>
          <p:nvSpPr>
            <p:cNvPr id="73739" name="Rectangle 17"/>
            <p:cNvSpPr>
              <a:spLocks noChangeArrowheads="1"/>
            </p:cNvSpPr>
            <p:nvPr/>
          </p:nvSpPr>
          <p:spPr bwMode="auto">
            <a:xfrm>
              <a:off x="2016" y="3428"/>
              <a:ext cx="2880"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00100" indent="-34290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57300" indent="-342900">
                <a:spcBef>
                  <a:spcPct val="20000"/>
                </a:spcBef>
                <a:buClr>
                  <a:schemeClr val="tx1"/>
                </a:buClr>
                <a:buChar char="•"/>
                <a:defRPr sz="2400">
                  <a:solidFill>
                    <a:schemeClr val="tx1"/>
                  </a:solidFill>
                  <a:latin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defRPr>
              </a:lvl4pPr>
              <a:lvl5pPr marL="2171700" indent="-342900">
                <a:spcBef>
                  <a:spcPct val="20000"/>
                </a:spcBef>
                <a:buChar char="»"/>
                <a:defRPr sz="2000">
                  <a:solidFill>
                    <a:schemeClr val="tx1"/>
                  </a:solidFill>
                  <a:latin typeface="Arial" panose="020B0604020202020204" pitchFamily="34" charset="0"/>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a:solidFill>
                    <a:srgbClr val="FF0000"/>
                  </a:solidFill>
                  <a:latin typeface="Arial" panose="020B0604020202020204" pitchFamily="34" charset="0"/>
                  <a:ea typeface="PMingLiU" pitchFamily="18" charset="-120"/>
                </a:rPr>
                <a:t>1.dB: 10</a:t>
              </a:r>
              <a:r>
                <a:rPr lang="en-US" altLang="zh-TW" sz="2400">
                  <a:solidFill>
                    <a:srgbClr val="FF0000"/>
                  </a:solidFill>
                  <a:latin typeface="Arial" panose="020B0604020202020204" pitchFamily="34" charset="0"/>
                  <a:ea typeface="PMingLiU" pitchFamily="18" charset="-120"/>
                </a:rPr>
                <a:t> log</a:t>
              </a:r>
              <a:r>
                <a:rPr lang="en-US" altLang="zh-TW" sz="2400" baseline="-25000">
                  <a:solidFill>
                    <a:srgbClr val="FF0000"/>
                  </a:solidFill>
                  <a:latin typeface="Arial" panose="020B0604020202020204" pitchFamily="34" charset="0"/>
                  <a:ea typeface="PMingLiU" pitchFamily="18" charset="-120"/>
                </a:rPr>
                <a:t>10 </a:t>
              </a:r>
              <a:r>
                <a:rPr lang="en-US" altLang="zh-TW" sz="2400">
                  <a:solidFill>
                    <a:srgbClr val="FF0000"/>
                  </a:solidFill>
                  <a:latin typeface="Arial" panose="020B0604020202020204" pitchFamily="34" charset="0"/>
                  <a:ea typeface="PMingLiU" pitchFamily="18" charset="-120"/>
                </a:rPr>
                <a:t>( P</a:t>
              </a:r>
              <a:r>
                <a:rPr lang="en-US" altLang="zh-TW" sz="2400" baseline="-25000">
                  <a:solidFill>
                    <a:srgbClr val="FF0000"/>
                  </a:solidFill>
                  <a:latin typeface="Arial" panose="020B0604020202020204" pitchFamily="34" charset="0"/>
                  <a:ea typeface="PMingLiU" pitchFamily="18" charset="-120"/>
                </a:rPr>
                <a:t>out </a:t>
              </a:r>
              <a:r>
                <a:rPr lang="en-US" altLang="zh-TW" sz="2400" b="1">
                  <a:solidFill>
                    <a:srgbClr val="FF0000"/>
                  </a:solidFill>
                  <a:latin typeface="Arial" panose="020B0604020202020204" pitchFamily="34" charset="0"/>
                  <a:ea typeface="PMingLiU" pitchFamily="18" charset="-120"/>
                </a:rPr>
                <a:t>/ </a:t>
              </a:r>
              <a:r>
                <a:rPr lang="en-US" altLang="zh-TW" sz="2400">
                  <a:solidFill>
                    <a:srgbClr val="FF0000"/>
                  </a:solidFill>
                  <a:latin typeface="Arial" panose="020B0604020202020204" pitchFamily="34" charset="0"/>
                  <a:ea typeface="PMingLiU" pitchFamily="18" charset="-120"/>
                </a:rPr>
                <a:t>P</a:t>
              </a:r>
              <a:r>
                <a:rPr lang="en-US" altLang="zh-TW" sz="2400" baseline="-25000">
                  <a:solidFill>
                    <a:srgbClr val="FF0000"/>
                  </a:solidFill>
                  <a:latin typeface="Arial" panose="020B0604020202020204" pitchFamily="34" charset="0"/>
                  <a:ea typeface="PMingLiU" pitchFamily="18" charset="-120"/>
                </a:rPr>
                <a:t>in </a:t>
              </a:r>
              <a:r>
                <a:rPr lang="en-US" altLang="zh-TW" sz="2400">
                  <a:solidFill>
                    <a:srgbClr val="FF0000"/>
                  </a:solidFill>
                  <a:latin typeface="Arial" panose="020B0604020202020204" pitchFamily="34" charset="0"/>
                  <a:ea typeface="PMingLiU" pitchFamily="18" charset="-120"/>
                </a:rPr>
                <a:t>)</a:t>
              </a:r>
              <a:endParaRPr lang="en-US" altLang="zh-CN" sz="2400">
                <a:solidFill>
                  <a:srgbClr val="FF0000"/>
                </a:solidFill>
                <a:latin typeface="Arial" panose="020B0604020202020204" pitchFamily="34" charset="0"/>
                <a:ea typeface="PMingLiU" pitchFamily="18" charset="-120"/>
              </a:endParaRPr>
            </a:p>
            <a:p>
              <a:pPr eaLnBrk="1" hangingPunct="1">
                <a:spcBef>
                  <a:spcPct val="0"/>
                </a:spcBef>
                <a:buClrTx/>
                <a:buFontTx/>
                <a:buNone/>
              </a:pPr>
              <a:r>
                <a:rPr lang="en-US" altLang="zh-TW" sz="2400">
                  <a:solidFill>
                    <a:srgbClr val="FF0000"/>
                  </a:solidFill>
                  <a:latin typeface="Arial" panose="020B0604020202020204" pitchFamily="34" charset="0"/>
                  <a:ea typeface="PMingLiU" pitchFamily="18" charset="-120"/>
                </a:rPr>
                <a:t>2.dBm</a:t>
              </a:r>
              <a:r>
                <a:rPr lang="en-US" altLang="zh-CN" sz="2400">
                  <a:solidFill>
                    <a:srgbClr val="FF0000"/>
                  </a:solidFill>
                  <a:latin typeface="Arial" panose="020B0604020202020204" pitchFamily="34" charset="0"/>
                  <a:ea typeface="PMingLiU" pitchFamily="18" charset="-120"/>
                </a:rPr>
                <a:t>:</a:t>
              </a:r>
              <a:r>
                <a:rPr lang="en-US" altLang="zh-TW" sz="2400">
                  <a:solidFill>
                    <a:srgbClr val="FF0000"/>
                  </a:solidFill>
                  <a:latin typeface="Arial" panose="020B0604020202020204" pitchFamily="34" charset="0"/>
                  <a:ea typeface="PMingLiU" pitchFamily="18" charset="-120"/>
                </a:rPr>
                <a:t> 10 log</a:t>
              </a:r>
              <a:r>
                <a:rPr lang="en-US" altLang="zh-TW" sz="2400" baseline="-25000">
                  <a:solidFill>
                    <a:srgbClr val="FF0000"/>
                  </a:solidFill>
                  <a:latin typeface="Arial" panose="020B0604020202020204" pitchFamily="34" charset="0"/>
                  <a:ea typeface="PMingLiU" pitchFamily="18" charset="-120"/>
                </a:rPr>
                <a:t>10</a:t>
              </a:r>
              <a:r>
                <a:rPr lang="en-US" altLang="zh-TW" sz="2400">
                  <a:solidFill>
                    <a:srgbClr val="FF0000"/>
                  </a:solidFill>
                  <a:latin typeface="Arial" panose="020B0604020202020204" pitchFamily="34" charset="0"/>
                  <a:ea typeface="PMingLiU" pitchFamily="18" charset="-120"/>
                </a:rPr>
                <a:t> ( P / 1mw)</a:t>
              </a:r>
            </a:p>
            <a:p>
              <a:pPr eaLnBrk="1" hangingPunct="1">
                <a:spcBef>
                  <a:spcPct val="0"/>
                </a:spcBef>
                <a:buClrTx/>
                <a:buFontTx/>
                <a:buNone/>
              </a:pPr>
              <a:r>
                <a:rPr lang="en-US" altLang="zh-TW" sz="2400">
                  <a:solidFill>
                    <a:srgbClr val="FF0000"/>
                  </a:solidFill>
                  <a:latin typeface="Arial" panose="020B0604020202020204" pitchFamily="34" charset="0"/>
                  <a:ea typeface="PMingLiU" pitchFamily="18" charset="-120"/>
                </a:rPr>
                <a:t>3.dB</a:t>
              </a:r>
              <a:r>
                <a:rPr lang="el-GR" altLang="zh-TW" sz="2400">
                  <a:solidFill>
                    <a:srgbClr val="FF0000"/>
                  </a:solidFill>
                  <a:latin typeface="Arial" panose="020B0604020202020204" pitchFamily="34" charset="0"/>
                  <a:ea typeface="PMingLiU" pitchFamily="18" charset="-120"/>
                </a:rPr>
                <a:t>μ</a:t>
              </a:r>
              <a:r>
                <a:rPr lang="en-US" altLang="zh-CN" sz="2400">
                  <a:solidFill>
                    <a:srgbClr val="FF0000"/>
                  </a:solidFill>
                  <a:latin typeface="Arial" panose="020B0604020202020204" pitchFamily="34" charset="0"/>
                  <a:ea typeface="PMingLiU" pitchFamily="18" charset="-120"/>
                </a:rPr>
                <a:t>:</a:t>
              </a:r>
              <a:r>
                <a:rPr lang="en-US" altLang="zh-TW" sz="2400">
                  <a:solidFill>
                    <a:srgbClr val="FF0000"/>
                  </a:solidFill>
                  <a:latin typeface="Arial" panose="020B0604020202020204" pitchFamily="34" charset="0"/>
                  <a:ea typeface="PMingLiU" pitchFamily="18" charset="-120"/>
                </a:rPr>
                <a:t> 10 log</a:t>
              </a:r>
              <a:r>
                <a:rPr lang="en-US" altLang="zh-TW" sz="2400" baseline="-25000">
                  <a:solidFill>
                    <a:srgbClr val="FF0000"/>
                  </a:solidFill>
                  <a:latin typeface="Arial" panose="020B0604020202020204" pitchFamily="34" charset="0"/>
                  <a:ea typeface="PMingLiU" pitchFamily="18" charset="-120"/>
                </a:rPr>
                <a:t>10</a:t>
              </a:r>
              <a:r>
                <a:rPr lang="en-US" altLang="zh-TW" sz="2400">
                  <a:solidFill>
                    <a:srgbClr val="FF0000"/>
                  </a:solidFill>
                  <a:latin typeface="Arial" panose="020B0604020202020204" pitchFamily="34" charset="0"/>
                  <a:ea typeface="PMingLiU" pitchFamily="18" charset="-120"/>
                </a:rPr>
                <a:t> ( P / 1 </a:t>
              </a:r>
              <a:r>
                <a:rPr lang="el-GR" altLang="zh-TW" sz="2400">
                  <a:solidFill>
                    <a:srgbClr val="FF0000"/>
                  </a:solidFill>
                  <a:latin typeface="Arial" panose="020B0604020202020204" pitchFamily="34" charset="0"/>
                  <a:ea typeface="PMingLiU" pitchFamily="18" charset="-120"/>
                </a:rPr>
                <a:t>μ</a:t>
              </a:r>
              <a:r>
                <a:rPr lang="en-US" altLang="zh-CN" sz="2400">
                  <a:solidFill>
                    <a:srgbClr val="FF0000"/>
                  </a:solidFill>
                  <a:latin typeface="Arial" panose="020B0604020202020204" pitchFamily="34" charset="0"/>
                  <a:ea typeface="PMingLiU" pitchFamily="18" charset="-120"/>
                </a:rPr>
                <a:t>W</a:t>
              </a:r>
              <a:r>
                <a:rPr lang="en-US" altLang="zh-TW" sz="2400">
                  <a:solidFill>
                    <a:srgbClr val="FF0000"/>
                  </a:solidFill>
                  <a:latin typeface="Arial" panose="020B0604020202020204" pitchFamily="34" charset="0"/>
                  <a:ea typeface="PMingLiU" pitchFamily="18" charset="-120"/>
                </a:rPr>
                <a:t>)</a:t>
              </a:r>
            </a:p>
          </p:txBody>
        </p:sp>
      </p:grpSp>
      <p:sp>
        <p:nvSpPr>
          <p:cNvPr id="73737" name="Rectangle 18"/>
          <p:cNvSpPr>
            <a:spLocks noChangeArrowheads="1"/>
          </p:cNvSpPr>
          <p:nvPr/>
        </p:nvSpPr>
        <p:spPr bwMode="auto">
          <a:xfrm>
            <a:off x="1690688" y="6172200"/>
            <a:ext cx="4251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损耗根源：</a:t>
            </a:r>
            <a:r>
              <a:rPr lang="zh-CN" altLang="en-US" sz="2400" b="1">
                <a:solidFill>
                  <a:srgbClr val="FF0000"/>
                </a:solidFill>
                <a:ea typeface="宋体" panose="02010600030101010101" pitchFamily="2" charset="-122"/>
              </a:rPr>
              <a:t>吸收、散射、弯曲 </a:t>
            </a:r>
          </a:p>
        </p:txBody>
      </p:sp>
    </p:spTree>
    <p:extLst>
      <p:ext uri="{BB962C8B-B14F-4D97-AF65-F5344CB8AC3E}">
        <p14:creationId xmlns:p14="http://schemas.microsoft.com/office/powerpoint/2010/main" val="2493258025"/>
      </p:ext>
    </p:extLst>
  </p:cSld>
  <p:clrMapOvr>
    <a:masterClrMapping/>
  </p:clrMapOvr>
  <p:transition>
    <p:blinds dir="ver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总结</a:t>
            </a:r>
          </a:p>
        </p:txBody>
      </p:sp>
      <p:sp>
        <p:nvSpPr>
          <p:cNvPr id="74755" name="Rectangle 2"/>
          <p:cNvSpPr>
            <a:spLocks noChangeArrowheads="1"/>
          </p:cNvSpPr>
          <p:nvPr/>
        </p:nvSpPr>
        <p:spPr bwMode="white">
          <a:xfrm>
            <a:off x="609600" y="1265238"/>
            <a:ext cx="80010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rgbClr val="CC00CC"/>
                </a:solidFill>
                <a:latin typeface="Arial" panose="020B0604020202020204" pitchFamily="34" charset="0"/>
                <a:ea typeface="宋体" panose="02010600030101010101" pitchFamily="2" charset="-122"/>
              </a:rPr>
              <a:t>吸收损耗：</a:t>
            </a:r>
            <a:r>
              <a:rPr lang="zh-CN" altLang="en-US" sz="2400">
                <a:solidFill>
                  <a:srgbClr val="FF0000"/>
                </a:solidFill>
                <a:latin typeface="Arial" panose="020B0604020202020204" pitchFamily="34" charset="0"/>
                <a:ea typeface="宋体" panose="02010600030101010101" pitchFamily="2" charset="-122"/>
              </a:rPr>
              <a:t>本征吸收、原子缺陷吸收、非本征吸收</a:t>
            </a:r>
            <a:endParaRPr lang="en-US" altLang="zh-CN" sz="2400">
              <a:solidFill>
                <a:srgbClr val="FF0000"/>
              </a:solidFill>
              <a:latin typeface="Arial" panose="020B0604020202020204" pitchFamily="34" charset="0"/>
              <a:ea typeface="宋体" panose="02010600030101010101" pitchFamily="2" charset="-122"/>
            </a:endParaRPr>
          </a:p>
        </p:txBody>
      </p:sp>
      <p:sp>
        <p:nvSpPr>
          <p:cNvPr id="74756" name="Rectangle 2"/>
          <p:cNvSpPr>
            <a:spLocks noChangeArrowheads="1"/>
          </p:cNvSpPr>
          <p:nvPr/>
        </p:nvSpPr>
        <p:spPr bwMode="white">
          <a:xfrm>
            <a:off x="533400" y="1798638"/>
            <a:ext cx="8001000"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solidFill>
                  <a:srgbClr val="FF0000"/>
                </a:solidFill>
                <a:latin typeface="Arial" panose="020B0604020202020204" pitchFamily="34" charset="0"/>
                <a:ea typeface="宋体" panose="02010600030101010101" pitchFamily="2" charset="-122"/>
              </a:rPr>
              <a:t>低损耗窗口，</a:t>
            </a:r>
            <a:r>
              <a:rPr lang="en-US" altLang="zh-CN" sz="2400">
                <a:solidFill>
                  <a:schemeClr val="accent1"/>
                </a:solidFill>
                <a:latin typeface="Arial" panose="020B0604020202020204" pitchFamily="34" charset="0"/>
                <a:ea typeface="宋体" panose="02010600030101010101" pitchFamily="2" charset="-122"/>
              </a:rPr>
              <a:t>3</a:t>
            </a:r>
            <a:r>
              <a:rPr lang="zh-CN" altLang="en-US" sz="2400">
                <a:solidFill>
                  <a:schemeClr val="accent1"/>
                </a:solidFill>
                <a:latin typeface="Arial" panose="020B0604020202020204" pitchFamily="34" charset="0"/>
                <a:ea typeface="宋体" panose="02010600030101010101" pitchFamily="2" charset="-122"/>
              </a:rPr>
              <a:t>个，</a:t>
            </a:r>
            <a:r>
              <a:rPr lang="en-US" altLang="zh-CN" sz="2400">
                <a:solidFill>
                  <a:schemeClr val="accent1"/>
                </a:solidFill>
                <a:latin typeface="Arial" panose="020B0604020202020204" pitchFamily="34" charset="0"/>
                <a:ea typeface="宋体" panose="02010600030101010101" pitchFamily="2" charset="-122"/>
              </a:rPr>
              <a:t>0.85μm</a:t>
            </a:r>
            <a:r>
              <a:rPr lang="zh-CN" altLang="en-US" sz="2400">
                <a:solidFill>
                  <a:schemeClr val="accent1"/>
                </a:solidFill>
                <a:latin typeface="Arial" panose="020B0604020202020204" pitchFamily="34" charset="0"/>
                <a:ea typeface="宋体" panose="02010600030101010101" pitchFamily="2" charset="-122"/>
              </a:rPr>
              <a:t>、</a:t>
            </a:r>
            <a:r>
              <a:rPr lang="en-US" altLang="zh-CN" sz="2400">
                <a:solidFill>
                  <a:schemeClr val="accent1"/>
                </a:solidFill>
                <a:latin typeface="Arial" panose="020B0604020202020204" pitchFamily="34" charset="0"/>
                <a:ea typeface="宋体" panose="02010600030101010101" pitchFamily="2" charset="-122"/>
              </a:rPr>
              <a:t>1.31μm</a:t>
            </a:r>
            <a:r>
              <a:rPr lang="zh-CN" altLang="en-US" sz="2400">
                <a:solidFill>
                  <a:schemeClr val="accent1"/>
                </a:solidFill>
                <a:latin typeface="Arial" panose="020B0604020202020204" pitchFamily="34" charset="0"/>
                <a:ea typeface="宋体" panose="02010600030101010101" pitchFamily="2" charset="-122"/>
              </a:rPr>
              <a:t>、</a:t>
            </a:r>
            <a:r>
              <a:rPr lang="en-US" altLang="zh-CN" sz="2400">
                <a:solidFill>
                  <a:schemeClr val="accent1"/>
                </a:solidFill>
                <a:latin typeface="Arial" panose="020B0604020202020204" pitchFamily="34" charset="0"/>
                <a:ea typeface="宋体" panose="02010600030101010101" pitchFamily="2" charset="-122"/>
              </a:rPr>
              <a:t>1.55μm</a:t>
            </a:r>
          </a:p>
        </p:txBody>
      </p:sp>
      <p:sp>
        <p:nvSpPr>
          <p:cNvPr id="74757" name="Rectangle 5"/>
          <p:cNvSpPr>
            <a:spLocks noChangeArrowheads="1"/>
          </p:cNvSpPr>
          <p:nvPr/>
        </p:nvSpPr>
        <p:spPr bwMode="auto">
          <a:xfrm>
            <a:off x="533400" y="2438400"/>
            <a:ext cx="8534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435100" indent="-14351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161448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793875" indent="-228600">
              <a:spcBef>
                <a:spcPct val="20000"/>
              </a:spcBef>
              <a:buClr>
                <a:schemeClr val="tx1"/>
              </a:buClr>
              <a:buChar char="•"/>
              <a:defRPr sz="2400">
                <a:solidFill>
                  <a:schemeClr val="tx1"/>
                </a:solidFill>
                <a:latin typeface="Arial" panose="020B0604020202020204" pitchFamily="34" charset="0"/>
              </a:defRPr>
            </a:lvl3pPr>
            <a:lvl4pPr marL="1973263" indent="-228600">
              <a:spcBef>
                <a:spcPct val="20000"/>
              </a:spcBef>
              <a:buChar char="–"/>
              <a:defRPr sz="2000">
                <a:solidFill>
                  <a:schemeClr val="tx1"/>
                </a:solidFill>
                <a:latin typeface="Arial" panose="020B0604020202020204" pitchFamily="34" charset="0"/>
              </a:defRPr>
            </a:lvl4pPr>
            <a:lvl5pPr marL="2152650" indent="-228600">
              <a:spcBef>
                <a:spcPct val="20000"/>
              </a:spcBef>
              <a:buChar char="»"/>
              <a:defRPr sz="2000">
                <a:solidFill>
                  <a:schemeClr val="tx1"/>
                </a:solidFill>
                <a:latin typeface="Arial" panose="020B0604020202020204" pitchFamily="34" charset="0"/>
              </a:defRPr>
            </a:lvl5pPr>
            <a:lvl6pPr marL="260985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06705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52425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98145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zh-CN" altLang="en-US" sz="2400" b="1">
                <a:solidFill>
                  <a:srgbClr val="FF3300"/>
                </a:solidFill>
                <a:latin typeface="宋体" panose="02010600030101010101" pitchFamily="2" charset="-122"/>
                <a:ea typeface="宋体" panose="02010600030101010101" pitchFamily="2" charset="-122"/>
              </a:rPr>
              <a:t>光纤色散：</a:t>
            </a:r>
            <a:r>
              <a:rPr kumimoji="1" lang="zh-CN" altLang="en-US" sz="2400" b="1">
                <a:solidFill>
                  <a:schemeClr val="tx2"/>
                </a:solidFill>
                <a:latin typeface="宋体" panose="02010600030101010101" pitchFamily="2" charset="-122"/>
                <a:ea typeface="宋体" panose="02010600030101010101" pitchFamily="2" charset="-122"/>
              </a:rPr>
              <a:t>信号能量中的各种分量由于在光纤中传输速度 不 同，而引起的信号畸变。</a:t>
            </a:r>
            <a:r>
              <a:rPr kumimoji="1" lang="zh-CN" altLang="en-US" sz="2400" b="1">
                <a:solidFill>
                  <a:schemeClr val="folHlink"/>
                </a:solidFill>
                <a:latin typeface="宋体" panose="02010600030101010101" pitchFamily="2" charset="-122"/>
                <a:ea typeface="宋体" panose="02010600030101010101" pitchFamily="2" charset="-122"/>
              </a:rPr>
              <a:t>将引起光脉冲展宽和码间串扰，最终 影响通信距离和容量。 </a:t>
            </a:r>
          </a:p>
        </p:txBody>
      </p:sp>
      <p:sp>
        <p:nvSpPr>
          <p:cNvPr id="74758" name="Text Box 6"/>
          <p:cNvSpPr txBox="1">
            <a:spLocks noChangeArrowheads="1"/>
          </p:cNvSpPr>
          <p:nvPr/>
        </p:nvSpPr>
        <p:spPr bwMode="auto">
          <a:xfrm>
            <a:off x="304800" y="3646488"/>
            <a:ext cx="8153400" cy="2830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a:solidFill>
                  <a:schemeClr val="tx1"/>
                </a:solidFill>
                <a:latin typeface="Arial" panose="020B0604020202020204" pitchFamily="34" charset="0"/>
              </a:defRPr>
            </a:lvl1pPr>
            <a:lvl2pPr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kumimoji="1" lang="zh-CN" altLang="en-US" sz="2400" b="1">
                <a:solidFill>
                  <a:srgbClr val="CC00CC"/>
                </a:solidFill>
                <a:latin typeface="宋体" panose="02010600030101010101" pitchFamily="2" charset="-122"/>
                <a:ea typeface="宋体" panose="02010600030101010101" pitchFamily="2" charset="-122"/>
              </a:rPr>
              <a:t>色散类型</a:t>
            </a:r>
          </a:p>
          <a:p>
            <a:pPr lvl="1" algn="l" eaLnBrk="1" hangingPunct="1">
              <a:lnSpc>
                <a:spcPct val="130000"/>
              </a:lnSpc>
            </a:pPr>
            <a:r>
              <a:rPr kumimoji="1" lang="zh-CN" altLang="en-US" sz="2400">
                <a:solidFill>
                  <a:srgbClr val="FF0000"/>
                </a:solidFill>
                <a:latin typeface="宋体" panose="02010600030101010101" pitchFamily="2" charset="-122"/>
                <a:ea typeface="宋体" panose="02010600030101010101" pitchFamily="2" charset="-122"/>
              </a:rPr>
              <a:t>模间色散：</a:t>
            </a:r>
            <a:r>
              <a:rPr kumimoji="1" lang="zh-CN" altLang="en-US" sz="2400">
                <a:latin typeface="宋体" panose="02010600030101010101" pitchFamily="2" charset="-122"/>
                <a:ea typeface="宋体" panose="02010600030101010101" pitchFamily="2" charset="-122"/>
              </a:rPr>
              <a:t>不同模式对应有不同的模折射率，导致群速</a:t>
            </a:r>
          </a:p>
          <a:p>
            <a:pPr lvl="1" algn="l" eaLnBrk="1" hangingPunct="1">
              <a:lnSpc>
                <a:spcPct val="130000"/>
              </a:lnSpc>
            </a:pPr>
            <a:r>
              <a:rPr kumimoji="1" lang="zh-CN" altLang="en-US" sz="2400">
                <a:latin typeface="宋体" panose="02010600030101010101" pitchFamily="2" charset="-122"/>
                <a:ea typeface="宋体" panose="02010600030101010101" pitchFamily="2" charset="-122"/>
              </a:rPr>
              <a:t>           度不同和脉冲展宽</a:t>
            </a:r>
            <a:r>
              <a:rPr kumimoji="1" lang="zh-CN" altLang="en-US" sz="2400">
                <a:solidFill>
                  <a:schemeClr val="accent1"/>
                </a:solidFill>
                <a:latin typeface="宋体" panose="02010600030101010101" pitchFamily="2" charset="-122"/>
                <a:ea typeface="宋体" panose="02010600030101010101" pitchFamily="2" charset="-122"/>
              </a:rPr>
              <a:t>（仅多模光纤有）</a:t>
            </a:r>
          </a:p>
          <a:p>
            <a:pPr lvl="1" algn="l" eaLnBrk="1" hangingPunct="1">
              <a:lnSpc>
                <a:spcPct val="130000"/>
              </a:lnSpc>
            </a:pPr>
            <a:r>
              <a:rPr kumimoji="1" lang="zh-CN" altLang="en-US" sz="2400">
                <a:solidFill>
                  <a:srgbClr val="FF0000"/>
                </a:solidFill>
                <a:latin typeface="宋体" panose="02010600030101010101" pitchFamily="2" charset="-122"/>
                <a:ea typeface="宋体" panose="02010600030101010101" pitchFamily="2" charset="-122"/>
              </a:rPr>
              <a:t>波导色散</a:t>
            </a:r>
            <a:r>
              <a:rPr kumimoji="1" lang="zh-CN" altLang="en-US" sz="2400">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zh-CN" altLang="en-US" sz="2400">
                <a:latin typeface="宋体" panose="02010600030101010101" pitchFamily="2" charset="-122"/>
                <a:ea typeface="宋体" panose="02010600030101010101" pitchFamily="2" charset="-122"/>
                <a:sym typeface="Symbol" panose="05050102010706020507" pitchFamily="18" charset="2"/>
              </a:rPr>
              <a:t>信号光处于纤芯的部分和处于包层</a:t>
            </a:r>
          </a:p>
          <a:p>
            <a:pPr lvl="1" algn="l" eaLnBrk="1" hangingPunct="1">
              <a:lnSpc>
                <a:spcPct val="130000"/>
              </a:lnSpc>
            </a:pPr>
            <a:r>
              <a:rPr kumimoji="1" lang="zh-CN" altLang="en-US" sz="2400">
                <a:latin typeface="宋体" panose="02010600030101010101" pitchFamily="2" charset="-122"/>
                <a:ea typeface="宋体" panose="02010600030101010101" pitchFamily="2" charset="-122"/>
                <a:sym typeface="Symbol" panose="05050102010706020507" pitchFamily="18" charset="2"/>
              </a:rPr>
              <a:t>           的部分具有不同的传播速度。</a:t>
            </a:r>
            <a:endParaRPr kumimoji="1" lang="en-US" altLang="zh-CN" sz="2400">
              <a:latin typeface="宋体" panose="02010600030101010101" pitchFamily="2" charset="-122"/>
              <a:ea typeface="宋体" panose="02010600030101010101" pitchFamily="2" charset="-122"/>
              <a:sym typeface="Symbol" panose="05050102010706020507" pitchFamily="18" charset="2"/>
            </a:endParaRPr>
          </a:p>
          <a:p>
            <a:pPr lvl="1" algn="l" eaLnBrk="1" hangingPunct="1">
              <a:lnSpc>
                <a:spcPct val="130000"/>
              </a:lnSpc>
            </a:pPr>
            <a:r>
              <a:rPr kumimoji="1" lang="zh-CN" altLang="en-US" sz="2400">
                <a:solidFill>
                  <a:srgbClr val="FF0000"/>
                </a:solidFill>
                <a:latin typeface="宋体" panose="02010600030101010101" pitchFamily="2" charset="-122"/>
                <a:ea typeface="宋体" panose="02010600030101010101" pitchFamily="2" charset="-122"/>
              </a:rPr>
              <a:t>材料色散</a:t>
            </a:r>
            <a:r>
              <a:rPr kumimoji="1" lang="zh-CN" altLang="en-US" sz="2400">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zh-CN" altLang="en-US" sz="2400">
                <a:latin typeface="宋体" panose="02010600030101010101" pitchFamily="2" charset="-122"/>
                <a:ea typeface="宋体" panose="02010600030101010101" pitchFamily="2" charset="-122"/>
                <a:sym typeface="Symbol" panose="05050102010706020507" pitchFamily="18" charset="2"/>
              </a:rPr>
              <a:t>折射率随频率（波长）变化。</a:t>
            </a:r>
          </a:p>
        </p:txBody>
      </p:sp>
      <p:sp>
        <p:nvSpPr>
          <p:cNvPr id="74759" name="Text Box 7"/>
          <p:cNvSpPr txBox="1">
            <a:spLocks noChangeArrowheads="1"/>
          </p:cNvSpPr>
          <p:nvPr/>
        </p:nvSpPr>
        <p:spPr bwMode="auto">
          <a:xfrm>
            <a:off x="7378700" y="5592763"/>
            <a:ext cx="1409700" cy="457200"/>
          </a:xfrm>
          <a:prstGeom prst="rect">
            <a:avLst/>
          </a:prstGeom>
          <a:noFill/>
          <a:ln>
            <a:noFill/>
          </a:ln>
          <a:extLst>
            <a:ext uri="{909E8E84-426E-40DD-AFC4-6F175D3DCCD1}">
              <a14:hiddenFill xmlns:a14="http://schemas.microsoft.com/office/drawing/2010/main">
                <a:solidFill>
                  <a:srgbClr val="C5FFF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kumimoji="1" lang="zh-CN" altLang="en-US" sz="2400" b="1">
                <a:solidFill>
                  <a:srgbClr val="660066"/>
                </a:solidFill>
                <a:latin typeface="Times New Roman" panose="02020603050405020304" pitchFamily="18" charset="0"/>
                <a:ea typeface="黑体" panose="02010609060101010101" pitchFamily="49" charset="-122"/>
              </a:rPr>
              <a:t>波长色散</a:t>
            </a:r>
          </a:p>
        </p:txBody>
      </p:sp>
      <p:sp>
        <p:nvSpPr>
          <p:cNvPr id="74760" name="AutoShape 8"/>
          <p:cNvSpPr>
            <a:spLocks/>
          </p:cNvSpPr>
          <p:nvPr/>
        </p:nvSpPr>
        <p:spPr bwMode="auto">
          <a:xfrm>
            <a:off x="7239000" y="5254625"/>
            <a:ext cx="76200" cy="1143000"/>
          </a:xfrm>
          <a:prstGeom prst="rightBrace">
            <a:avLst>
              <a:gd name="adj1" fmla="val 125000"/>
              <a:gd name="adj2" fmla="val 50000"/>
            </a:avLst>
          </a:prstGeom>
          <a:noFill/>
          <a:ln w="28575" cap="sq">
            <a:solidFill>
              <a:schemeClr val="accent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1464676628"/>
      </p:ext>
    </p:extLst>
  </p:cSld>
  <p:clrMapOvr>
    <a:masterClrMapping/>
  </p:clrMapOvr>
  <p:transition>
    <p:blinds dir="ver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87325" y="1093788"/>
            <a:ext cx="333216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光纤的偏振和双折射： </a:t>
            </a:r>
          </a:p>
        </p:txBody>
      </p:sp>
      <p:sp>
        <p:nvSpPr>
          <p:cNvPr id="75779" name="Rectangle 3"/>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总结</a:t>
            </a:r>
          </a:p>
        </p:txBody>
      </p:sp>
      <p:sp>
        <p:nvSpPr>
          <p:cNvPr id="75780" name="Rectangle 4"/>
          <p:cNvSpPr>
            <a:spLocks noGrp="1" noChangeArrowheads="1"/>
          </p:cNvSpPr>
          <p:nvPr>
            <p:ph type="body" idx="1"/>
          </p:nvPr>
        </p:nvSpPr>
        <p:spPr>
          <a:xfrm>
            <a:off x="0" y="3048000"/>
            <a:ext cx="8610600" cy="914400"/>
          </a:xfrm>
          <a:noFill/>
        </p:spPr>
        <p:txBody>
          <a:bodyPr/>
          <a:lstStyle/>
          <a:p>
            <a:pPr marL="2870200" indent="-2870200" eaLnBrk="1" hangingPunct="1">
              <a:buFont typeface="Wingdings" panose="05000000000000000000" pitchFamily="2" charset="2"/>
              <a:buNone/>
            </a:pPr>
            <a:r>
              <a:rPr lang="zh-CN" altLang="en-US" sz="2400" b="1" smtClean="0">
                <a:solidFill>
                  <a:srgbClr val="990099"/>
                </a:solidFill>
                <a:ea typeface="宋体" panose="02010600030101010101" pitchFamily="2" charset="-122"/>
              </a:rPr>
              <a:t>光纤双折射的根源：</a:t>
            </a:r>
            <a:r>
              <a:rPr lang="zh-CN" altLang="en-US" sz="2400" smtClean="0">
                <a:ea typeface="宋体" panose="02010600030101010101" pitchFamily="2" charset="-122"/>
              </a:rPr>
              <a:t> </a:t>
            </a:r>
            <a:r>
              <a:rPr lang="zh-CN" altLang="en-US" sz="2400" smtClean="0">
                <a:solidFill>
                  <a:srgbClr val="FF0000"/>
                </a:solidFill>
                <a:ea typeface="宋体" panose="02010600030101010101" pitchFamily="2" charset="-122"/>
              </a:rPr>
              <a:t>单模光纤截面的椭圆度、单模光纤弯 曲、单模光纤扭转、单模光纤电（磁）光效应</a:t>
            </a:r>
          </a:p>
        </p:txBody>
      </p:sp>
      <p:sp>
        <p:nvSpPr>
          <p:cNvPr id="75781" name="Rectangle 5"/>
          <p:cNvSpPr>
            <a:spLocks noChangeArrowheads="1"/>
          </p:cNvSpPr>
          <p:nvPr/>
        </p:nvSpPr>
        <p:spPr bwMode="auto">
          <a:xfrm>
            <a:off x="228600" y="1752600"/>
            <a:ext cx="8610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0700" indent="-17907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3582988" indent="-53340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4219575" indent="-457200">
              <a:spcBef>
                <a:spcPct val="20000"/>
              </a:spcBef>
              <a:buClr>
                <a:schemeClr val="tx1"/>
              </a:buClr>
              <a:buChar char="•"/>
              <a:defRPr sz="2400">
                <a:solidFill>
                  <a:schemeClr val="tx1"/>
                </a:solidFill>
                <a:latin typeface="Arial" panose="020B0604020202020204" pitchFamily="34" charset="0"/>
              </a:defRPr>
            </a:lvl3pPr>
            <a:lvl4pPr marL="4779963" indent="-381000">
              <a:spcBef>
                <a:spcPct val="20000"/>
              </a:spcBef>
              <a:buChar char="–"/>
              <a:defRPr sz="2000">
                <a:solidFill>
                  <a:schemeClr val="tx1"/>
                </a:solidFill>
                <a:latin typeface="Arial" panose="020B0604020202020204" pitchFamily="34" charset="0"/>
              </a:defRPr>
            </a:lvl4pPr>
            <a:lvl5pPr marL="5340350" indent="-381000">
              <a:spcBef>
                <a:spcPct val="20000"/>
              </a:spcBef>
              <a:buChar char="»"/>
              <a:defRPr sz="2000">
                <a:solidFill>
                  <a:schemeClr val="tx1"/>
                </a:solidFill>
                <a:latin typeface="Arial" panose="020B0604020202020204" pitchFamily="34" charset="0"/>
              </a:defRPr>
            </a:lvl5pPr>
            <a:lvl6pPr marL="5797550" indent="-381000" eaLnBrk="0" fontAlgn="base" hangingPunct="0">
              <a:spcBef>
                <a:spcPct val="20000"/>
              </a:spcBef>
              <a:spcAft>
                <a:spcPct val="0"/>
              </a:spcAft>
              <a:buChar char="»"/>
              <a:defRPr sz="2000">
                <a:solidFill>
                  <a:schemeClr val="tx1"/>
                </a:solidFill>
                <a:latin typeface="Arial" panose="020B0604020202020204" pitchFamily="34" charset="0"/>
              </a:defRPr>
            </a:lvl6pPr>
            <a:lvl7pPr marL="6254750" indent="-381000" eaLnBrk="0" fontAlgn="base" hangingPunct="0">
              <a:spcBef>
                <a:spcPct val="20000"/>
              </a:spcBef>
              <a:spcAft>
                <a:spcPct val="0"/>
              </a:spcAft>
              <a:buChar char="»"/>
              <a:defRPr sz="2000">
                <a:solidFill>
                  <a:schemeClr val="tx1"/>
                </a:solidFill>
                <a:latin typeface="Arial" panose="020B0604020202020204" pitchFamily="34" charset="0"/>
              </a:defRPr>
            </a:lvl7pPr>
            <a:lvl8pPr marL="6711950" indent="-381000" eaLnBrk="0" fontAlgn="base" hangingPunct="0">
              <a:spcBef>
                <a:spcPct val="20000"/>
              </a:spcBef>
              <a:spcAft>
                <a:spcPct val="0"/>
              </a:spcAft>
              <a:buChar char="»"/>
              <a:defRPr sz="2000">
                <a:solidFill>
                  <a:schemeClr val="tx1"/>
                </a:solidFill>
                <a:latin typeface="Arial" panose="020B0604020202020204" pitchFamily="34" charset="0"/>
              </a:defRPr>
            </a:lvl8pPr>
            <a:lvl9pPr marL="7169150" indent="-381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400" b="1">
                <a:solidFill>
                  <a:srgbClr val="FF0000"/>
                </a:solidFill>
                <a:ea typeface="宋体" panose="02010600030101010101" pitchFamily="2" charset="-122"/>
              </a:rPr>
              <a:t>光纤双折射：</a:t>
            </a:r>
            <a:r>
              <a:rPr lang="zh-CN" altLang="en-US" sz="2400" b="1">
                <a:solidFill>
                  <a:schemeClr val="tx2"/>
                </a:solidFill>
                <a:ea typeface="宋体" panose="02010600030101010101" pitchFamily="2" charset="-122"/>
              </a:rPr>
              <a:t>光纤中不同偏振态的光，折射率不同。使得不同偏振态的光在光纤中的传播速度不同，光的偏振态呈周期性变化。</a:t>
            </a:r>
          </a:p>
        </p:txBody>
      </p:sp>
      <p:sp>
        <p:nvSpPr>
          <p:cNvPr id="75782" name="Rectangle 6"/>
          <p:cNvSpPr>
            <a:spLocks noChangeArrowheads="1"/>
          </p:cNvSpPr>
          <p:nvPr/>
        </p:nvSpPr>
        <p:spPr bwMode="auto">
          <a:xfrm>
            <a:off x="119063" y="4114800"/>
            <a:ext cx="87963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0700" indent="-17907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197008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2149475" indent="-228600">
              <a:spcBef>
                <a:spcPct val="20000"/>
              </a:spcBef>
              <a:buClr>
                <a:schemeClr val="tx1"/>
              </a:buClr>
              <a:buChar char="•"/>
              <a:defRPr sz="2400">
                <a:solidFill>
                  <a:schemeClr val="tx1"/>
                </a:solidFill>
                <a:latin typeface="Arial" panose="020B0604020202020204" pitchFamily="34" charset="0"/>
              </a:defRPr>
            </a:lvl3pPr>
            <a:lvl4pPr marL="2328863" indent="-228600">
              <a:spcBef>
                <a:spcPct val="20000"/>
              </a:spcBef>
              <a:buChar char="–"/>
              <a:defRPr sz="2000">
                <a:solidFill>
                  <a:schemeClr val="tx1"/>
                </a:solidFill>
                <a:latin typeface="Arial" panose="020B0604020202020204" pitchFamily="34" charset="0"/>
              </a:defRPr>
            </a:lvl4pPr>
            <a:lvl5pPr marL="2508250" indent="-228600">
              <a:spcBef>
                <a:spcPct val="20000"/>
              </a:spcBef>
              <a:buChar char="»"/>
              <a:defRPr sz="2000">
                <a:solidFill>
                  <a:schemeClr val="tx1"/>
                </a:solidFill>
                <a:latin typeface="Arial" panose="020B0604020202020204" pitchFamily="34" charset="0"/>
              </a:defRPr>
            </a:lvl5pPr>
            <a:lvl6pPr marL="296545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42265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87985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33705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FF0000"/>
                </a:solidFill>
                <a:latin typeface="Arial" panose="020B0604020202020204" pitchFamily="34" charset="0"/>
                <a:ea typeface="宋体" panose="02010600030101010101" pitchFamily="2" charset="-122"/>
              </a:rPr>
              <a:t>偏振模色散：</a:t>
            </a:r>
            <a:r>
              <a:rPr kumimoji="1" lang="zh-CN" altLang="en-US" sz="2400" b="1">
                <a:solidFill>
                  <a:schemeClr val="tx2"/>
                </a:solidFill>
                <a:latin typeface="Arial" panose="020B0604020202020204" pitchFamily="34" charset="0"/>
                <a:ea typeface="宋体" panose="02010600030101010101" pitchFamily="2" charset="-122"/>
              </a:rPr>
              <a:t>光脉冲的不同偏振分量在光纤中的传输速度不同 出纤后不同偏振分量的迭加使得信号脉冲展宽。</a:t>
            </a:r>
          </a:p>
        </p:txBody>
      </p:sp>
      <p:sp>
        <p:nvSpPr>
          <p:cNvPr id="75783" name="Rectangle 7"/>
          <p:cNvSpPr>
            <a:spLocks noChangeArrowheads="1"/>
          </p:cNvSpPr>
          <p:nvPr/>
        </p:nvSpPr>
        <p:spPr bwMode="auto">
          <a:xfrm>
            <a:off x="152400" y="5035550"/>
            <a:ext cx="3941763"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光纤的非线性</a:t>
            </a:r>
            <a:r>
              <a:rPr lang="en-US" altLang="zh-CN" sz="2400" b="1">
                <a:solidFill>
                  <a:schemeClr val="accent1"/>
                </a:solidFill>
                <a:ea typeface="宋体" panose="02010600030101010101" pitchFamily="2" charset="-122"/>
              </a:rPr>
              <a:t>——</a:t>
            </a:r>
            <a:r>
              <a:rPr lang="zh-CN" altLang="en-US" sz="2400" b="1">
                <a:solidFill>
                  <a:schemeClr val="accent1"/>
                </a:solidFill>
                <a:ea typeface="宋体" panose="02010600030101010101" pitchFamily="2" charset="-122"/>
              </a:rPr>
              <a:t>光孤子： </a:t>
            </a:r>
          </a:p>
        </p:txBody>
      </p:sp>
      <p:grpSp>
        <p:nvGrpSpPr>
          <p:cNvPr id="75784" name="Group 8"/>
          <p:cNvGrpSpPr>
            <a:grpSpLocks/>
          </p:cNvGrpSpPr>
          <p:nvPr/>
        </p:nvGrpSpPr>
        <p:grpSpPr bwMode="auto">
          <a:xfrm>
            <a:off x="879475" y="5638800"/>
            <a:ext cx="7045325" cy="990600"/>
            <a:chOff x="342" y="3552"/>
            <a:chExt cx="4438" cy="624"/>
          </a:xfrm>
        </p:grpSpPr>
        <p:sp>
          <p:nvSpPr>
            <p:cNvPr id="75785" name="Text Box 9"/>
            <p:cNvSpPr txBox="1">
              <a:spLocks noChangeArrowheads="1"/>
            </p:cNvSpPr>
            <p:nvPr/>
          </p:nvSpPr>
          <p:spPr bwMode="auto">
            <a:xfrm>
              <a:off x="912" y="3552"/>
              <a:ext cx="18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tx2"/>
                  </a:solidFill>
                  <a:ea typeface="宋体" panose="02010600030101010101" pitchFamily="2" charset="-122"/>
                </a:rPr>
                <a:t>色散效应使脉冲展宽</a:t>
              </a:r>
            </a:p>
          </p:txBody>
        </p:sp>
        <p:sp>
          <p:nvSpPr>
            <p:cNvPr id="75786" name="Text Box 10"/>
            <p:cNvSpPr txBox="1">
              <a:spLocks noChangeArrowheads="1"/>
            </p:cNvSpPr>
            <p:nvPr/>
          </p:nvSpPr>
          <p:spPr bwMode="auto">
            <a:xfrm>
              <a:off x="342" y="3888"/>
              <a:ext cx="2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tx2"/>
                  </a:solidFill>
                  <a:ea typeface="宋体" panose="02010600030101010101" pitchFamily="2" charset="-122"/>
                </a:rPr>
                <a:t>自位相调制效应使脉冲压窄</a:t>
              </a:r>
              <a:endParaRPr lang="en-US" altLang="zh-CN" sz="2400" b="1">
                <a:solidFill>
                  <a:schemeClr val="tx2"/>
                </a:solidFill>
                <a:ea typeface="宋体" panose="02010600030101010101" pitchFamily="2" charset="-122"/>
              </a:endParaRPr>
            </a:p>
          </p:txBody>
        </p:sp>
        <p:grpSp>
          <p:nvGrpSpPr>
            <p:cNvPr id="75787" name="Group 11"/>
            <p:cNvGrpSpPr>
              <a:grpSpLocks/>
            </p:cNvGrpSpPr>
            <p:nvPr/>
          </p:nvGrpSpPr>
          <p:grpSpPr bwMode="auto">
            <a:xfrm>
              <a:off x="2784" y="3564"/>
              <a:ext cx="1996" cy="564"/>
              <a:chOff x="2784" y="3564"/>
              <a:chExt cx="1996" cy="564"/>
            </a:xfrm>
          </p:grpSpPr>
          <p:sp>
            <p:nvSpPr>
              <p:cNvPr id="75788" name="AutoShape 12"/>
              <p:cNvSpPr>
                <a:spLocks noChangeArrowheads="1"/>
              </p:cNvSpPr>
              <p:nvPr/>
            </p:nvSpPr>
            <p:spPr bwMode="auto">
              <a:xfrm>
                <a:off x="2976" y="3840"/>
                <a:ext cx="1056" cy="144"/>
              </a:xfrm>
              <a:prstGeom prst="rightArrow">
                <a:avLst>
                  <a:gd name="adj1" fmla="val 50000"/>
                  <a:gd name="adj2" fmla="val 183333"/>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5789" name="Text Box 13"/>
              <p:cNvSpPr txBox="1">
                <a:spLocks noChangeArrowheads="1"/>
              </p:cNvSpPr>
              <p:nvPr/>
            </p:nvSpPr>
            <p:spPr bwMode="auto">
              <a:xfrm>
                <a:off x="2880" y="356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二者平衡 </a:t>
                </a:r>
              </a:p>
            </p:txBody>
          </p:sp>
          <p:sp>
            <p:nvSpPr>
              <p:cNvPr id="75790" name="Text Box 14"/>
              <p:cNvSpPr txBox="1">
                <a:spLocks noChangeArrowheads="1"/>
              </p:cNvSpPr>
              <p:nvPr/>
            </p:nvSpPr>
            <p:spPr bwMode="auto">
              <a:xfrm>
                <a:off x="3979" y="3756"/>
                <a:ext cx="8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光孤子  </a:t>
                </a:r>
              </a:p>
            </p:txBody>
          </p:sp>
          <p:sp>
            <p:nvSpPr>
              <p:cNvPr id="75791" name="AutoShape 15"/>
              <p:cNvSpPr>
                <a:spLocks/>
              </p:cNvSpPr>
              <p:nvPr/>
            </p:nvSpPr>
            <p:spPr bwMode="auto">
              <a:xfrm>
                <a:off x="2784" y="3648"/>
                <a:ext cx="48" cy="480"/>
              </a:xfrm>
              <a:prstGeom prst="righ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spTree>
    <p:extLst>
      <p:ext uri="{BB962C8B-B14F-4D97-AF65-F5344CB8AC3E}">
        <p14:creationId xmlns:p14="http://schemas.microsoft.com/office/powerpoint/2010/main" val="2702467555"/>
      </p:ext>
    </p:extLst>
  </p:cSld>
  <p:clrMapOvr>
    <a:masterClrMapping/>
  </p:clrMapOvr>
  <p:transition>
    <p:blinds dir="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总结</a:t>
            </a:r>
          </a:p>
        </p:txBody>
      </p:sp>
      <p:sp>
        <p:nvSpPr>
          <p:cNvPr id="76803" name="Rectangle 3"/>
          <p:cNvSpPr>
            <a:spLocks noChangeArrowheads="1"/>
          </p:cNvSpPr>
          <p:nvPr/>
        </p:nvSpPr>
        <p:spPr bwMode="auto">
          <a:xfrm>
            <a:off x="341313" y="1093788"/>
            <a:ext cx="3025775"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光纤的连接和耦合： </a:t>
            </a:r>
          </a:p>
        </p:txBody>
      </p:sp>
      <p:sp>
        <p:nvSpPr>
          <p:cNvPr id="76804" name="Text Box 4"/>
          <p:cNvSpPr txBox="1">
            <a:spLocks noChangeArrowheads="1"/>
          </p:cNvSpPr>
          <p:nvPr/>
        </p:nvSpPr>
        <p:spPr bwMode="auto">
          <a:xfrm>
            <a:off x="946150" y="2895600"/>
            <a:ext cx="606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宋体" panose="02010600030101010101" pitchFamily="2" charset="-122"/>
              </a:rPr>
              <a:t>耦合：</a:t>
            </a:r>
            <a:r>
              <a:rPr lang="zh-CN" altLang="en-US" sz="2400">
                <a:solidFill>
                  <a:srgbClr val="FF0000"/>
                </a:solidFill>
                <a:ea typeface="宋体" panose="02010600030101010101" pitchFamily="2" charset="-122"/>
              </a:rPr>
              <a:t>直接耦合、透镜耦合、光纤全息耦合</a:t>
            </a:r>
            <a:r>
              <a:rPr lang="zh-CN" altLang="en-US" sz="2400" b="1">
                <a:solidFill>
                  <a:srgbClr val="CC00CC"/>
                </a:solidFill>
                <a:ea typeface="宋体" panose="02010600030101010101" pitchFamily="2" charset="-122"/>
              </a:rPr>
              <a:t> </a:t>
            </a:r>
          </a:p>
        </p:txBody>
      </p:sp>
      <p:sp>
        <p:nvSpPr>
          <p:cNvPr id="76805" name="Text Box 5"/>
          <p:cNvSpPr txBox="1">
            <a:spLocks noChangeArrowheads="1"/>
          </p:cNvSpPr>
          <p:nvPr/>
        </p:nvSpPr>
        <p:spPr bwMode="auto">
          <a:xfrm>
            <a:off x="533400" y="1828800"/>
            <a:ext cx="6629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524000" indent="-15240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170338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882775" indent="-228600">
              <a:spcBef>
                <a:spcPct val="20000"/>
              </a:spcBef>
              <a:buClr>
                <a:schemeClr val="tx1"/>
              </a:buClr>
              <a:buChar char="•"/>
              <a:defRPr sz="2400">
                <a:solidFill>
                  <a:schemeClr val="tx1"/>
                </a:solidFill>
                <a:latin typeface="Arial" panose="020B0604020202020204" pitchFamily="34" charset="0"/>
              </a:defRPr>
            </a:lvl3pPr>
            <a:lvl4pPr marL="2062163" indent="-228600">
              <a:spcBef>
                <a:spcPct val="20000"/>
              </a:spcBef>
              <a:buChar char="–"/>
              <a:defRPr sz="2000">
                <a:solidFill>
                  <a:schemeClr val="tx1"/>
                </a:solidFill>
                <a:latin typeface="Arial" panose="020B0604020202020204" pitchFamily="34" charset="0"/>
              </a:defRPr>
            </a:lvl4pPr>
            <a:lvl5pPr marL="2241550" indent="-228600">
              <a:spcBef>
                <a:spcPct val="20000"/>
              </a:spcBef>
              <a:buChar char="»"/>
              <a:defRPr sz="2000">
                <a:solidFill>
                  <a:schemeClr val="tx1"/>
                </a:solidFill>
                <a:latin typeface="Arial" panose="020B0604020202020204" pitchFamily="34" charset="0"/>
              </a:defRPr>
            </a:lvl5pPr>
            <a:lvl6pPr marL="269875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315595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61315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407035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rgbClr val="CC00CC"/>
                </a:solidFill>
                <a:latin typeface="Arial" panose="020B0604020202020204" pitchFamily="34" charset="0"/>
                <a:ea typeface="宋体" panose="02010600030101010101" pitchFamily="2" charset="-122"/>
              </a:rPr>
              <a:t>连接过程：</a:t>
            </a:r>
            <a:r>
              <a:rPr lang="zh-CN" altLang="en-US" sz="2400">
                <a:solidFill>
                  <a:srgbClr val="FF0000"/>
                </a:solidFill>
                <a:latin typeface="Arial" panose="020B0604020202020204" pitchFamily="34" charset="0"/>
                <a:ea typeface="宋体" panose="02010600030101010101" pitchFamily="2" charset="-122"/>
              </a:rPr>
              <a:t>直接耦合预处理、切割</a:t>
            </a:r>
            <a:r>
              <a:rPr lang="zh-CN" altLang="en-US" sz="2400">
                <a:solidFill>
                  <a:schemeClr val="tx2"/>
                </a:solidFill>
                <a:latin typeface="Arial" panose="020B0604020202020204" pitchFamily="34" charset="0"/>
                <a:ea typeface="宋体" panose="02010600030101010101" pitchFamily="2" charset="-122"/>
              </a:rPr>
              <a:t>（金刚刀）</a:t>
            </a:r>
            <a:r>
              <a:rPr lang="zh-CN" altLang="en-US" sz="2400">
                <a:solidFill>
                  <a:srgbClr val="FF0000"/>
                </a:solidFill>
                <a:latin typeface="Arial" panose="020B0604020202020204" pitchFamily="34" charset="0"/>
                <a:ea typeface="宋体" panose="02010600030101010101" pitchFamily="2" charset="-122"/>
              </a:rPr>
              <a:t>、热融或粘合</a:t>
            </a:r>
            <a:r>
              <a:rPr lang="zh-CN" altLang="en-US" sz="2400">
                <a:solidFill>
                  <a:schemeClr val="tx2"/>
                </a:solidFill>
                <a:latin typeface="Arial" panose="020B0604020202020204" pitchFamily="34" charset="0"/>
                <a:ea typeface="宋体" panose="02010600030101010101" pitchFamily="2" charset="-122"/>
              </a:rPr>
              <a:t>（</a:t>
            </a:r>
            <a:r>
              <a:rPr lang="en-US" altLang="zh-CN" sz="2400">
                <a:solidFill>
                  <a:schemeClr val="tx2"/>
                </a:solidFill>
                <a:latin typeface="Arial" panose="020B0604020202020204" pitchFamily="34" charset="0"/>
                <a:ea typeface="宋体" panose="02010600030101010101" pitchFamily="2" charset="-122"/>
              </a:rPr>
              <a:t>V</a:t>
            </a:r>
            <a:r>
              <a:rPr lang="zh-CN" altLang="en-US" sz="2400">
                <a:solidFill>
                  <a:schemeClr val="tx2"/>
                </a:solidFill>
                <a:latin typeface="Arial" panose="020B0604020202020204" pitchFamily="34" charset="0"/>
                <a:ea typeface="宋体" panose="02010600030101010101" pitchFamily="2" charset="-122"/>
              </a:rPr>
              <a:t>型槽或精密套管对准）</a:t>
            </a:r>
            <a:r>
              <a:rPr lang="zh-CN" altLang="en-US" sz="2400" b="1">
                <a:solidFill>
                  <a:srgbClr val="CC00CC"/>
                </a:solidFill>
                <a:latin typeface="Arial" panose="020B0604020202020204" pitchFamily="34" charset="0"/>
                <a:ea typeface="宋体" panose="02010600030101010101" pitchFamily="2" charset="-122"/>
              </a:rPr>
              <a:t> </a:t>
            </a:r>
          </a:p>
        </p:txBody>
      </p:sp>
      <p:sp>
        <p:nvSpPr>
          <p:cNvPr id="76806" name="Rectangle 6"/>
          <p:cNvSpPr>
            <a:spLocks noGrp="1" noChangeArrowheads="1"/>
          </p:cNvSpPr>
          <p:nvPr>
            <p:ph type="body" idx="1"/>
          </p:nvPr>
        </p:nvSpPr>
        <p:spPr>
          <a:xfrm>
            <a:off x="762000" y="4032250"/>
            <a:ext cx="7620000" cy="533400"/>
          </a:xfrm>
          <a:noFill/>
        </p:spPr>
        <p:txBody>
          <a:bodyPr/>
          <a:lstStyle/>
          <a:p>
            <a:pPr eaLnBrk="1" hangingPunct="1">
              <a:buFont typeface="Wingdings" panose="05000000000000000000" pitchFamily="2" charset="2"/>
              <a:buNone/>
            </a:pPr>
            <a:r>
              <a:rPr lang="zh-CN" altLang="en-US" sz="2400" b="1" smtClean="0">
                <a:solidFill>
                  <a:srgbClr val="990099"/>
                </a:solidFill>
                <a:ea typeface="宋体" panose="02010600030101010101" pitchFamily="2" charset="-122"/>
              </a:rPr>
              <a:t>基本组成：</a:t>
            </a:r>
            <a:r>
              <a:rPr lang="zh-CN" altLang="en-US" sz="2400" smtClean="0">
                <a:solidFill>
                  <a:srgbClr val="FF0000"/>
                </a:solidFill>
                <a:ea typeface="宋体" panose="02010600030101010101" pitchFamily="2" charset="-122"/>
              </a:rPr>
              <a:t>发送单元、传输单元、接收单元、连接器件 </a:t>
            </a:r>
            <a:endParaRPr lang="zh-TW" altLang="en-US" sz="2400" smtClean="0">
              <a:solidFill>
                <a:srgbClr val="FF0000"/>
              </a:solidFill>
              <a:ea typeface="宋体" panose="02010600030101010101" pitchFamily="2" charset="-122"/>
            </a:endParaRPr>
          </a:p>
        </p:txBody>
      </p:sp>
      <p:sp>
        <p:nvSpPr>
          <p:cNvPr id="76807" name="Rectangle 7"/>
          <p:cNvSpPr>
            <a:spLocks noChangeArrowheads="1"/>
          </p:cNvSpPr>
          <p:nvPr/>
        </p:nvSpPr>
        <p:spPr bwMode="auto">
          <a:xfrm>
            <a:off x="457200" y="3352800"/>
            <a:ext cx="2413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光纤通信系统： </a:t>
            </a:r>
          </a:p>
        </p:txBody>
      </p:sp>
      <p:sp>
        <p:nvSpPr>
          <p:cNvPr id="76808" name="Rectangle 8"/>
          <p:cNvSpPr>
            <a:spLocks noChangeArrowheads="1"/>
          </p:cNvSpPr>
          <p:nvPr/>
        </p:nvSpPr>
        <p:spPr bwMode="auto">
          <a:xfrm>
            <a:off x="762000" y="4641850"/>
            <a:ext cx="762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400" b="1">
                <a:solidFill>
                  <a:srgbClr val="990099"/>
                </a:solidFill>
                <a:ea typeface="宋体" panose="02010600030101010101" pitchFamily="2" charset="-122"/>
              </a:rPr>
              <a:t>常用光源：</a:t>
            </a:r>
            <a:r>
              <a:rPr lang="zh-CN" altLang="en-US" sz="2400">
                <a:solidFill>
                  <a:srgbClr val="FF0000"/>
                </a:solidFill>
                <a:ea typeface="宋体" panose="02010600030101010101" pitchFamily="2" charset="-122"/>
              </a:rPr>
              <a:t>发光二极管（</a:t>
            </a:r>
            <a:r>
              <a:rPr lang="en-US" altLang="zh-CN" sz="2400">
                <a:solidFill>
                  <a:srgbClr val="FF0000"/>
                </a:solidFill>
                <a:ea typeface="宋体" panose="02010600030101010101" pitchFamily="2" charset="-122"/>
              </a:rPr>
              <a:t>LED</a:t>
            </a:r>
            <a:r>
              <a:rPr lang="zh-CN" altLang="en-US" sz="2400">
                <a:solidFill>
                  <a:srgbClr val="FF0000"/>
                </a:solidFill>
                <a:ea typeface="宋体" panose="02010600030101010101" pitchFamily="2" charset="-122"/>
              </a:rPr>
              <a:t>）、半导体激光器（</a:t>
            </a:r>
            <a:r>
              <a:rPr lang="en-US" altLang="zh-CN" sz="2400">
                <a:solidFill>
                  <a:srgbClr val="FF0000"/>
                </a:solidFill>
                <a:ea typeface="宋体" panose="02010600030101010101" pitchFamily="2" charset="-122"/>
              </a:rPr>
              <a:t>LD</a:t>
            </a:r>
            <a:r>
              <a:rPr lang="zh-CN" altLang="en-US" sz="2400">
                <a:solidFill>
                  <a:srgbClr val="FF0000"/>
                </a:solidFill>
                <a:ea typeface="宋体" panose="02010600030101010101" pitchFamily="2" charset="-122"/>
              </a:rPr>
              <a:t>） </a:t>
            </a:r>
            <a:endParaRPr lang="zh-TW" altLang="en-US" sz="2400">
              <a:solidFill>
                <a:srgbClr val="FF0000"/>
              </a:solidFill>
              <a:ea typeface="宋体" panose="02010600030101010101" pitchFamily="2" charset="-122"/>
            </a:endParaRPr>
          </a:p>
        </p:txBody>
      </p:sp>
      <p:sp>
        <p:nvSpPr>
          <p:cNvPr id="76809" name="Rectangle 9"/>
          <p:cNvSpPr>
            <a:spLocks noChangeArrowheads="1"/>
          </p:cNvSpPr>
          <p:nvPr/>
        </p:nvSpPr>
        <p:spPr bwMode="auto">
          <a:xfrm>
            <a:off x="762000" y="5175250"/>
            <a:ext cx="762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90700" indent="-17907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22558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2663825" indent="-228600">
              <a:spcBef>
                <a:spcPct val="20000"/>
              </a:spcBef>
              <a:buClr>
                <a:schemeClr val="tx1"/>
              </a:buClr>
              <a:buChar char="•"/>
              <a:defRPr sz="2400">
                <a:solidFill>
                  <a:schemeClr val="tx1"/>
                </a:solidFill>
                <a:latin typeface="Arial" panose="020B0604020202020204" pitchFamily="34" charset="0"/>
              </a:defRPr>
            </a:lvl3pPr>
            <a:lvl4pPr marL="3071813" indent="-228600">
              <a:spcBef>
                <a:spcPct val="20000"/>
              </a:spcBef>
              <a:buChar char="–"/>
              <a:defRPr sz="2000">
                <a:solidFill>
                  <a:schemeClr val="tx1"/>
                </a:solidFill>
                <a:latin typeface="Arial" panose="020B0604020202020204" pitchFamily="34" charset="0"/>
              </a:defRPr>
            </a:lvl4pPr>
            <a:lvl5pPr marL="3479800" indent="-228600">
              <a:spcBef>
                <a:spcPct val="20000"/>
              </a:spcBef>
              <a:buChar char="»"/>
              <a:defRPr sz="2000">
                <a:solidFill>
                  <a:schemeClr val="tx1"/>
                </a:solidFill>
                <a:latin typeface="Arial" panose="020B0604020202020204" pitchFamily="34" charset="0"/>
              </a:defRPr>
            </a:lvl5pPr>
            <a:lvl6pPr marL="39370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43942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48514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53086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400" b="1">
                <a:solidFill>
                  <a:srgbClr val="990099"/>
                </a:solidFill>
                <a:ea typeface="宋体" panose="02010600030101010101" pitchFamily="2" charset="-122"/>
              </a:rPr>
              <a:t>常用探测器：</a:t>
            </a:r>
            <a:r>
              <a:rPr lang="zh-CN" altLang="en-US" sz="2400">
                <a:solidFill>
                  <a:srgbClr val="FF0000"/>
                </a:solidFill>
                <a:ea typeface="宋体" panose="02010600030101010101" pitchFamily="2" charset="-122"/>
              </a:rPr>
              <a:t>光电二极管（</a:t>
            </a:r>
            <a:r>
              <a:rPr lang="en-US" altLang="zh-CN" sz="2400">
                <a:solidFill>
                  <a:srgbClr val="FF0000"/>
                </a:solidFill>
                <a:ea typeface="宋体" panose="02010600030101010101" pitchFamily="2" charset="-122"/>
              </a:rPr>
              <a:t>PD</a:t>
            </a:r>
            <a:r>
              <a:rPr lang="zh-CN" altLang="en-US" sz="2400">
                <a:solidFill>
                  <a:srgbClr val="FF0000"/>
                </a:solidFill>
                <a:ea typeface="宋体" panose="02010600030101010101" pitchFamily="2" charset="-122"/>
              </a:rPr>
              <a:t>）、改进型光电二极管（</a:t>
            </a:r>
            <a:r>
              <a:rPr lang="en-US" altLang="zh-CN" sz="2400">
                <a:solidFill>
                  <a:srgbClr val="FF0000"/>
                </a:solidFill>
                <a:ea typeface="宋体" panose="02010600030101010101" pitchFamily="2" charset="-122"/>
              </a:rPr>
              <a:t>PIN</a:t>
            </a:r>
            <a:r>
              <a:rPr lang="zh-CN" altLang="en-US" sz="2400">
                <a:solidFill>
                  <a:srgbClr val="FF0000"/>
                </a:solidFill>
                <a:ea typeface="宋体" panose="02010600030101010101" pitchFamily="2" charset="-122"/>
              </a:rPr>
              <a:t>）雪崩光电二极管（</a:t>
            </a:r>
            <a:r>
              <a:rPr lang="en-US" altLang="zh-CN" sz="2400">
                <a:solidFill>
                  <a:srgbClr val="FF0000"/>
                </a:solidFill>
                <a:ea typeface="宋体" panose="02010600030101010101" pitchFamily="2" charset="-122"/>
              </a:rPr>
              <a:t>APD</a:t>
            </a:r>
            <a:r>
              <a:rPr lang="zh-CN" altLang="en-US" sz="2400">
                <a:solidFill>
                  <a:srgbClr val="FF0000"/>
                </a:solidFill>
                <a:ea typeface="宋体" panose="02010600030101010101" pitchFamily="2" charset="-122"/>
              </a:rPr>
              <a:t>） </a:t>
            </a:r>
            <a:endParaRPr lang="zh-TW" altLang="en-US" sz="2400">
              <a:solidFill>
                <a:srgbClr val="FF0000"/>
              </a:solidFill>
              <a:ea typeface="宋体" panose="02010600030101010101" pitchFamily="2" charset="-122"/>
            </a:endParaRPr>
          </a:p>
        </p:txBody>
      </p:sp>
      <p:sp>
        <p:nvSpPr>
          <p:cNvPr id="76810" name="Rectangle 10"/>
          <p:cNvSpPr>
            <a:spLocks noChangeArrowheads="1"/>
          </p:cNvSpPr>
          <p:nvPr/>
        </p:nvSpPr>
        <p:spPr bwMode="auto">
          <a:xfrm>
            <a:off x="762000" y="6172200"/>
            <a:ext cx="762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2400">
                <a:solidFill>
                  <a:srgbClr val="FF0000"/>
                </a:solidFill>
                <a:ea typeface="宋体" panose="02010600030101010101" pitchFamily="2" charset="-122"/>
              </a:rPr>
              <a:t>波分复用</a:t>
            </a:r>
            <a:r>
              <a:rPr lang="en-US" altLang="zh-CN" sz="2400">
                <a:solidFill>
                  <a:srgbClr val="FF0000"/>
                </a:solidFill>
                <a:ea typeface="宋体" panose="02010600030101010101" pitchFamily="2" charset="-122"/>
              </a:rPr>
              <a:t>(WDM)</a:t>
            </a:r>
            <a:r>
              <a:rPr lang="zh-CN" altLang="en-US" sz="2400">
                <a:solidFill>
                  <a:srgbClr val="FF0000"/>
                </a:solidFill>
                <a:ea typeface="宋体" panose="02010600030101010101" pitchFamily="2" charset="-122"/>
              </a:rPr>
              <a:t>、掺铒光纤放大器</a:t>
            </a:r>
            <a:r>
              <a:rPr lang="en-US" altLang="zh-CN" sz="2400">
                <a:solidFill>
                  <a:srgbClr val="FF0000"/>
                </a:solidFill>
                <a:ea typeface="宋体" panose="02010600030101010101" pitchFamily="2" charset="-122"/>
              </a:rPr>
              <a:t>(EDFA)</a:t>
            </a:r>
            <a:r>
              <a:rPr lang="zh-CN" altLang="en-US" sz="2400">
                <a:solidFill>
                  <a:srgbClr val="FF0000"/>
                </a:solidFill>
                <a:ea typeface="宋体" panose="02010600030101010101" pitchFamily="2" charset="-122"/>
              </a:rPr>
              <a:t> </a:t>
            </a:r>
            <a:endParaRPr lang="zh-TW" altLang="en-US" sz="2400">
              <a:solidFill>
                <a:srgbClr val="FF0000"/>
              </a:solidFill>
              <a:ea typeface="宋体" panose="02010600030101010101" pitchFamily="2" charset="-122"/>
            </a:endParaRPr>
          </a:p>
        </p:txBody>
      </p:sp>
    </p:spTree>
    <p:extLst>
      <p:ext uri="{BB962C8B-B14F-4D97-AF65-F5344CB8AC3E}">
        <p14:creationId xmlns:p14="http://schemas.microsoft.com/office/powerpoint/2010/main" val="3722445610"/>
      </p:ext>
    </p:extLst>
  </p:cSld>
  <p:clrMapOvr>
    <a:masterClrMapping/>
  </p:clrMapOvr>
  <p:transition>
    <p:blinds dir="ver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455613" y="1219200"/>
            <a:ext cx="1800225"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spcBef>
                <a:spcPct val="20000"/>
              </a:spcBef>
              <a:buClr>
                <a:schemeClr val="hlink"/>
              </a:buClr>
              <a:buFont typeface="Wingdings" panose="05000000000000000000" pitchFamily="2" charset="2"/>
              <a:buNone/>
            </a:pPr>
            <a:r>
              <a:rPr lang="zh-CN" altLang="en-US" sz="2400" b="1">
                <a:solidFill>
                  <a:schemeClr val="accent1"/>
                </a:solidFill>
                <a:ea typeface="宋体" panose="02010600030101010101" pitchFamily="2" charset="-122"/>
              </a:rPr>
              <a:t>光纤传感： </a:t>
            </a:r>
          </a:p>
        </p:txBody>
      </p:sp>
      <p:sp>
        <p:nvSpPr>
          <p:cNvPr id="77827" name="Rectangle 3"/>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总结</a:t>
            </a:r>
          </a:p>
        </p:txBody>
      </p:sp>
      <p:sp>
        <p:nvSpPr>
          <p:cNvPr id="77828" name="Rectangle 4"/>
          <p:cNvSpPr>
            <a:spLocks noChangeArrowheads="1"/>
          </p:cNvSpPr>
          <p:nvPr/>
        </p:nvSpPr>
        <p:spPr bwMode="auto">
          <a:xfrm>
            <a:off x="1481138" y="1981200"/>
            <a:ext cx="5376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Font typeface="Wingdings" panose="05000000000000000000" pitchFamily="2" charset="2"/>
              <a:buNone/>
            </a:pPr>
            <a:r>
              <a:rPr lang="zh-CN" altLang="en-US" sz="2400">
                <a:ea typeface="宋体" panose="02010600030101010101" pitchFamily="2" charset="-122"/>
              </a:rPr>
              <a:t>按</a:t>
            </a:r>
            <a:r>
              <a:rPr lang="zh-CN" altLang="en-US" sz="2400">
                <a:solidFill>
                  <a:srgbClr val="990099"/>
                </a:solidFill>
                <a:ea typeface="宋体" panose="02010600030101010101" pitchFamily="2" charset="-122"/>
              </a:rPr>
              <a:t>传感原理</a:t>
            </a:r>
            <a:r>
              <a:rPr lang="zh-CN" altLang="en-US" sz="2400">
                <a:ea typeface="宋体" panose="02010600030101010101" pitchFamily="2" charset="-122"/>
              </a:rPr>
              <a:t>可分为</a:t>
            </a:r>
            <a:r>
              <a:rPr lang="zh-CN" altLang="en-US" sz="2400" b="1">
                <a:solidFill>
                  <a:srgbClr val="FF0000"/>
                </a:solidFill>
                <a:ea typeface="宋体" panose="02010600030101010101" pitchFamily="2" charset="-122"/>
              </a:rPr>
              <a:t>功能型</a:t>
            </a:r>
            <a:r>
              <a:rPr lang="zh-CN" altLang="en-US" sz="2400">
                <a:ea typeface="宋体" panose="02010600030101010101" pitchFamily="2" charset="-122"/>
              </a:rPr>
              <a:t>和</a:t>
            </a:r>
            <a:r>
              <a:rPr lang="zh-CN" altLang="en-US" sz="2400" b="1">
                <a:solidFill>
                  <a:srgbClr val="FF0000"/>
                </a:solidFill>
                <a:ea typeface="宋体" panose="02010600030101010101" pitchFamily="2" charset="-122"/>
              </a:rPr>
              <a:t>非功能型</a:t>
            </a:r>
            <a:r>
              <a:rPr lang="zh-CN" altLang="en-US" sz="2400">
                <a:ea typeface="宋体" panose="02010600030101010101" pitchFamily="2" charset="-122"/>
              </a:rPr>
              <a:t>。</a:t>
            </a:r>
          </a:p>
        </p:txBody>
      </p:sp>
      <p:sp>
        <p:nvSpPr>
          <p:cNvPr id="77829" name="Rectangle 5"/>
          <p:cNvSpPr>
            <a:spLocks noChangeArrowheads="1"/>
          </p:cNvSpPr>
          <p:nvPr/>
        </p:nvSpPr>
        <p:spPr bwMode="white">
          <a:xfrm>
            <a:off x="457200" y="2743200"/>
            <a:ext cx="7696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990600" indent="-9906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990600" indent="-99060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990600" indent="-990600">
              <a:spcBef>
                <a:spcPct val="20000"/>
              </a:spcBef>
              <a:buClr>
                <a:schemeClr val="tx1"/>
              </a:buClr>
              <a:buChar char="•"/>
              <a:defRPr sz="2400">
                <a:solidFill>
                  <a:schemeClr val="tx1"/>
                </a:solidFill>
                <a:latin typeface="Arial" panose="020B0604020202020204" pitchFamily="34" charset="0"/>
              </a:defRPr>
            </a:lvl3pPr>
            <a:lvl4pPr marL="990600" indent="-990600">
              <a:spcBef>
                <a:spcPct val="20000"/>
              </a:spcBef>
              <a:buChar char="–"/>
              <a:defRPr sz="2000">
                <a:solidFill>
                  <a:schemeClr val="tx1"/>
                </a:solidFill>
                <a:latin typeface="Arial" panose="020B0604020202020204" pitchFamily="34" charset="0"/>
              </a:defRPr>
            </a:lvl4pPr>
            <a:lvl5pPr marL="990600" indent="-990600">
              <a:spcBef>
                <a:spcPct val="20000"/>
              </a:spcBef>
              <a:buChar char="»"/>
              <a:defRPr sz="2000">
                <a:solidFill>
                  <a:schemeClr val="tx1"/>
                </a:solidFill>
                <a:latin typeface="Arial" panose="020B0604020202020204" pitchFamily="34" charset="0"/>
              </a:defRPr>
            </a:lvl5pPr>
            <a:lvl6pPr marL="1447800" indent="-990600" eaLnBrk="0" fontAlgn="base" hangingPunct="0">
              <a:spcBef>
                <a:spcPct val="20000"/>
              </a:spcBef>
              <a:spcAft>
                <a:spcPct val="0"/>
              </a:spcAft>
              <a:buChar char="»"/>
              <a:defRPr sz="2000">
                <a:solidFill>
                  <a:schemeClr val="tx1"/>
                </a:solidFill>
                <a:latin typeface="Arial" panose="020B0604020202020204" pitchFamily="34" charset="0"/>
              </a:defRPr>
            </a:lvl6pPr>
            <a:lvl7pPr marL="1905000" indent="-990600" eaLnBrk="0" fontAlgn="base" hangingPunct="0">
              <a:spcBef>
                <a:spcPct val="20000"/>
              </a:spcBef>
              <a:spcAft>
                <a:spcPct val="0"/>
              </a:spcAft>
              <a:buChar char="»"/>
              <a:defRPr sz="2000">
                <a:solidFill>
                  <a:schemeClr val="tx1"/>
                </a:solidFill>
                <a:latin typeface="Arial" panose="020B0604020202020204" pitchFamily="34" charset="0"/>
              </a:defRPr>
            </a:lvl7pPr>
            <a:lvl8pPr marL="2362200" indent="-990600" eaLnBrk="0" fontAlgn="base" hangingPunct="0">
              <a:spcBef>
                <a:spcPct val="20000"/>
              </a:spcBef>
              <a:spcAft>
                <a:spcPct val="0"/>
              </a:spcAft>
              <a:buChar char="»"/>
              <a:defRPr sz="2000">
                <a:solidFill>
                  <a:schemeClr val="tx1"/>
                </a:solidFill>
                <a:latin typeface="Arial" panose="020B0604020202020204" pitchFamily="34" charset="0"/>
              </a:defRPr>
            </a:lvl8pPr>
            <a:lvl9pPr marL="2819400" indent="-990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30000"/>
              </a:lnSpc>
              <a:spcBef>
                <a:spcPct val="0"/>
              </a:spcBef>
              <a:buClrTx/>
              <a:buFontTx/>
              <a:buNone/>
            </a:pPr>
            <a:r>
              <a:rPr lang="zh-CN" altLang="en-US" sz="2400">
                <a:ea typeface="宋体" panose="02010600030101010101" pitchFamily="2" charset="-122"/>
              </a:rPr>
              <a:t>按</a:t>
            </a:r>
            <a:r>
              <a:rPr lang="zh-CN" altLang="en-US" sz="2400">
                <a:solidFill>
                  <a:srgbClr val="990099"/>
                </a:solidFill>
                <a:ea typeface="宋体" panose="02010600030101010101" pitchFamily="2" charset="-122"/>
              </a:rPr>
              <a:t>光受被测对象的调制形式</a:t>
            </a:r>
            <a:br>
              <a:rPr lang="zh-CN" altLang="en-US" sz="2400">
                <a:solidFill>
                  <a:srgbClr val="990099"/>
                </a:solidFill>
                <a:ea typeface="宋体" panose="02010600030101010101" pitchFamily="2" charset="-122"/>
              </a:rPr>
            </a:br>
            <a:r>
              <a:rPr lang="zh-CN" altLang="en-US" sz="2400">
                <a:ea typeface="宋体" panose="02010600030101010101" pitchFamily="2" charset="-122"/>
              </a:rPr>
              <a:t>可分为</a:t>
            </a:r>
            <a:r>
              <a:rPr lang="zh-CN" altLang="en-US" sz="2400">
                <a:solidFill>
                  <a:srgbClr val="FF0000"/>
                </a:solidFill>
                <a:ea typeface="宋体" panose="02010600030101010101" pitchFamily="2" charset="-122"/>
              </a:rPr>
              <a:t>强度调制型光纤传感器、</a:t>
            </a:r>
            <a:r>
              <a:rPr lang="en-US" altLang="zh-CN" sz="2400">
                <a:solidFill>
                  <a:srgbClr val="FF0000"/>
                </a:solidFill>
                <a:ea typeface="宋体" panose="02010600030101010101" pitchFamily="2" charset="-122"/>
              </a:rPr>
              <a:t> </a:t>
            </a:r>
            <a:r>
              <a:rPr lang="zh-CN" altLang="en-US" sz="2400">
                <a:solidFill>
                  <a:srgbClr val="FF0000"/>
                </a:solidFill>
                <a:ea typeface="宋体" panose="02010600030101010101" pitchFamily="2" charset="-122"/>
              </a:rPr>
              <a:t>偏振调制光纤传感器、频率调制光纤传感器、相位调制传感器</a:t>
            </a:r>
            <a:br>
              <a:rPr lang="zh-CN" altLang="en-US" sz="2400">
                <a:solidFill>
                  <a:srgbClr val="FF0000"/>
                </a:solidFill>
                <a:ea typeface="宋体" panose="02010600030101010101" pitchFamily="2" charset="-122"/>
              </a:rPr>
            </a:br>
            <a:endParaRPr lang="zh-CN" altLang="en-US" sz="2400">
              <a:solidFill>
                <a:srgbClr val="FF0000"/>
              </a:solidFill>
              <a:ea typeface="宋体" panose="02010600030101010101" pitchFamily="2" charset="-122"/>
            </a:endParaRPr>
          </a:p>
        </p:txBody>
      </p:sp>
    </p:spTree>
    <p:extLst>
      <p:ext uri="{BB962C8B-B14F-4D97-AF65-F5344CB8AC3E}">
        <p14:creationId xmlns:p14="http://schemas.microsoft.com/office/powerpoint/2010/main" val="758625067"/>
      </p:ext>
    </p:extLst>
  </p:cSld>
  <p:clrMapOvr>
    <a:masterClrMapping/>
  </p:clrMapOvr>
  <p:transition>
    <p:blinds dir="ver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1111"/>
          <a:stretch/>
        </p:blipFill>
        <p:spPr>
          <a:xfrm>
            <a:off x="0" y="0"/>
            <a:ext cx="9144000" cy="6858000"/>
          </a:xfrm>
          <a:prstGeom prst="rect">
            <a:avLst/>
          </a:prstGeom>
        </p:spPr>
      </p:pic>
      <p:sp>
        <p:nvSpPr>
          <p:cNvPr id="2" name="矩形 1"/>
          <p:cNvSpPr/>
          <p:nvPr/>
        </p:nvSpPr>
        <p:spPr bwMode="auto">
          <a:xfrm>
            <a:off x="2400299" y="2888397"/>
            <a:ext cx="4343400" cy="1569660"/>
          </a:xfrm>
          <a:prstGeom prst="rect">
            <a:avLst/>
          </a:prstGeom>
          <a:solidFill>
            <a:schemeClr val="bg1"/>
          </a:solid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zh-CN" altLang="en-US" sz="9600" dirty="0" smtClean="0">
                <a:ln w="0"/>
                <a:solidFill>
                  <a:srgbClr val="7030A0"/>
                </a:solidFill>
                <a:effectLst>
                  <a:reflection blurRad="6350" stA="53000" endA="300" endPos="35500" dir="5400000" sy="-90000" algn="bl" rotWithShape="0"/>
                </a:effectLst>
                <a:latin typeface="隶书" panose="02010509060101010101" pitchFamily="49" charset="-122"/>
                <a:ea typeface="隶书" panose="02010509060101010101" pitchFamily="49" charset="-122"/>
              </a:rPr>
              <a:t>谢谢</a:t>
            </a:r>
            <a:r>
              <a:rPr lang="zh-CN" altLang="en-US" sz="5400" dirty="0" smtClean="0">
                <a:ln w="0"/>
                <a:solidFill>
                  <a:srgbClr val="7030A0"/>
                </a:solidFill>
                <a:effectLst>
                  <a:reflection blurRad="6350" stA="53000" endA="300" endPos="35500" dir="5400000" sy="-90000" algn="bl" rotWithShape="0"/>
                </a:effectLst>
                <a:latin typeface="隶书" panose="02010509060101010101" pitchFamily="49" charset="-122"/>
                <a:ea typeface="隶书" panose="02010509060101010101" pitchFamily="49" charset="-122"/>
              </a:rPr>
              <a:t>！</a:t>
            </a:r>
            <a:endParaRPr lang="zh-CN" altLang="en-US" sz="5400" dirty="0">
              <a:ln w="0"/>
              <a:solidFill>
                <a:srgbClr val="7030A0"/>
              </a:solidFill>
              <a:effectLst>
                <a:reflection blurRad="6350" stA="53000" endA="300" endPos="35500" dir="5400000" sy="-90000" algn="bl" rotWithShape="0"/>
              </a:effectLst>
              <a:latin typeface="隶书" panose="02010509060101010101" pitchFamily="49" charset="-122"/>
              <a:ea typeface="隶书" panose="02010509060101010101" pitchFamily="49" charset="-122"/>
            </a:endParaRPr>
          </a:p>
        </p:txBody>
      </p:sp>
      <p:sp>
        <p:nvSpPr>
          <p:cNvPr id="3" name="文本框 2"/>
          <p:cNvSpPr txBox="1"/>
          <p:nvPr/>
        </p:nvSpPr>
        <p:spPr>
          <a:xfrm>
            <a:off x="3222111" y="2057400"/>
            <a:ext cx="2699777" cy="830997"/>
          </a:xfrm>
          <a:prstGeom prst="rect">
            <a:avLst/>
          </a:prstGeom>
          <a:solidFill>
            <a:schemeClr val="bg1"/>
          </a:solidFill>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CN" sz="4800" dirty="0" smtClean="0">
                <a:solidFill>
                  <a:schemeClr val="accent4">
                    <a:lumMod val="95000"/>
                    <a:lumOff val="5000"/>
                  </a:schemeClr>
                </a:solidFill>
              </a:rPr>
              <a:t>The End</a:t>
            </a:r>
            <a:endParaRPr lang="zh-CN" altLang="en-US" sz="4800" dirty="0">
              <a:solidFill>
                <a:schemeClr val="accent4">
                  <a:lumMod val="95000"/>
                  <a:lumOff val="5000"/>
                </a:schemeClr>
              </a:solidFill>
            </a:endParaRPr>
          </a:p>
        </p:txBody>
      </p:sp>
    </p:spTree>
    <p:extLst>
      <p:ext uri="{BB962C8B-B14F-4D97-AF65-F5344CB8AC3E}">
        <p14:creationId xmlns:p14="http://schemas.microsoft.com/office/powerpoint/2010/main" val="646248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idx="4294967295"/>
          </p:nvPr>
        </p:nvSpPr>
        <p:spPr>
          <a:xfrm>
            <a:off x="304800" y="1600200"/>
            <a:ext cx="8624888" cy="647700"/>
          </a:xfrm>
          <a:ln/>
        </p:spPr>
        <p:txBody>
          <a:bodyPr/>
          <a:lstStyle/>
          <a:p>
            <a:r>
              <a:rPr lang="en-US" altLang="zh-CN" sz="3100">
                <a:solidFill>
                  <a:srgbClr val="CC00CC"/>
                </a:solidFill>
                <a:latin typeface="楷体_GB2312" pitchFamily="49" charset="-122"/>
                <a:ea typeface="楷体_GB2312" pitchFamily="49" charset="-122"/>
              </a:rPr>
              <a:t>3</a:t>
            </a:r>
            <a:r>
              <a:rPr lang="zh-CN" altLang="en-US" sz="3100">
                <a:solidFill>
                  <a:srgbClr val="CC00CC"/>
                </a:solidFill>
                <a:latin typeface="楷体_GB2312" pitchFamily="49" charset="-122"/>
                <a:ea typeface="楷体_GB2312" pitchFamily="49" charset="-122"/>
              </a:rPr>
              <a:t>．按光波模式（即电磁波类型）划分</a:t>
            </a:r>
          </a:p>
        </p:txBody>
      </p:sp>
      <p:sp>
        <p:nvSpPr>
          <p:cNvPr id="826371" name="Rectangle 3"/>
          <p:cNvSpPr>
            <a:spLocks noGrp="1" noChangeArrowheads="1"/>
          </p:cNvSpPr>
          <p:nvPr>
            <p:ph type="body" idx="4294967295"/>
          </p:nvPr>
        </p:nvSpPr>
        <p:spPr>
          <a:xfrm>
            <a:off x="0" y="2286000"/>
            <a:ext cx="9144000" cy="4083050"/>
          </a:xfrm>
          <a:ln/>
        </p:spPr>
        <p:txBody>
          <a:bodyPr/>
          <a:lstStyle/>
          <a:p>
            <a:pPr defTabSz="912813">
              <a:lnSpc>
                <a:spcPct val="110000"/>
              </a:lnSpc>
              <a:buFont typeface="Wingdings" panose="05000000000000000000" pitchFamily="2" charset="2"/>
              <a:buNone/>
            </a:pPr>
            <a:r>
              <a:rPr lang="zh-CN" altLang="en-US" b="1">
                <a:ea typeface="宋体" panose="02010600030101010101" pitchFamily="2" charset="-122"/>
              </a:rPr>
              <a:t>               </a:t>
            </a:r>
            <a:r>
              <a:rPr lang="zh-CN" altLang="en-US" b="1">
                <a:solidFill>
                  <a:schemeClr val="accent1"/>
                </a:solidFill>
                <a:ea typeface="宋体" panose="02010600030101010101" pitchFamily="2" charset="-122"/>
              </a:rPr>
              <a:t>可分为</a:t>
            </a:r>
            <a:r>
              <a:rPr lang="zh-CN" altLang="en-US" b="1">
                <a:solidFill>
                  <a:srgbClr val="FF0000"/>
                </a:solidFill>
                <a:ea typeface="宋体" panose="02010600030101010101" pitchFamily="2" charset="-122"/>
              </a:rPr>
              <a:t>多模光纤</a:t>
            </a:r>
            <a:r>
              <a:rPr lang="zh-CN" altLang="en-US" b="1">
                <a:solidFill>
                  <a:schemeClr val="accent1"/>
                </a:solidFill>
                <a:ea typeface="宋体" panose="02010600030101010101" pitchFamily="2" charset="-122"/>
              </a:rPr>
              <a:t>和</a:t>
            </a:r>
            <a:r>
              <a:rPr lang="zh-CN" altLang="en-US" b="1">
                <a:solidFill>
                  <a:srgbClr val="FF0000"/>
                </a:solidFill>
                <a:ea typeface="宋体" panose="02010600030101010101" pitchFamily="2" charset="-122"/>
              </a:rPr>
              <a:t>单模光纤 </a:t>
            </a:r>
            <a:r>
              <a:rPr lang="zh-CN" altLang="en-US" b="1">
                <a:solidFill>
                  <a:schemeClr val="accent1"/>
                </a:solidFill>
                <a:ea typeface="宋体" panose="02010600030101010101" pitchFamily="2" charset="-122"/>
              </a:rPr>
              <a:t>。</a:t>
            </a:r>
          </a:p>
          <a:p>
            <a:pPr defTabSz="912813">
              <a:lnSpc>
                <a:spcPct val="110000"/>
              </a:lnSpc>
              <a:spcBef>
                <a:spcPct val="100000"/>
              </a:spcBef>
              <a:buFont typeface="Wingdings" panose="05000000000000000000" pitchFamily="2" charset="2"/>
              <a:buNone/>
            </a:pPr>
            <a:r>
              <a:rPr lang="zh-CN" altLang="en-US">
                <a:solidFill>
                  <a:srgbClr val="FF0000"/>
                </a:solidFill>
                <a:ea typeface="宋体" panose="02010600030101010101" pitchFamily="2" charset="-122"/>
                <a:sym typeface="Wingdings 2" panose="05020102010507070707" pitchFamily="18" charset="2"/>
              </a:rPr>
              <a:t></a:t>
            </a:r>
            <a:r>
              <a:rPr lang="zh-CN" altLang="en-US">
                <a:solidFill>
                  <a:srgbClr val="FF0000"/>
                </a:solidFill>
                <a:ea typeface="宋体" panose="02010600030101010101" pitchFamily="2" charset="-122"/>
              </a:rPr>
              <a:t>多模光纤：</a:t>
            </a:r>
          </a:p>
          <a:p>
            <a:pPr defTabSz="912813">
              <a:lnSpc>
                <a:spcPct val="110000"/>
              </a:lnSpc>
              <a:buFont typeface="Wingdings" panose="05000000000000000000" pitchFamily="2" charset="2"/>
              <a:buNone/>
            </a:pPr>
            <a:r>
              <a:rPr lang="zh-CN" altLang="en-US">
                <a:solidFill>
                  <a:schemeClr val="bg2"/>
                </a:solidFill>
                <a:ea typeface="宋体" panose="02010600030101010101" pitchFamily="2" charset="-122"/>
              </a:rPr>
              <a:t>         </a:t>
            </a:r>
            <a:r>
              <a:rPr lang="zh-CN" altLang="en-US" b="1">
                <a:ea typeface="宋体" panose="02010600030101010101" pitchFamily="2" charset="-122"/>
              </a:rPr>
              <a:t>纤芯内传输多个模式的光波，纤芯直径较大（</a:t>
            </a:r>
            <a:r>
              <a:rPr lang="en-US" altLang="zh-CN" b="1">
                <a:ea typeface="宋体" panose="02010600030101010101" pitchFamily="2" charset="-122"/>
              </a:rPr>
              <a:t>50 </a:t>
            </a:r>
            <a:r>
              <a:rPr lang="en-US" altLang="zh-CN" b="1">
                <a:ea typeface="宋体" panose="02010600030101010101" pitchFamily="2" charset="-122"/>
                <a:sym typeface="Symbol" panose="05050102010706020507" pitchFamily="18" charset="2"/>
              </a:rPr>
              <a:t></a:t>
            </a:r>
            <a:r>
              <a:rPr lang="en-US" altLang="zh-CN" b="1">
                <a:ea typeface="宋体" panose="02010600030101010101" pitchFamily="2" charset="-122"/>
              </a:rPr>
              <a:t>m</a:t>
            </a:r>
            <a:r>
              <a:rPr lang="zh-CN" altLang="en-US" b="1">
                <a:ea typeface="宋体" panose="02010600030101010101" pitchFamily="2" charset="-122"/>
              </a:rPr>
              <a:t>左右），适用于中容量、中距离通信。</a:t>
            </a:r>
          </a:p>
          <a:p>
            <a:pPr defTabSz="912813">
              <a:lnSpc>
                <a:spcPct val="110000"/>
              </a:lnSpc>
              <a:buFont typeface="Wingdings" panose="05000000000000000000" pitchFamily="2" charset="2"/>
              <a:buNone/>
            </a:pPr>
            <a:r>
              <a:rPr lang="zh-CN" altLang="en-US">
                <a:solidFill>
                  <a:srgbClr val="FF0000"/>
                </a:solidFill>
                <a:ea typeface="宋体" panose="02010600030101010101" pitchFamily="2" charset="-122"/>
                <a:sym typeface="Wingdings 2" panose="05020102010507070707" pitchFamily="18" charset="2"/>
              </a:rPr>
              <a:t></a:t>
            </a:r>
            <a:r>
              <a:rPr lang="zh-CN" altLang="en-US">
                <a:solidFill>
                  <a:srgbClr val="FF0000"/>
                </a:solidFill>
                <a:ea typeface="宋体" panose="02010600030101010101" pitchFamily="2" charset="-122"/>
              </a:rPr>
              <a:t>单模光纤：</a:t>
            </a:r>
          </a:p>
          <a:p>
            <a:pPr defTabSz="912813">
              <a:lnSpc>
                <a:spcPct val="110000"/>
              </a:lnSpc>
              <a:buFont typeface="Wingdings" panose="05000000000000000000" pitchFamily="2" charset="2"/>
              <a:buNone/>
            </a:pPr>
            <a:r>
              <a:rPr lang="zh-CN" altLang="en-US">
                <a:solidFill>
                  <a:schemeClr val="accent1"/>
                </a:solidFill>
                <a:ea typeface="宋体" panose="02010600030101010101" pitchFamily="2" charset="-122"/>
              </a:rPr>
              <a:t>         </a:t>
            </a:r>
            <a:r>
              <a:rPr lang="zh-CN" altLang="en-US" b="1">
                <a:ea typeface="宋体" panose="02010600030101010101" pitchFamily="2" charset="-122"/>
              </a:rPr>
              <a:t>纤芯内只传输一个最低模式的光波，纤芯直径很小（几个微米），适用于大容量、长距离通信。</a:t>
            </a:r>
          </a:p>
        </p:txBody>
      </p:sp>
      <p:sp>
        <p:nvSpPr>
          <p:cNvPr id="826372"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26373" name="Rectangle 2"/>
          <p:cNvSpPr>
            <a:spLocks noChangeArrowheads="1"/>
          </p:cNvSpPr>
          <p:nvPr/>
        </p:nvSpPr>
        <p:spPr bwMode="white">
          <a:xfrm>
            <a:off x="228600" y="990600"/>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3200">
                <a:solidFill>
                  <a:srgbClr val="FF0000"/>
                </a:solidFill>
                <a:latin typeface="楷体_GB2312" pitchFamily="49" charset="-122"/>
                <a:ea typeface="楷体_GB2312" pitchFamily="49" charset="-122"/>
              </a:rPr>
              <a:t>光纤分类</a:t>
            </a:r>
          </a:p>
        </p:txBody>
      </p:sp>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宋体" panose="02010600030101010101" pitchFamily="2" charset="-122"/>
              </a:rPr>
              <a:t>主要内容</a:t>
            </a:r>
          </a:p>
        </p:txBody>
      </p:sp>
      <p:sp>
        <p:nvSpPr>
          <p:cNvPr id="1087491" name="Rectangle 3"/>
          <p:cNvSpPr>
            <a:spLocks noGrp="1" noChangeArrowheads="1"/>
          </p:cNvSpPr>
          <p:nvPr>
            <p:ph type="body" idx="1"/>
          </p:nvPr>
        </p:nvSpPr>
        <p:spPr>
          <a:xfrm>
            <a:off x="2057400" y="1295400"/>
            <a:ext cx="5486400" cy="5334000"/>
          </a:xfrm>
          <a:noFill/>
          <a:ln/>
        </p:spPr>
        <p:txBody>
          <a:bodyPr/>
          <a:lstStyle/>
          <a:p>
            <a:pPr>
              <a:lnSpc>
                <a:spcPct val="140000"/>
              </a:lnSpc>
            </a:pPr>
            <a:r>
              <a:rPr lang="zh-CN" altLang="en-US" b="1" i="1">
                <a:ea typeface="宋体" panose="02010600030101010101" pitchFamily="2" charset="-122"/>
              </a:rPr>
              <a:t>光纤的基本概念</a:t>
            </a:r>
          </a:p>
          <a:p>
            <a:pPr>
              <a:lnSpc>
                <a:spcPct val="140000"/>
              </a:lnSpc>
            </a:pPr>
            <a:r>
              <a:rPr lang="zh-CN" altLang="en-US" b="1" u="sng">
                <a:solidFill>
                  <a:srgbClr val="FF0000"/>
                </a:solidFill>
                <a:ea typeface="宋体" panose="02010600030101010101" pitchFamily="2" charset="-122"/>
              </a:rPr>
              <a:t>光纤传光原理</a:t>
            </a:r>
          </a:p>
          <a:p>
            <a:pPr>
              <a:lnSpc>
                <a:spcPct val="140000"/>
              </a:lnSpc>
            </a:pPr>
            <a:r>
              <a:rPr lang="zh-CN" altLang="en-US" b="1">
                <a:ea typeface="宋体" panose="02010600030101010101" pitchFamily="2" charset="-122"/>
              </a:rPr>
              <a:t>光纤的损耗和色散</a:t>
            </a:r>
          </a:p>
          <a:p>
            <a:pPr>
              <a:lnSpc>
                <a:spcPct val="140000"/>
              </a:lnSpc>
            </a:pPr>
            <a:r>
              <a:rPr lang="zh-CN" altLang="en-US" b="1">
                <a:ea typeface="宋体" panose="02010600030101010101" pitchFamily="2" charset="-122"/>
              </a:rPr>
              <a:t>光纤的偏振和双折射</a:t>
            </a:r>
          </a:p>
          <a:p>
            <a:pPr>
              <a:lnSpc>
                <a:spcPct val="140000"/>
              </a:lnSpc>
            </a:pPr>
            <a:r>
              <a:rPr lang="zh-CN" altLang="en-US" b="1">
                <a:ea typeface="宋体" panose="02010600030101010101" pitchFamily="2" charset="-122"/>
              </a:rPr>
              <a:t>光纤的非线性和光纤孤子</a:t>
            </a:r>
          </a:p>
          <a:p>
            <a:pPr>
              <a:lnSpc>
                <a:spcPct val="140000"/>
              </a:lnSpc>
            </a:pPr>
            <a:r>
              <a:rPr lang="zh-CN" altLang="en-US" b="1">
                <a:ea typeface="宋体" panose="02010600030101010101" pitchFamily="2" charset="-122"/>
              </a:rPr>
              <a:t>光纤通信</a:t>
            </a:r>
            <a:endParaRPr lang="en-US" altLang="zh-CN" b="1">
              <a:ea typeface="宋体" panose="02010600030101010101" pitchFamily="2" charset="-122"/>
            </a:endParaRPr>
          </a:p>
          <a:p>
            <a:pPr>
              <a:lnSpc>
                <a:spcPct val="140000"/>
              </a:lnSpc>
            </a:pPr>
            <a:r>
              <a:rPr lang="zh-CN" altLang="en-US" b="1">
                <a:ea typeface="宋体" panose="02010600030101010101" pitchFamily="2" charset="-122"/>
              </a:rPr>
              <a:t>光纤传感</a:t>
            </a:r>
          </a:p>
        </p:txBody>
      </p:sp>
    </p:spTree>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5" name="Text Box 6"/>
          <p:cNvSpPr txBox="1">
            <a:spLocks noChangeArrowheads="1"/>
          </p:cNvSpPr>
          <p:nvPr/>
        </p:nvSpPr>
        <p:spPr bwMode="auto">
          <a:xfrm>
            <a:off x="2771775" y="6165850"/>
            <a:ext cx="3384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endParaRPr lang="zh-CN" altLang="zh-CN" sz="2000">
              <a:solidFill>
                <a:schemeClr val="tx2"/>
              </a:solidFill>
              <a:latin typeface="宋体" panose="02010600030101010101" pitchFamily="2" charset="-122"/>
              <a:ea typeface="宋体" panose="02010600030101010101" pitchFamily="2" charset="-122"/>
            </a:endParaRPr>
          </a:p>
        </p:txBody>
      </p:sp>
      <p:sp>
        <p:nvSpPr>
          <p:cNvPr id="269319" name="Rectangle 7"/>
          <p:cNvSpPr>
            <a:spLocks noGrp="1" noChangeArrowheads="1"/>
          </p:cNvSpPr>
          <p:nvPr>
            <p:ph idx="4294967295"/>
          </p:nvPr>
        </p:nvSpPr>
        <p:spPr>
          <a:xfrm>
            <a:off x="152400" y="1295400"/>
            <a:ext cx="8763000" cy="5105400"/>
          </a:xfrm>
          <a:ln>
            <a:miter lim="800000"/>
            <a:headEnd/>
            <a:tailEnd/>
          </a:ln>
        </p:spPr>
        <p:txBody>
          <a:bodyPr/>
          <a:lstStyle/>
          <a:p>
            <a:pPr algn="just" defTabSz="912813">
              <a:buFont typeface="Wingdings" panose="05000000000000000000" pitchFamily="2" charset="2"/>
              <a:buNone/>
            </a:pPr>
            <a:r>
              <a:rPr lang="zh-CN" altLang="en-US" sz="3200" b="1">
                <a:solidFill>
                  <a:schemeClr val="tx2"/>
                </a:solidFill>
                <a:latin typeface="楷体_GB2312" pitchFamily="49" charset="-122"/>
                <a:ea typeface="楷体_GB2312" pitchFamily="49" charset="-122"/>
              </a:rPr>
              <a:t>光的射线理论及光纤传光分析</a:t>
            </a:r>
          </a:p>
          <a:p>
            <a:pPr defTabSz="912813">
              <a:lnSpc>
                <a:spcPct val="110000"/>
              </a:lnSpc>
              <a:buFont typeface="Wingdings" panose="05000000000000000000" pitchFamily="2" charset="2"/>
              <a:buNone/>
            </a:pPr>
            <a:r>
              <a:rPr lang="zh-CN" altLang="en-US" b="1">
                <a:solidFill>
                  <a:schemeClr val="bg2"/>
                </a:solidFill>
                <a:effectLst>
                  <a:outerShdw blurRad="38100" dist="38100" dir="2700000" algn="tl">
                    <a:srgbClr val="C0C0C0"/>
                  </a:outerShdw>
                </a:effectLst>
                <a:ea typeface="宋体" panose="02010600030101010101" pitchFamily="2" charset="-122"/>
              </a:rPr>
              <a:t>    </a:t>
            </a:r>
            <a:r>
              <a:rPr lang="en-US" altLang="zh-CN" b="1">
                <a:solidFill>
                  <a:srgbClr val="CC00CC"/>
                </a:solidFill>
                <a:ea typeface="宋体" panose="02010600030101010101" pitchFamily="2" charset="-122"/>
              </a:rPr>
              <a:t>1</a:t>
            </a:r>
            <a:r>
              <a:rPr lang="zh-CN" altLang="en-US" b="1">
                <a:solidFill>
                  <a:srgbClr val="CC00CC"/>
                </a:solidFill>
                <a:ea typeface="宋体" panose="02010600030101010101" pitchFamily="2" charset="-122"/>
              </a:rPr>
              <a:t>．光的射线理论</a:t>
            </a:r>
          </a:p>
          <a:p>
            <a:pPr defTabSz="912813">
              <a:lnSpc>
                <a:spcPct val="110000"/>
              </a:lnSpc>
              <a:buFont typeface="Wingdings" panose="05000000000000000000" pitchFamily="2" charset="2"/>
              <a:buNone/>
            </a:pPr>
            <a:r>
              <a:rPr lang="zh-CN" altLang="en-US" b="1">
                <a:solidFill>
                  <a:schemeClr val="bg2"/>
                </a:solidFill>
                <a:effectLst>
                  <a:outerShdw blurRad="38100" dist="38100" dir="2700000" algn="tl">
                    <a:srgbClr val="C0C0C0"/>
                  </a:outerShdw>
                </a:effectLst>
                <a:ea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rPr>
              <a:t>1</a:t>
            </a:r>
            <a:r>
              <a:rPr lang="zh-CN" altLang="en-US" b="1">
                <a:solidFill>
                  <a:srgbClr val="FF0000"/>
                </a:solidFill>
                <a:latin typeface="宋体" panose="02010600030101010101" pitchFamily="2" charset="-122"/>
                <a:ea typeface="宋体" panose="02010600030101010101" pitchFamily="2" charset="-122"/>
              </a:rPr>
              <a:t>）直线传播定律</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ea typeface="宋体" panose="02010600030101010101" pitchFamily="2" charset="-122"/>
              </a:rPr>
              <a:t>光线在均匀介质中总是沿直线传播的，其传播速度为</a:t>
            </a:r>
          </a:p>
          <a:p>
            <a:pPr algn="ctr" defTabSz="912813">
              <a:lnSpc>
                <a:spcPct val="110000"/>
              </a:lnSpc>
              <a:buFont typeface="Wingdings" panose="05000000000000000000" pitchFamily="2" charset="2"/>
              <a:buNone/>
            </a:pPr>
            <a:r>
              <a:rPr lang="en-US" altLang="zh-CN" b="1" i="1">
                <a:effectLst>
                  <a:outerShdw blurRad="38100" dist="38100" dir="2700000" algn="tl">
                    <a:srgbClr val="C0C0C0"/>
                  </a:outerShdw>
                </a:effectLst>
                <a:ea typeface="宋体" panose="02010600030101010101" pitchFamily="2" charset="-122"/>
              </a:rPr>
              <a:t>v</a:t>
            </a:r>
            <a:r>
              <a:rPr lang="en-US" altLang="zh-CN" b="1">
                <a:effectLst>
                  <a:outerShdw blurRad="38100" dist="38100" dir="2700000" algn="tl">
                    <a:srgbClr val="C0C0C0"/>
                  </a:outerShdw>
                </a:effectLst>
                <a:ea typeface="宋体" panose="02010600030101010101" pitchFamily="2" charset="-122"/>
              </a:rPr>
              <a:t> = </a:t>
            </a:r>
            <a:r>
              <a:rPr lang="en-US" altLang="zh-CN" b="1" i="1">
                <a:effectLst>
                  <a:outerShdw blurRad="38100" dist="38100" dir="2700000" algn="tl">
                    <a:srgbClr val="C0C0C0"/>
                  </a:outerShdw>
                </a:effectLst>
                <a:ea typeface="宋体" panose="02010600030101010101" pitchFamily="2" charset="-122"/>
              </a:rPr>
              <a:t>c</a:t>
            </a:r>
            <a:r>
              <a:rPr lang="en-US" altLang="zh-CN" b="1">
                <a:effectLst>
                  <a:outerShdw blurRad="38100" dist="38100" dir="2700000" algn="tl">
                    <a:srgbClr val="C0C0C0"/>
                  </a:outerShdw>
                </a:effectLst>
                <a:ea typeface="宋体" panose="02010600030101010101" pitchFamily="2" charset="-122"/>
              </a:rPr>
              <a:t>/</a:t>
            </a:r>
            <a:r>
              <a:rPr lang="en-US" altLang="zh-CN" b="1" i="1">
                <a:effectLst>
                  <a:outerShdw blurRad="38100" dist="38100" dir="2700000" algn="tl">
                    <a:srgbClr val="C0C0C0"/>
                  </a:outerShdw>
                </a:effectLst>
                <a:ea typeface="宋体" panose="02010600030101010101" pitchFamily="2" charset="-122"/>
              </a:rPr>
              <a:t>n</a:t>
            </a:r>
          </a:p>
          <a:p>
            <a:pPr defTabSz="912813">
              <a:lnSpc>
                <a:spcPct val="110000"/>
              </a:lnSpc>
              <a:buFont typeface="Wingdings" panose="05000000000000000000" pitchFamily="2" charset="2"/>
              <a:buNone/>
            </a:pPr>
            <a:r>
              <a:rPr lang="en-US" altLang="zh-CN" b="1" i="1">
                <a:effectLst>
                  <a:outerShdw blurRad="38100" dist="38100" dir="2700000" algn="tl">
                    <a:srgbClr val="C0C0C0"/>
                  </a:outerShdw>
                </a:effectLst>
                <a:ea typeface="宋体" panose="02010600030101010101" pitchFamily="2" charset="-122"/>
              </a:rPr>
              <a:t>     c</a:t>
            </a:r>
            <a:r>
              <a:rPr lang="zh-CN" altLang="en-US" b="1">
                <a:latin typeface="宋体" panose="02010600030101010101" pitchFamily="2" charset="-122"/>
                <a:ea typeface="宋体" panose="02010600030101010101" pitchFamily="2" charset="-122"/>
              </a:rPr>
              <a:t>是真空中光速</a:t>
            </a:r>
            <a:r>
              <a:rPr lang="zh-CN" altLang="en-US" b="1" i="1">
                <a:effectLst>
                  <a:outerShdw blurRad="38100" dist="38100" dir="2700000" algn="tl">
                    <a:srgbClr val="C0C0C0"/>
                  </a:outerShdw>
                </a:effectLst>
                <a:ea typeface="宋体" panose="02010600030101010101" pitchFamily="2" charset="-122"/>
              </a:rPr>
              <a:t>，</a:t>
            </a:r>
            <a:r>
              <a:rPr lang="en-US" altLang="zh-CN" b="1" i="1">
                <a:effectLst>
                  <a:outerShdw blurRad="38100" dist="38100" dir="2700000" algn="tl">
                    <a:srgbClr val="C0C0C0"/>
                  </a:outerShdw>
                </a:effectLst>
                <a:ea typeface="宋体" panose="02010600030101010101" pitchFamily="2" charset="-122"/>
              </a:rPr>
              <a:t>n</a:t>
            </a:r>
            <a:r>
              <a:rPr lang="zh-CN" altLang="en-US" b="1">
                <a:latin typeface="宋体" panose="02010600030101010101" pitchFamily="2" charset="-122"/>
                <a:ea typeface="宋体" panose="02010600030101010101" pitchFamily="2" charset="-122"/>
              </a:rPr>
              <a:t>是均匀介质折射率</a:t>
            </a:r>
            <a:r>
              <a:rPr lang="zh-CN" altLang="en-US">
                <a:effectLst>
                  <a:outerShdw blurRad="38100" dist="38100" dir="2700000" algn="tl">
                    <a:srgbClr val="C0C0C0"/>
                  </a:outerShdw>
                </a:effectLst>
                <a:ea typeface="宋体" panose="02010600030101010101" pitchFamily="2" charset="-122"/>
              </a:rPr>
              <a:t> 。</a:t>
            </a:r>
          </a:p>
          <a:p>
            <a:pPr algn="just"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a:t>
            </a:r>
            <a:r>
              <a:rPr lang="en-US" altLang="zh-CN" b="1">
                <a:solidFill>
                  <a:srgbClr val="FF0000"/>
                </a:solidFill>
                <a:ea typeface="宋体" panose="02010600030101010101" pitchFamily="2" charset="-122"/>
              </a:rPr>
              <a:t>2</a:t>
            </a:r>
            <a:r>
              <a:rPr lang="zh-CN" altLang="en-US" b="1">
                <a:solidFill>
                  <a:srgbClr val="FF0000"/>
                </a:solidFill>
                <a:ea typeface="宋体" panose="02010600030101010101" pitchFamily="2" charset="-122"/>
              </a:rPr>
              <a:t>）反射定律和折射定律</a:t>
            </a:r>
          </a:p>
          <a:p>
            <a:pPr algn="just"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ea typeface="宋体" panose="02010600030101010101" pitchFamily="2" charset="-122"/>
              </a:rPr>
              <a:t>光线经过两种不同介质的交界面时，会发生偏折。</a:t>
            </a:r>
            <a:endParaRPr lang="en-US" altLang="zh-CN">
              <a:effectLst>
                <a:outerShdw blurRad="38100" dist="38100" dir="2700000" algn="tl">
                  <a:srgbClr val="C0C0C0"/>
                </a:outerShdw>
              </a:effectLst>
              <a:ea typeface="宋体" panose="02010600030101010101" pitchFamily="2" charset="-122"/>
            </a:endParaRPr>
          </a:p>
        </p:txBody>
      </p:sp>
      <p:sp>
        <p:nvSpPr>
          <p:cNvPr id="827397"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69319">
                                            <p:txEl>
                                              <p:pRg st="1" end="1"/>
                                            </p:txEl>
                                          </p:spTgt>
                                        </p:tgtEl>
                                        <p:attrNameLst>
                                          <p:attrName>style.visibility</p:attrName>
                                        </p:attrNameLst>
                                      </p:cBhvr>
                                      <p:to>
                                        <p:strVal val="visible"/>
                                      </p:to>
                                    </p:set>
                                    <p:anim calcmode="lin" valueType="num">
                                      <p:cBhvr additive="base">
                                        <p:cTn id="7" dur="500" fill="hold"/>
                                        <p:tgtEl>
                                          <p:spTgt spid="269319">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693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9319">
                                            <p:txEl>
                                              <p:pRg st="2" end="2"/>
                                            </p:txEl>
                                          </p:spTgt>
                                        </p:tgtEl>
                                        <p:attrNameLst>
                                          <p:attrName>style.visibility</p:attrName>
                                        </p:attrNameLst>
                                      </p:cBhvr>
                                      <p:to>
                                        <p:strVal val="visible"/>
                                      </p:to>
                                    </p:set>
                                    <p:anim calcmode="lin" valueType="num">
                                      <p:cBhvr additive="base">
                                        <p:cTn id="13" dur="500" fill="hold"/>
                                        <p:tgtEl>
                                          <p:spTgt spid="2693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931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69319">
                                            <p:txEl>
                                              <p:pRg st="3" end="3"/>
                                            </p:txEl>
                                          </p:spTgt>
                                        </p:tgtEl>
                                        <p:attrNameLst>
                                          <p:attrName>style.visibility</p:attrName>
                                        </p:attrNameLst>
                                      </p:cBhvr>
                                      <p:to>
                                        <p:strVal val="visible"/>
                                      </p:to>
                                    </p:set>
                                    <p:anim calcmode="lin" valueType="num">
                                      <p:cBhvr additive="base">
                                        <p:cTn id="17" dur="500" fill="hold"/>
                                        <p:tgtEl>
                                          <p:spTgt spid="26931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9319">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69319">
                                            <p:txEl>
                                              <p:pRg st="4" end="4"/>
                                            </p:txEl>
                                          </p:spTgt>
                                        </p:tgtEl>
                                        <p:attrNameLst>
                                          <p:attrName>style.visibility</p:attrName>
                                        </p:attrNameLst>
                                      </p:cBhvr>
                                      <p:to>
                                        <p:strVal val="visible"/>
                                      </p:to>
                                    </p:set>
                                    <p:anim calcmode="lin" valueType="num">
                                      <p:cBhvr additive="base">
                                        <p:cTn id="21" dur="500" fill="hold"/>
                                        <p:tgtEl>
                                          <p:spTgt spid="269319">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9319">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69319">
                                            <p:txEl>
                                              <p:pRg st="5" end="5"/>
                                            </p:txEl>
                                          </p:spTgt>
                                        </p:tgtEl>
                                        <p:attrNameLst>
                                          <p:attrName>style.visibility</p:attrName>
                                        </p:attrNameLst>
                                      </p:cBhvr>
                                      <p:to>
                                        <p:strVal val="visible"/>
                                      </p:to>
                                    </p:set>
                                    <p:anim calcmode="lin" valueType="num">
                                      <p:cBhvr additive="base">
                                        <p:cTn id="25" dur="500" fill="hold"/>
                                        <p:tgtEl>
                                          <p:spTgt spid="26931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93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69319">
                                            <p:txEl>
                                              <p:pRg st="6" end="6"/>
                                            </p:txEl>
                                          </p:spTgt>
                                        </p:tgtEl>
                                        <p:attrNameLst>
                                          <p:attrName>style.visibility</p:attrName>
                                        </p:attrNameLst>
                                      </p:cBhvr>
                                      <p:to>
                                        <p:strVal val="visible"/>
                                      </p:to>
                                    </p:set>
                                    <p:anim calcmode="lin" valueType="num">
                                      <p:cBhvr additive="base">
                                        <p:cTn id="31" dur="500" fill="hold"/>
                                        <p:tgtEl>
                                          <p:spTgt spid="26931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931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9319">
                                            <p:txEl>
                                              <p:pRg st="7" end="7"/>
                                            </p:txEl>
                                          </p:spTgt>
                                        </p:tgtEl>
                                        <p:attrNameLst>
                                          <p:attrName>style.visibility</p:attrName>
                                        </p:attrNameLst>
                                      </p:cBhvr>
                                      <p:to>
                                        <p:strVal val="visible"/>
                                      </p:to>
                                    </p:set>
                                    <p:anim calcmode="lin" valueType="num">
                                      <p:cBhvr additive="base">
                                        <p:cTn id="35" dur="500" fill="hold"/>
                                        <p:tgtEl>
                                          <p:spTgt spid="26931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93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Grp="1" noChangeArrowheads="1"/>
          </p:cNvSpPr>
          <p:nvPr>
            <p:ph type="body" idx="4294967295"/>
          </p:nvPr>
        </p:nvSpPr>
        <p:spPr>
          <a:xfrm>
            <a:off x="152400" y="1219200"/>
            <a:ext cx="8748713" cy="3124200"/>
          </a:xfrm>
          <a:ln>
            <a:miter lim="800000"/>
            <a:headEnd/>
            <a:tailEnd/>
          </a:ln>
        </p:spPr>
        <p:txBody>
          <a:bodyPr/>
          <a:lstStyle/>
          <a:p>
            <a:pPr algn="just" defTabSz="912813">
              <a:lnSpc>
                <a:spcPct val="110000"/>
              </a:lnSpc>
              <a:buFont typeface="Wingdings" panose="05000000000000000000" pitchFamily="2" charset="2"/>
              <a:buNone/>
            </a:pPr>
            <a:r>
              <a:rPr lang="zh-CN" altLang="en-US" b="1">
                <a:solidFill>
                  <a:srgbClr val="FF0000"/>
                </a:solidFill>
                <a:latin typeface="宋体" panose="02010600030101010101" pitchFamily="2" charset="-122"/>
                <a:ea typeface="宋体" panose="02010600030101010101" pitchFamily="2" charset="-122"/>
              </a:rPr>
              <a:t>  （</a:t>
            </a:r>
            <a:r>
              <a:rPr lang="en-US" altLang="zh-CN" b="1">
                <a:solidFill>
                  <a:srgbClr val="FF0000"/>
                </a:solidFill>
                <a:latin typeface="宋体" panose="02010600030101010101" pitchFamily="2" charset="-122"/>
                <a:ea typeface="宋体" panose="02010600030101010101" pitchFamily="2" charset="-122"/>
              </a:rPr>
              <a:t>3</a:t>
            </a:r>
            <a:r>
              <a:rPr lang="zh-CN" altLang="en-US" b="1">
                <a:solidFill>
                  <a:srgbClr val="FF0000"/>
                </a:solidFill>
                <a:latin typeface="宋体" panose="02010600030101010101" pitchFamily="2" charset="-122"/>
                <a:ea typeface="宋体" panose="02010600030101010101" pitchFamily="2" charset="-122"/>
              </a:rPr>
              <a:t>）全反射</a:t>
            </a:r>
          </a:p>
          <a:p>
            <a:pPr defTabSz="912813">
              <a:lnSpc>
                <a:spcPct val="110000"/>
              </a:lnSpc>
              <a:buFont typeface="Wingdings" panose="05000000000000000000" pitchFamily="2" charset="2"/>
              <a:buNone/>
            </a:pPr>
            <a:r>
              <a:rPr lang="zh-CN" altLang="en-US" b="1">
                <a:effectLst>
                  <a:outerShdw blurRad="38100" dist="38100" dir="2700000" algn="tl">
                    <a:srgbClr val="C0C0C0"/>
                  </a:outerShdw>
                </a:effectLst>
                <a:ea typeface="宋体" panose="02010600030101010101" pitchFamily="2" charset="-122"/>
              </a:rPr>
              <a:t>    </a:t>
            </a:r>
            <a:r>
              <a:rPr lang="zh-CN" altLang="en-US" b="1">
                <a:ea typeface="宋体" panose="02010600030101010101" pitchFamily="2" charset="-122"/>
              </a:rPr>
              <a:t>光线从光密介质</a:t>
            </a:r>
            <a:r>
              <a:rPr lang="en-US" altLang="zh-CN" b="1" i="1">
                <a:ea typeface="宋体" panose="02010600030101010101" pitchFamily="2" charset="-122"/>
              </a:rPr>
              <a:t>n</a:t>
            </a:r>
            <a:r>
              <a:rPr lang="en-US" altLang="zh-CN" b="1" baseline="-25000">
                <a:ea typeface="宋体" panose="02010600030101010101" pitchFamily="2" charset="-122"/>
              </a:rPr>
              <a:t>1</a:t>
            </a:r>
            <a:r>
              <a:rPr lang="zh-CN" altLang="en-US" b="1">
                <a:ea typeface="宋体" panose="02010600030101010101" pitchFamily="2" charset="-122"/>
              </a:rPr>
              <a:t>射向光疏介质</a:t>
            </a:r>
            <a:r>
              <a:rPr lang="en-US" altLang="zh-CN" b="1" i="1">
                <a:ea typeface="宋体" panose="02010600030101010101" pitchFamily="2" charset="-122"/>
              </a:rPr>
              <a:t>n</a:t>
            </a:r>
            <a:r>
              <a:rPr lang="en-US" altLang="zh-CN" b="1" baseline="-25000">
                <a:ea typeface="宋体" panose="02010600030101010101" pitchFamily="2" charset="-122"/>
              </a:rPr>
              <a:t>2</a:t>
            </a:r>
            <a:r>
              <a:rPr lang="zh-CN" altLang="en-US" b="1">
                <a:ea typeface="宋体" panose="02010600030101010101" pitchFamily="2" charset="-122"/>
              </a:rPr>
              <a:t>时，若入射角</a:t>
            </a:r>
            <a:r>
              <a:rPr lang="en-US" altLang="zh-CN" b="1" i="1">
                <a:ea typeface="宋体" panose="02010600030101010101" pitchFamily="2" charset="-122"/>
              </a:rPr>
              <a:t>θ</a:t>
            </a:r>
            <a:r>
              <a:rPr lang="en-US" altLang="zh-CN" b="1" baseline="-25000">
                <a:ea typeface="宋体" panose="02010600030101010101" pitchFamily="2" charset="-122"/>
              </a:rPr>
              <a:t>i</a:t>
            </a:r>
            <a:r>
              <a:rPr lang="zh-CN" altLang="en-US" b="1">
                <a:ea typeface="宋体" panose="02010600030101010101" pitchFamily="2" charset="-122"/>
              </a:rPr>
              <a:t>满足以下关系：</a:t>
            </a:r>
            <a:endParaRPr lang="zh-CN" altLang="en-US" b="1" i="1">
              <a:ea typeface="宋体" panose="02010600030101010101" pitchFamily="2" charset="-122"/>
            </a:endParaRPr>
          </a:p>
          <a:p>
            <a:pPr algn="ctr" defTabSz="912813">
              <a:lnSpc>
                <a:spcPct val="110000"/>
              </a:lnSpc>
              <a:buFont typeface="Wingdings" panose="05000000000000000000" pitchFamily="2" charset="2"/>
              <a:buNone/>
            </a:pPr>
            <a:r>
              <a:rPr lang="en-US" altLang="zh-CN" b="1" i="1">
                <a:solidFill>
                  <a:srgbClr val="FF0000"/>
                </a:solidFill>
                <a:ea typeface="宋体" panose="02010600030101010101" pitchFamily="2" charset="-122"/>
              </a:rPr>
              <a:t>θ</a:t>
            </a:r>
            <a:r>
              <a:rPr lang="en-US" altLang="zh-CN" b="1" baseline="-25000">
                <a:solidFill>
                  <a:srgbClr val="FF0000"/>
                </a:solidFill>
                <a:ea typeface="宋体" panose="02010600030101010101" pitchFamily="2" charset="-122"/>
              </a:rPr>
              <a:t>i</a:t>
            </a:r>
            <a:r>
              <a:rPr lang="en-US" altLang="zh-CN" b="1">
                <a:solidFill>
                  <a:srgbClr val="FF0000"/>
                </a:solidFill>
                <a:ea typeface="宋体" panose="02010600030101010101" pitchFamily="2" charset="-122"/>
              </a:rPr>
              <a:t> ≥ </a:t>
            </a:r>
            <a:r>
              <a:rPr lang="en-US" altLang="zh-CN" b="1" i="1">
                <a:solidFill>
                  <a:srgbClr val="FF0000"/>
                </a:solidFill>
                <a:ea typeface="宋体" panose="02010600030101010101" pitchFamily="2" charset="-122"/>
              </a:rPr>
              <a:t>θ</a:t>
            </a:r>
            <a:r>
              <a:rPr lang="en-US" altLang="zh-CN" b="1" baseline="-25000">
                <a:solidFill>
                  <a:srgbClr val="FF0000"/>
                </a:solidFill>
                <a:ea typeface="宋体" panose="02010600030101010101" pitchFamily="2" charset="-122"/>
              </a:rPr>
              <a:t>c</a:t>
            </a:r>
            <a:r>
              <a:rPr lang="en-US" altLang="zh-CN" b="1">
                <a:solidFill>
                  <a:srgbClr val="FF0000"/>
                </a:solidFill>
                <a:ea typeface="宋体" panose="02010600030101010101" pitchFamily="2" charset="-122"/>
              </a:rPr>
              <a:t> </a:t>
            </a:r>
            <a:r>
              <a:rPr lang="en-US" altLang="zh-CN" b="1">
                <a:solidFill>
                  <a:srgbClr val="FF0000"/>
                </a:solidFill>
                <a:ea typeface="宋体" panose="02010600030101010101" pitchFamily="2" charset="-122"/>
                <a:sym typeface="Symbol" panose="05050102010706020507" pitchFamily="18" charset="2"/>
              </a:rPr>
              <a:t></a:t>
            </a:r>
            <a:r>
              <a:rPr lang="en-US" altLang="zh-CN" b="1">
                <a:solidFill>
                  <a:srgbClr val="FF0000"/>
                </a:solidFill>
                <a:ea typeface="宋体" panose="02010600030101010101" pitchFamily="2" charset="-122"/>
              </a:rPr>
              <a:t> arcsin(</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2</a:t>
            </a:r>
            <a:r>
              <a:rPr lang="en-US" altLang="zh-CN" b="1">
                <a:solidFill>
                  <a:srgbClr val="FF0000"/>
                </a:solidFill>
                <a:ea typeface="宋体" panose="02010600030101010101" pitchFamily="2" charset="-122"/>
              </a:rPr>
              <a:t>/</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a:t>
            </a:r>
          </a:p>
          <a:p>
            <a:pPr defTabSz="912813">
              <a:lnSpc>
                <a:spcPct val="110000"/>
              </a:lnSpc>
              <a:buFont typeface="Wingdings" panose="05000000000000000000" pitchFamily="2" charset="2"/>
              <a:buNone/>
            </a:pPr>
            <a:r>
              <a:rPr lang="en-US" altLang="zh-CN" b="1">
                <a:ea typeface="宋体" panose="02010600030101010101" pitchFamily="2" charset="-122"/>
              </a:rPr>
              <a:t>    </a:t>
            </a:r>
            <a:r>
              <a:rPr lang="zh-CN" altLang="en-US" b="1">
                <a:ea typeface="宋体" panose="02010600030101010101" pitchFamily="2" charset="-122"/>
              </a:rPr>
              <a:t>则只有反射光，而无折射光。</a:t>
            </a:r>
            <a:r>
              <a:rPr lang="en-US" altLang="zh-CN" b="1" i="1">
                <a:ea typeface="宋体" panose="02010600030101010101" pitchFamily="2" charset="-122"/>
              </a:rPr>
              <a:t>θ</a:t>
            </a:r>
            <a:r>
              <a:rPr lang="en-US" altLang="zh-CN" b="1" baseline="-25000">
                <a:ea typeface="宋体" panose="02010600030101010101" pitchFamily="2" charset="-122"/>
              </a:rPr>
              <a:t>c</a:t>
            </a:r>
            <a:r>
              <a:rPr lang="zh-CN" altLang="en-US" b="1">
                <a:ea typeface="宋体" panose="02010600030101010101" pitchFamily="2" charset="-122"/>
              </a:rPr>
              <a:t>称为全反射临界角。</a:t>
            </a:r>
          </a:p>
          <a:p>
            <a:pPr defTabSz="912813">
              <a:lnSpc>
                <a:spcPct val="110000"/>
              </a:lnSpc>
              <a:buFont typeface="Wingdings" panose="05000000000000000000" pitchFamily="2" charset="2"/>
              <a:buNone/>
            </a:pPr>
            <a:endParaRPr lang="en-US" altLang="zh-CN">
              <a:solidFill>
                <a:schemeClr val="bg2"/>
              </a:solidFill>
              <a:effectLst>
                <a:outerShdw blurRad="38100" dist="38100" dir="2700000" algn="tl">
                  <a:srgbClr val="C0C0C0"/>
                </a:outerShdw>
              </a:effectLst>
              <a:ea typeface="宋体" panose="02010600030101010101" pitchFamily="2" charset="-122"/>
            </a:endParaRPr>
          </a:p>
        </p:txBody>
      </p:sp>
      <p:sp>
        <p:nvSpPr>
          <p:cNvPr id="829444"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grpSp>
        <p:nvGrpSpPr>
          <p:cNvPr id="829453" name="Group 13"/>
          <p:cNvGrpSpPr>
            <a:grpSpLocks/>
          </p:cNvGrpSpPr>
          <p:nvPr/>
        </p:nvGrpSpPr>
        <p:grpSpPr bwMode="auto">
          <a:xfrm>
            <a:off x="1752600" y="4191000"/>
            <a:ext cx="4343400" cy="2209800"/>
            <a:chOff x="1104" y="2832"/>
            <a:chExt cx="2736" cy="1392"/>
          </a:xfrm>
        </p:grpSpPr>
        <p:sp>
          <p:nvSpPr>
            <p:cNvPr id="829447" name="Rectangle 7"/>
            <p:cNvSpPr>
              <a:spLocks noChangeArrowheads="1"/>
            </p:cNvSpPr>
            <p:nvPr/>
          </p:nvSpPr>
          <p:spPr bwMode="auto">
            <a:xfrm>
              <a:off x="1104" y="3360"/>
              <a:ext cx="2736" cy="864"/>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448" name="Line 8"/>
            <p:cNvSpPr>
              <a:spLocks noChangeShapeType="1"/>
            </p:cNvSpPr>
            <p:nvPr/>
          </p:nvSpPr>
          <p:spPr bwMode="auto">
            <a:xfrm flipV="1">
              <a:off x="1728" y="3360"/>
              <a:ext cx="720"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49" name="Line 9"/>
            <p:cNvSpPr>
              <a:spLocks noChangeShapeType="1"/>
            </p:cNvSpPr>
            <p:nvPr/>
          </p:nvSpPr>
          <p:spPr bwMode="auto">
            <a:xfrm>
              <a:off x="2448" y="2832"/>
              <a:ext cx="0" cy="105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450" name="Line 10"/>
            <p:cNvSpPr>
              <a:spLocks noChangeShapeType="1"/>
            </p:cNvSpPr>
            <p:nvPr/>
          </p:nvSpPr>
          <p:spPr bwMode="auto">
            <a:xfrm flipV="1">
              <a:off x="2448" y="3072"/>
              <a:ext cx="1008"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29451" name="Object 11"/>
            <p:cNvGraphicFramePr>
              <a:graphicFrameLocks noChangeAspect="1"/>
            </p:cNvGraphicFramePr>
            <p:nvPr/>
          </p:nvGraphicFramePr>
          <p:xfrm>
            <a:off x="2192" y="3528"/>
            <a:ext cx="208" cy="312"/>
          </p:xfrm>
          <a:graphic>
            <a:graphicData uri="http://schemas.openxmlformats.org/presentationml/2006/ole">
              <mc:AlternateContent xmlns:mc="http://schemas.openxmlformats.org/markup-compatibility/2006">
                <mc:Choice xmlns:v="urn:schemas-microsoft-com:vml" Requires="v">
                  <p:oleObj spid="_x0000_s829466" name="Equation" r:id="rId3" imgW="152280" imgH="228600" progId="Equation.DSMT4">
                    <p:embed/>
                  </p:oleObj>
                </mc:Choice>
                <mc:Fallback>
                  <p:oleObj name="Equation" r:id="rId3" imgW="152280" imgH="2286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 y="3528"/>
                          <a:ext cx="20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452" name="Line 12"/>
            <p:cNvSpPr>
              <a:spLocks noChangeShapeType="1"/>
            </p:cNvSpPr>
            <p:nvPr/>
          </p:nvSpPr>
          <p:spPr bwMode="auto">
            <a:xfrm flipH="1" flipV="1">
              <a:off x="2448" y="3368"/>
              <a:ext cx="720" cy="624"/>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body" idx="4294967295"/>
          </p:nvPr>
        </p:nvSpPr>
        <p:spPr>
          <a:xfrm>
            <a:off x="228600" y="2057400"/>
            <a:ext cx="8686800" cy="3989388"/>
          </a:xfrm>
          <a:ln>
            <a:miter lim="800000"/>
            <a:headEnd/>
            <a:tailEnd/>
          </a:ln>
        </p:spPr>
        <p:txBody>
          <a:bodyPr/>
          <a:lstStyle/>
          <a:p>
            <a:pPr algn="just" defTabSz="912813">
              <a:buFont typeface="Wingdings" panose="05000000000000000000" pitchFamily="2" charset="2"/>
              <a:buNone/>
            </a:pPr>
            <a:r>
              <a:rPr lang="en-US" altLang="zh-CN" b="1">
                <a:solidFill>
                  <a:srgbClr val="CC00CC"/>
                </a:solidFill>
                <a:ea typeface="宋体" panose="02010600030101010101" pitchFamily="2" charset="-122"/>
              </a:rPr>
              <a:t>2</a:t>
            </a:r>
            <a:r>
              <a:rPr lang="zh-CN" altLang="en-US" b="1">
                <a:solidFill>
                  <a:srgbClr val="CC00CC"/>
                </a:solidFill>
                <a:ea typeface="宋体" panose="02010600030101010101" pitchFamily="2" charset="-122"/>
              </a:rPr>
              <a:t>．光纤的两类入射光</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子午光线：</a:t>
            </a:r>
            <a:r>
              <a:rPr lang="zh-CN" altLang="en-US" b="1">
                <a:ea typeface="宋体" panose="02010600030101010101" pitchFamily="2" charset="-122"/>
              </a:rPr>
              <a:t>若入射光线与光纤轴心线相交，则称为子午光线。</a:t>
            </a:r>
          </a:p>
          <a:p>
            <a:pPr defTabSz="912813">
              <a:lnSpc>
                <a:spcPct val="110000"/>
              </a:lnSpc>
              <a:buFont typeface="Wingdings" panose="05000000000000000000" pitchFamily="2" charset="2"/>
              <a:buNone/>
            </a:pPr>
            <a:endParaRPr lang="zh-CN" altLang="en-US" b="1">
              <a:ea typeface="宋体" panose="02010600030101010101" pitchFamily="2" charset="-122"/>
            </a:endParaRP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斜射光线：</a:t>
            </a:r>
            <a:r>
              <a:rPr lang="zh-CN" altLang="en-US" b="1">
                <a:ea typeface="宋体" panose="02010600030101010101" pitchFamily="2" charset="-122"/>
              </a:rPr>
              <a:t>若入射光线与光纤轴心线无论在光纤的入射端面上还是在光纤内部都不相交，则称为斜射光线。</a:t>
            </a:r>
            <a:endParaRPr lang="en-US" altLang="zh-CN">
              <a:effectLst>
                <a:outerShdw blurRad="38100" dist="38100" dir="2700000" algn="tl">
                  <a:srgbClr val="C0C0C0"/>
                </a:outerShdw>
              </a:effectLst>
              <a:ea typeface="宋体" panose="02010600030101010101" pitchFamily="2" charset="-122"/>
            </a:endParaRPr>
          </a:p>
        </p:txBody>
      </p:sp>
      <p:sp>
        <p:nvSpPr>
          <p:cNvPr id="830468"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515" name="Picture 4" descr="2t1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42900" y="2808288"/>
            <a:ext cx="8550275" cy="1992312"/>
          </a:xfrm>
          <a:ln/>
        </p:spPr>
      </p:pic>
      <p:sp>
        <p:nvSpPr>
          <p:cNvPr id="832516" name="Text Box 7"/>
          <p:cNvSpPr txBox="1">
            <a:spLocks noChangeArrowheads="1"/>
          </p:cNvSpPr>
          <p:nvPr/>
        </p:nvSpPr>
        <p:spPr bwMode="auto">
          <a:xfrm>
            <a:off x="1763713" y="5354638"/>
            <a:ext cx="56165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400">
                <a:solidFill>
                  <a:schemeClr val="tx2"/>
                </a:solidFill>
                <a:ea typeface="宋体" panose="02010600030101010101" pitchFamily="2" charset="-122"/>
              </a:rPr>
              <a:t>子午光线在阶跃光纤内的传播示意图</a:t>
            </a:r>
          </a:p>
          <a:p>
            <a:pPr eaLnBrk="0" hangingPunct="0">
              <a:lnSpc>
                <a:spcPct val="95000"/>
              </a:lnSpc>
              <a:spcBef>
                <a:spcPct val="50000"/>
              </a:spcBef>
            </a:pPr>
            <a:r>
              <a:rPr lang="zh-CN" altLang="en-US" sz="2400">
                <a:solidFill>
                  <a:schemeClr val="tx2"/>
                </a:solidFill>
                <a:ea typeface="宋体" panose="02010600030101010101" pitchFamily="2" charset="-122"/>
              </a:rPr>
              <a:t>           （光纤纵剖面图）</a:t>
            </a:r>
          </a:p>
        </p:txBody>
      </p:sp>
      <p:sp>
        <p:nvSpPr>
          <p:cNvPr id="832517" name="Text Box 8"/>
          <p:cNvSpPr txBox="1">
            <a:spLocks noChangeArrowheads="1"/>
          </p:cNvSpPr>
          <p:nvPr/>
        </p:nvSpPr>
        <p:spPr bwMode="auto">
          <a:xfrm>
            <a:off x="304800" y="1219200"/>
            <a:ext cx="61722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algn="just" eaLnBrk="0" hangingPunct="0">
              <a:lnSpc>
                <a:spcPct val="95000"/>
              </a:lnSpc>
              <a:spcBef>
                <a:spcPct val="50000"/>
              </a:spcBef>
            </a:pPr>
            <a:r>
              <a:rPr lang="en-US" altLang="zh-CN" sz="2800">
                <a:solidFill>
                  <a:srgbClr val="CC00CC"/>
                </a:solidFill>
                <a:latin typeface="宋体" panose="02010600030101010101" pitchFamily="2" charset="-122"/>
                <a:ea typeface="宋体" panose="02010600030101010101" pitchFamily="2" charset="-122"/>
              </a:rPr>
              <a:t>3</a:t>
            </a:r>
            <a:r>
              <a:rPr lang="zh-CN" altLang="en-US" sz="2800">
                <a:solidFill>
                  <a:srgbClr val="CC00CC"/>
                </a:solidFill>
                <a:latin typeface="宋体" panose="02010600030101010101" pitchFamily="2" charset="-122"/>
                <a:ea typeface="宋体" panose="02010600030101010101" pitchFamily="2" charset="-122"/>
              </a:rPr>
              <a:t>．子午光线的传播分析</a:t>
            </a:r>
          </a:p>
          <a:p>
            <a:pPr algn="just" eaLnBrk="0" hangingPunct="0">
              <a:lnSpc>
                <a:spcPct val="95000"/>
              </a:lnSpc>
              <a:spcBef>
                <a:spcPct val="50000"/>
              </a:spcBef>
            </a:pPr>
            <a:r>
              <a:rPr lang="zh-CN" altLang="en-US" sz="2800">
                <a:solidFill>
                  <a:srgbClr val="FF0000"/>
                </a:solidFill>
                <a:latin typeface="宋体" panose="02010600030101010101" pitchFamily="2" charset="-122"/>
                <a:ea typeface="宋体" panose="02010600030101010101" pitchFamily="2" charset="-122"/>
              </a:rPr>
              <a:t>（</a:t>
            </a:r>
            <a:r>
              <a:rPr lang="en-US" altLang="zh-CN" sz="2800">
                <a:solidFill>
                  <a:srgbClr val="FF0000"/>
                </a:solidFill>
                <a:latin typeface="宋体" panose="02010600030101010101" pitchFamily="2" charset="-122"/>
                <a:ea typeface="宋体" panose="02010600030101010101" pitchFamily="2" charset="-122"/>
              </a:rPr>
              <a:t>1</a:t>
            </a:r>
            <a:r>
              <a:rPr lang="zh-CN" altLang="en-US" sz="2800">
                <a:solidFill>
                  <a:srgbClr val="FF0000"/>
                </a:solidFill>
                <a:latin typeface="宋体" panose="02010600030101010101" pitchFamily="2" charset="-122"/>
                <a:ea typeface="宋体" panose="02010600030101010101" pitchFamily="2" charset="-122"/>
              </a:rPr>
              <a:t>）在阶跃光纤内</a:t>
            </a:r>
            <a:endParaRPr lang="en-US" altLang="zh-CN" sz="3200" b="1">
              <a:solidFill>
                <a:srgbClr val="FF0000"/>
              </a:solidFill>
              <a:ea typeface="宋体" panose="02010600030101010101" pitchFamily="2" charset="-122"/>
            </a:endParaRPr>
          </a:p>
        </p:txBody>
      </p:sp>
      <p:sp>
        <p:nvSpPr>
          <p:cNvPr id="832518" name="Rectangle 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pic>
        <p:nvPicPr>
          <p:cNvPr id="6" name="Picture 2" descr="https://upload.wikimedia.org/wikipedia/commons/thumb/b/b0/Laser_in_fibre.jpg/1280px-Laser_in_fib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9616" y="0"/>
            <a:ext cx="3744384" cy="2808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ontrols>
      <mc:AlternateContent xmlns:mc="http://schemas.openxmlformats.org/markup-compatibility/2006">
        <mc:Choice xmlns:v="urn:schemas-microsoft-com:vml" Requires="v">
          <p:control spid="1066000" name="ShockwaveFlash1" r:id="rId2" imgW="9144000" imgH="6858000"/>
        </mc:Choice>
        <mc:Fallback>
          <p:control name="ShockwaveFlash1" r:id="rId2" imgW="9144000" imgH="6858000">
            <p:pic>
              <p:nvPicPr>
                <p:cNvPr id="1065987"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67023" name="ShockwaveFlash1" r:id="rId2" imgW="9144000" imgH="6858000"/>
        </mc:Choice>
        <mc:Fallback>
          <p:control name="ShockwaveFlash1" r:id="rId2" imgW="9144000" imgH="6858000">
            <p:pic>
              <p:nvPicPr>
                <p:cNvPr id="1067010"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p:txBody>
          <a:bodyPr/>
          <a:lstStyle/>
          <a:p>
            <a:r>
              <a:rPr lang="zh-CN" altLang="en-US">
                <a:ea typeface="宋体" panose="02010600030101010101" pitchFamily="2" charset="-122"/>
              </a:rPr>
              <a:t>光通信发展简史</a:t>
            </a:r>
          </a:p>
        </p:txBody>
      </p:sp>
      <p:sp>
        <p:nvSpPr>
          <p:cNvPr id="841731" name="Rectangle 3"/>
          <p:cNvSpPr>
            <a:spLocks noGrp="1" noChangeArrowheads="1"/>
          </p:cNvSpPr>
          <p:nvPr>
            <p:ph type="body" idx="1"/>
          </p:nvPr>
        </p:nvSpPr>
        <p:spPr>
          <a:xfrm>
            <a:off x="381000" y="1219200"/>
            <a:ext cx="5334000" cy="4029075"/>
          </a:xfrm>
        </p:spPr>
        <p:txBody>
          <a:bodyPr/>
          <a:lstStyle/>
          <a:p>
            <a:pPr>
              <a:lnSpc>
                <a:spcPct val="90000"/>
              </a:lnSpc>
              <a:buClr>
                <a:srgbClr val="FF0000"/>
              </a:buClr>
              <a:buFont typeface="Wingdings" panose="05000000000000000000" pitchFamily="2" charset="2"/>
              <a:buChar char="Ø"/>
            </a:pPr>
            <a:r>
              <a:rPr lang="en-US" altLang="zh-CN">
                <a:ea typeface="宋体" panose="02010600030101010101" pitchFamily="2" charset="-122"/>
              </a:rPr>
              <a:t>2000</a:t>
            </a:r>
            <a:r>
              <a:rPr lang="zh-CN" altLang="en-US">
                <a:ea typeface="宋体" panose="02010600030101010101" pitchFamily="2" charset="-122"/>
              </a:rPr>
              <a:t>多年前</a:t>
            </a:r>
          </a:p>
          <a:p>
            <a:pPr>
              <a:lnSpc>
                <a:spcPct val="90000"/>
              </a:lnSpc>
              <a:buClr>
                <a:srgbClr val="FF0000"/>
              </a:buClr>
              <a:buFont typeface="Wingdings" panose="05000000000000000000" pitchFamily="2" charset="2"/>
              <a:buNone/>
            </a:pPr>
            <a:r>
              <a:rPr lang="zh-CN" altLang="en-US">
                <a:ea typeface="宋体" panose="02010600030101010101" pitchFamily="2" charset="-122"/>
              </a:rPr>
              <a:t>      </a:t>
            </a:r>
            <a:r>
              <a:rPr lang="zh-CN" altLang="en-US">
                <a:solidFill>
                  <a:schemeClr val="tx2"/>
                </a:solidFill>
                <a:ea typeface="宋体" panose="02010600030101010101" pitchFamily="2" charset="-122"/>
              </a:rPr>
              <a:t>烽火台</a:t>
            </a: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灯光、旗语</a:t>
            </a:r>
          </a:p>
          <a:p>
            <a:pPr>
              <a:lnSpc>
                <a:spcPct val="90000"/>
              </a:lnSpc>
              <a:buClr>
                <a:srgbClr val="FF0000"/>
              </a:buClr>
              <a:buFont typeface="Wingdings" panose="05000000000000000000" pitchFamily="2" charset="2"/>
              <a:buChar char="Ø"/>
            </a:pPr>
            <a:endParaRPr lang="en-US" altLang="zh-CN">
              <a:ea typeface="宋体" panose="02010600030101010101" pitchFamily="2" charset="-122"/>
            </a:endParaRPr>
          </a:p>
          <a:p>
            <a:pPr>
              <a:lnSpc>
                <a:spcPct val="90000"/>
              </a:lnSpc>
              <a:buClr>
                <a:srgbClr val="FF0000"/>
              </a:buClr>
              <a:buFont typeface="Wingdings" panose="05000000000000000000" pitchFamily="2" charset="2"/>
              <a:buChar char="Ø"/>
            </a:pPr>
            <a:r>
              <a:rPr lang="en-US" altLang="zh-CN">
                <a:ea typeface="宋体" panose="02010600030101010101" pitchFamily="2" charset="-122"/>
              </a:rPr>
              <a:t>1880</a:t>
            </a:r>
            <a:r>
              <a:rPr lang="zh-CN" altLang="en-US">
                <a:ea typeface="宋体" panose="02010600030101010101" pitchFamily="2" charset="-122"/>
              </a:rPr>
              <a:t>年</a:t>
            </a:r>
          </a:p>
          <a:p>
            <a:pPr>
              <a:lnSpc>
                <a:spcPct val="90000"/>
              </a:lnSpc>
              <a:buClr>
                <a:srgbClr val="FF0000"/>
              </a:buClr>
              <a:buFont typeface="Wingdings" panose="05000000000000000000" pitchFamily="2" charset="2"/>
              <a:buNone/>
            </a:pPr>
            <a:r>
              <a:rPr lang="zh-CN" altLang="en-US">
                <a:ea typeface="宋体" panose="02010600030101010101" pitchFamily="2" charset="-122"/>
              </a:rPr>
              <a:t>     </a:t>
            </a:r>
            <a:r>
              <a:rPr lang="zh-CN" altLang="en-US">
                <a:solidFill>
                  <a:schemeClr val="tx2"/>
                </a:solidFill>
                <a:ea typeface="宋体" panose="02010600030101010101" pitchFamily="2" charset="-122"/>
              </a:rPr>
              <a:t>光电话</a:t>
            </a:r>
            <a:r>
              <a:rPr lang="en-US" altLang="zh-CN">
                <a:solidFill>
                  <a:schemeClr val="tx2"/>
                </a:solidFill>
                <a:ea typeface="宋体" panose="02010600030101010101" pitchFamily="2" charset="-122"/>
              </a:rPr>
              <a:t>——</a:t>
            </a:r>
            <a:r>
              <a:rPr lang="zh-CN" altLang="en-US">
                <a:solidFill>
                  <a:schemeClr val="tx2"/>
                </a:solidFill>
                <a:ea typeface="宋体" panose="02010600030101010101" pitchFamily="2" charset="-122"/>
              </a:rPr>
              <a:t>无线光通信</a:t>
            </a:r>
          </a:p>
          <a:p>
            <a:pPr>
              <a:lnSpc>
                <a:spcPct val="90000"/>
              </a:lnSpc>
              <a:buClr>
                <a:srgbClr val="FF0000"/>
              </a:buClr>
              <a:buFont typeface="Wingdings" panose="05000000000000000000" pitchFamily="2" charset="2"/>
              <a:buChar char="Ø"/>
            </a:pPr>
            <a:endParaRPr lang="en-US" altLang="zh-CN">
              <a:ea typeface="宋体" panose="02010600030101010101" pitchFamily="2" charset="-122"/>
            </a:endParaRPr>
          </a:p>
          <a:p>
            <a:pPr>
              <a:lnSpc>
                <a:spcPct val="90000"/>
              </a:lnSpc>
              <a:buClr>
                <a:srgbClr val="FF0000"/>
              </a:buClr>
              <a:buFont typeface="Wingdings" panose="05000000000000000000" pitchFamily="2" charset="2"/>
              <a:buChar char="Ø"/>
            </a:pPr>
            <a:r>
              <a:rPr lang="en-US" altLang="zh-CN">
                <a:ea typeface="宋体" panose="02010600030101010101" pitchFamily="2" charset="-122"/>
              </a:rPr>
              <a:t>1970</a:t>
            </a:r>
            <a:r>
              <a:rPr lang="zh-CN" altLang="en-US">
                <a:ea typeface="宋体" panose="02010600030101010101" pitchFamily="2" charset="-122"/>
              </a:rPr>
              <a:t>年</a:t>
            </a:r>
          </a:p>
          <a:p>
            <a:pPr>
              <a:lnSpc>
                <a:spcPct val="90000"/>
              </a:lnSpc>
              <a:buClr>
                <a:srgbClr val="FF0000"/>
              </a:buClr>
              <a:buFont typeface="Wingdings" panose="05000000000000000000" pitchFamily="2" charset="2"/>
              <a:buNone/>
            </a:pPr>
            <a:r>
              <a:rPr lang="zh-CN" altLang="en-US">
                <a:ea typeface="宋体" panose="02010600030101010101" pitchFamily="2" charset="-122"/>
              </a:rPr>
              <a:t>     </a:t>
            </a:r>
            <a:r>
              <a:rPr lang="zh-CN" altLang="en-US">
                <a:solidFill>
                  <a:schemeClr val="tx2"/>
                </a:solidFill>
                <a:ea typeface="宋体" panose="02010600030101010101" pitchFamily="2" charset="-122"/>
              </a:rPr>
              <a:t>光纤通信</a:t>
            </a:r>
          </a:p>
        </p:txBody>
      </p:sp>
      <p:pic>
        <p:nvPicPr>
          <p:cNvPr id="841733" name="Picture 5" descr="b3508d139a36ed936538dbf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688" y="1066800"/>
            <a:ext cx="2085975" cy="2590800"/>
          </a:xfrm>
          <a:prstGeom prst="rect">
            <a:avLst/>
          </a:prstGeom>
          <a:noFill/>
          <a:extLst>
            <a:ext uri="{909E8E84-426E-40DD-AFC4-6F175D3DCCD1}">
              <a14:hiddenFill xmlns:a14="http://schemas.microsoft.com/office/drawing/2010/main">
                <a:solidFill>
                  <a:srgbClr val="FFFFFF"/>
                </a:solidFill>
              </a14:hiddenFill>
            </a:ext>
          </a:extLst>
        </p:spPr>
      </p:pic>
      <p:pic>
        <p:nvPicPr>
          <p:cNvPr id="841735" name="Picture 7" descr="1262449448sPoz8TK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9800" y="2743200"/>
            <a:ext cx="2225675" cy="2895600"/>
          </a:xfrm>
          <a:prstGeom prst="rect">
            <a:avLst/>
          </a:prstGeom>
          <a:noFill/>
          <a:extLst>
            <a:ext uri="{909E8E84-426E-40DD-AFC4-6F175D3DCCD1}">
              <a14:hiddenFill xmlns:a14="http://schemas.microsoft.com/office/drawing/2010/main">
                <a:solidFill>
                  <a:srgbClr val="FFFFFF"/>
                </a:solidFill>
              </a14:hiddenFill>
            </a:ext>
          </a:extLst>
        </p:spPr>
      </p:pic>
      <p:pic>
        <p:nvPicPr>
          <p:cNvPr id="841736" name="Picture 8" descr="高锟"/>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0" y="3810000"/>
            <a:ext cx="2057400"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41731">
                                            <p:txEl>
                                              <p:pRg st="0" end="0"/>
                                            </p:txEl>
                                          </p:spTgt>
                                        </p:tgtEl>
                                        <p:attrNameLst>
                                          <p:attrName>style.visibility</p:attrName>
                                        </p:attrNameLst>
                                      </p:cBhvr>
                                      <p:to>
                                        <p:strVal val="visible"/>
                                      </p:to>
                                    </p:set>
                                    <p:anim calcmode="lin" valueType="num">
                                      <p:cBhvr additive="base">
                                        <p:cTn id="7" dur="500" fill="hold"/>
                                        <p:tgtEl>
                                          <p:spTgt spid="8417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417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41731">
                                            <p:txEl>
                                              <p:pRg st="1" end="1"/>
                                            </p:txEl>
                                          </p:spTgt>
                                        </p:tgtEl>
                                        <p:attrNameLst>
                                          <p:attrName>style.visibility</p:attrName>
                                        </p:attrNameLst>
                                      </p:cBhvr>
                                      <p:to>
                                        <p:strVal val="visible"/>
                                      </p:to>
                                    </p:set>
                                    <p:anim calcmode="lin" valueType="num">
                                      <p:cBhvr additive="base">
                                        <p:cTn id="11" dur="500" fill="hold"/>
                                        <p:tgtEl>
                                          <p:spTgt spid="84173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4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841733"/>
                                        </p:tgtEl>
                                        <p:attrNameLst>
                                          <p:attrName>style.visibility</p:attrName>
                                        </p:attrNameLst>
                                      </p:cBhvr>
                                      <p:to>
                                        <p:strVal val="visible"/>
                                      </p:to>
                                    </p:set>
                                    <p:anim calcmode="lin" valueType="num">
                                      <p:cBhvr additive="base">
                                        <p:cTn id="17" dur="500" fill="hold"/>
                                        <p:tgtEl>
                                          <p:spTgt spid="841733"/>
                                        </p:tgtEl>
                                        <p:attrNameLst>
                                          <p:attrName>ppt_x</p:attrName>
                                        </p:attrNameLst>
                                      </p:cBhvr>
                                      <p:tavLst>
                                        <p:tav tm="0">
                                          <p:val>
                                            <p:strVal val="1+#ppt_w/2"/>
                                          </p:val>
                                        </p:tav>
                                        <p:tav tm="100000">
                                          <p:val>
                                            <p:strVal val="#ppt_x"/>
                                          </p:val>
                                        </p:tav>
                                      </p:tavLst>
                                    </p:anim>
                                    <p:anim calcmode="lin" valueType="num">
                                      <p:cBhvr additive="base">
                                        <p:cTn id="18" dur="500" fill="hold"/>
                                        <p:tgtEl>
                                          <p:spTgt spid="84173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841731">
                                            <p:txEl>
                                              <p:pRg st="3" end="3"/>
                                            </p:txEl>
                                          </p:spTgt>
                                        </p:tgtEl>
                                        <p:attrNameLst>
                                          <p:attrName>style.visibility</p:attrName>
                                        </p:attrNameLst>
                                      </p:cBhvr>
                                      <p:to>
                                        <p:strVal val="visible"/>
                                      </p:to>
                                    </p:set>
                                    <p:anim calcmode="lin" valueType="num">
                                      <p:cBhvr additive="base">
                                        <p:cTn id="23" dur="500" fill="hold"/>
                                        <p:tgtEl>
                                          <p:spTgt spid="841731">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84173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41731">
                                            <p:txEl>
                                              <p:pRg st="4" end="4"/>
                                            </p:txEl>
                                          </p:spTgt>
                                        </p:tgtEl>
                                        <p:attrNameLst>
                                          <p:attrName>style.visibility</p:attrName>
                                        </p:attrNameLst>
                                      </p:cBhvr>
                                      <p:to>
                                        <p:strVal val="visible"/>
                                      </p:to>
                                    </p:set>
                                    <p:anim calcmode="lin" valueType="num">
                                      <p:cBhvr additive="base">
                                        <p:cTn id="27" dur="500" fill="hold"/>
                                        <p:tgtEl>
                                          <p:spTgt spid="841731">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841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841735"/>
                                        </p:tgtEl>
                                        <p:attrNameLst>
                                          <p:attrName>style.visibility</p:attrName>
                                        </p:attrNameLst>
                                      </p:cBhvr>
                                      <p:to>
                                        <p:strVal val="visible"/>
                                      </p:to>
                                    </p:set>
                                    <p:anim calcmode="lin" valueType="num">
                                      <p:cBhvr additive="base">
                                        <p:cTn id="33" dur="500" fill="hold"/>
                                        <p:tgtEl>
                                          <p:spTgt spid="841735"/>
                                        </p:tgtEl>
                                        <p:attrNameLst>
                                          <p:attrName>ppt_x</p:attrName>
                                        </p:attrNameLst>
                                      </p:cBhvr>
                                      <p:tavLst>
                                        <p:tav tm="0">
                                          <p:val>
                                            <p:strVal val="1+#ppt_w/2"/>
                                          </p:val>
                                        </p:tav>
                                        <p:tav tm="100000">
                                          <p:val>
                                            <p:strVal val="#ppt_x"/>
                                          </p:val>
                                        </p:tav>
                                      </p:tavLst>
                                    </p:anim>
                                    <p:anim calcmode="lin" valueType="num">
                                      <p:cBhvr additive="base">
                                        <p:cTn id="34" dur="500" fill="hold"/>
                                        <p:tgtEl>
                                          <p:spTgt spid="841735"/>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841731">
                                            <p:txEl>
                                              <p:pRg st="6" end="6"/>
                                            </p:txEl>
                                          </p:spTgt>
                                        </p:tgtEl>
                                        <p:attrNameLst>
                                          <p:attrName>style.visibility</p:attrName>
                                        </p:attrNameLst>
                                      </p:cBhvr>
                                      <p:to>
                                        <p:strVal val="visible"/>
                                      </p:to>
                                    </p:set>
                                    <p:anim calcmode="lin" valueType="num">
                                      <p:cBhvr additive="base">
                                        <p:cTn id="39" dur="500" fill="hold"/>
                                        <p:tgtEl>
                                          <p:spTgt spid="841731">
                                            <p:txEl>
                                              <p:pRg st="6" end="6"/>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841731">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841731">
                                            <p:txEl>
                                              <p:pRg st="7" end="7"/>
                                            </p:txEl>
                                          </p:spTgt>
                                        </p:tgtEl>
                                        <p:attrNameLst>
                                          <p:attrName>style.visibility</p:attrName>
                                        </p:attrNameLst>
                                      </p:cBhvr>
                                      <p:to>
                                        <p:strVal val="visible"/>
                                      </p:to>
                                    </p:set>
                                    <p:anim calcmode="lin" valueType="num">
                                      <p:cBhvr additive="base">
                                        <p:cTn id="43" dur="500" fill="hold"/>
                                        <p:tgtEl>
                                          <p:spTgt spid="841731">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41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841736"/>
                                        </p:tgtEl>
                                        <p:attrNameLst>
                                          <p:attrName>style.visibility</p:attrName>
                                        </p:attrNameLst>
                                      </p:cBhvr>
                                      <p:to>
                                        <p:strVal val="visible"/>
                                      </p:to>
                                    </p:set>
                                    <p:anim calcmode="lin" valueType="num">
                                      <p:cBhvr additive="base">
                                        <p:cTn id="49" dur="500" fill="hold"/>
                                        <p:tgtEl>
                                          <p:spTgt spid="841736"/>
                                        </p:tgtEl>
                                        <p:attrNameLst>
                                          <p:attrName>ppt_x</p:attrName>
                                        </p:attrNameLst>
                                      </p:cBhvr>
                                      <p:tavLst>
                                        <p:tav tm="0">
                                          <p:val>
                                            <p:strVal val="1+#ppt_w/2"/>
                                          </p:val>
                                        </p:tav>
                                        <p:tav tm="100000">
                                          <p:val>
                                            <p:strVal val="#ppt_x"/>
                                          </p:val>
                                        </p:tav>
                                      </p:tavLst>
                                    </p:anim>
                                    <p:anim calcmode="lin" valueType="num">
                                      <p:cBhvr additive="base">
                                        <p:cTn id="50" dur="500" fill="hold"/>
                                        <p:tgtEl>
                                          <p:spTgt spid="8417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9" name="Rectangle 3"/>
          <p:cNvSpPr>
            <a:spLocks noGrp="1" noChangeArrowheads="1"/>
          </p:cNvSpPr>
          <p:nvPr>
            <p:ph type="body" idx="4294967295"/>
          </p:nvPr>
        </p:nvSpPr>
        <p:spPr>
          <a:xfrm>
            <a:off x="228600" y="1376363"/>
            <a:ext cx="8686800" cy="5329237"/>
          </a:xfrm>
          <a:ln/>
        </p:spPr>
        <p:txBody>
          <a:bodyPr/>
          <a:lstStyle/>
          <a:p>
            <a:pPr defTabSz="912813">
              <a:lnSpc>
                <a:spcPct val="110000"/>
              </a:lnSpc>
              <a:buFont typeface="Wingdings" panose="05000000000000000000" pitchFamily="2" charset="2"/>
              <a:buNone/>
            </a:pPr>
            <a:r>
              <a:rPr lang="zh-CN" altLang="en-US" b="1">
                <a:solidFill>
                  <a:srgbClr val="CC00CC"/>
                </a:solidFill>
                <a:ea typeface="宋体" panose="02010600030101010101" pitchFamily="2" charset="-122"/>
              </a:rPr>
              <a:t>子午光线在阶跃光纤内传播的基本特点：</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①</a:t>
            </a:r>
            <a:r>
              <a:rPr lang="zh-CN" altLang="en-US" b="1">
                <a:solidFill>
                  <a:schemeClr val="bg2"/>
                </a:solidFill>
                <a:ea typeface="宋体" panose="02010600030101010101" pitchFamily="2" charset="-122"/>
              </a:rPr>
              <a:t> </a:t>
            </a:r>
            <a:r>
              <a:rPr lang="zh-CN" altLang="en-US" b="1">
                <a:ea typeface="宋体" panose="02010600030101010101" pitchFamily="2" charset="-122"/>
              </a:rPr>
              <a:t>光纤纤芯内传光路线是一系列在纤芯与包层交界面上不  断反射前进的折线，这些折线与光纤轴心线相交，并且与光纤轴心线共面。</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②</a:t>
            </a:r>
            <a:r>
              <a:rPr lang="zh-CN" altLang="en-US" b="1">
                <a:solidFill>
                  <a:schemeClr val="bg2"/>
                </a:solidFill>
                <a:ea typeface="宋体" panose="02010600030101010101" pitchFamily="2" charset="-122"/>
              </a:rPr>
              <a:t> </a:t>
            </a:r>
            <a:r>
              <a:rPr lang="zh-CN" altLang="en-US" b="1">
                <a:solidFill>
                  <a:schemeClr val="accent1"/>
                </a:solidFill>
                <a:ea typeface="宋体" panose="02010600030101010101" pitchFamily="2" charset="-122"/>
              </a:rPr>
              <a:t>若选择光纤内的光线恰好满足全反射定律，于是在光纤入射端面上的折射律公式为</a:t>
            </a:r>
            <a:endParaRPr lang="zh-CN" altLang="en-US" b="1" i="1">
              <a:solidFill>
                <a:schemeClr val="accent1"/>
              </a:solidFill>
              <a:ea typeface="宋体" panose="02010600030101010101" pitchFamily="2" charset="-122"/>
            </a:endParaRPr>
          </a:p>
          <a:p>
            <a:pPr algn="ctr" defTabSz="912813">
              <a:lnSpc>
                <a:spcPct val="110000"/>
              </a:lnSpc>
              <a:buFont typeface="Wingdings" panose="05000000000000000000" pitchFamily="2" charset="2"/>
              <a:buNone/>
            </a:pP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0</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0</a:t>
            </a:r>
            <a:r>
              <a:rPr lang="en-US" altLang="zh-CN" b="1">
                <a:solidFill>
                  <a:srgbClr val="FF0000"/>
                </a:solidFill>
                <a:ea typeface="宋体" panose="02010600030101010101" pitchFamily="2" charset="-122"/>
              </a:rPr>
              <a:t> =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cos</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c</a:t>
            </a:r>
          </a:p>
          <a:p>
            <a:pPr defTabSz="912813">
              <a:lnSpc>
                <a:spcPct val="110000"/>
              </a:lnSpc>
              <a:buFont typeface="Wingdings" panose="05000000000000000000" pitchFamily="2" charset="2"/>
              <a:buNone/>
            </a:pPr>
            <a:r>
              <a:rPr lang="en-US" altLang="zh-CN" b="1">
                <a:solidFill>
                  <a:schemeClr val="bg2"/>
                </a:solidFill>
                <a:ea typeface="宋体" panose="02010600030101010101" pitchFamily="2" charset="-122"/>
              </a:rPr>
              <a:t>    </a:t>
            </a:r>
            <a:r>
              <a:rPr lang="zh-CN" altLang="en-US" b="1">
                <a:solidFill>
                  <a:schemeClr val="accent1"/>
                </a:solidFill>
                <a:ea typeface="宋体" panose="02010600030101010101" pitchFamily="2" charset="-122"/>
              </a:rPr>
              <a:t>在光纤内</a:t>
            </a:r>
            <a:r>
              <a:rPr lang="en-US" altLang="zh-CN" b="1" i="1">
                <a:solidFill>
                  <a:schemeClr val="accent1"/>
                </a:solidFill>
                <a:ea typeface="宋体" panose="02010600030101010101" pitchFamily="2" charset="-122"/>
              </a:rPr>
              <a:t>n</a:t>
            </a:r>
            <a:r>
              <a:rPr lang="en-US" altLang="zh-CN" b="1" baseline="-25000">
                <a:solidFill>
                  <a:schemeClr val="accent1"/>
                </a:solidFill>
                <a:ea typeface="宋体" panose="02010600030101010101" pitchFamily="2" charset="-122"/>
              </a:rPr>
              <a:t>1</a:t>
            </a:r>
            <a:r>
              <a:rPr lang="en-US" altLang="zh-CN" b="1">
                <a:solidFill>
                  <a:schemeClr val="accent1"/>
                </a:solidFill>
                <a:ea typeface="宋体" panose="02010600030101010101" pitchFamily="2" charset="-122"/>
              </a:rPr>
              <a:t>, </a:t>
            </a:r>
            <a:r>
              <a:rPr lang="en-US" altLang="zh-CN" b="1" i="1">
                <a:solidFill>
                  <a:schemeClr val="accent1"/>
                </a:solidFill>
                <a:ea typeface="宋体" panose="02010600030101010101" pitchFamily="2" charset="-122"/>
              </a:rPr>
              <a:t>n</a:t>
            </a:r>
            <a:r>
              <a:rPr lang="en-US" altLang="zh-CN" b="1" baseline="-25000">
                <a:solidFill>
                  <a:schemeClr val="accent1"/>
                </a:solidFill>
                <a:ea typeface="宋体" panose="02010600030101010101" pitchFamily="2" charset="-122"/>
              </a:rPr>
              <a:t>2</a:t>
            </a:r>
            <a:r>
              <a:rPr lang="zh-CN" altLang="en-US" b="1">
                <a:solidFill>
                  <a:schemeClr val="accent1"/>
                </a:solidFill>
                <a:ea typeface="宋体" panose="02010600030101010101" pitchFamily="2" charset="-122"/>
              </a:rPr>
              <a:t>交界面上的全反射公式为</a:t>
            </a:r>
            <a:endParaRPr lang="zh-CN" altLang="en-US" b="1" i="1">
              <a:solidFill>
                <a:schemeClr val="accent1"/>
              </a:solidFill>
              <a:ea typeface="宋体" panose="02010600030101010101" pitchFamily="2" charset="-122"/>
            </a:endParaRPr>
          </a:p>
          <a:p>
            <a:pPr algn="ctr" defTabSz="912813">
              <a:lnSpc>
                <a:spcPct val="110000"/>
              </a:lnSpc>
              <a:buFont typeface="Wingdings" panose="05000000000000000000" pitchFamily="2" charset="2"/>
              <a:buNone/>
            </a:pP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c</a:t>
            </a:r>
            <a:r>
              <a:rPr lang="en-US" altLang="zh-CN" b="1">
                <a:solidFill>
                  <a:srgbClr val="FF0000"/>
                </a:solidFill>
                <a:ea typeface="宋体" panose="02010600030101010101" pitchFamily="2" charset="-122"/>
              </a:rPr>
              <a:t> =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2</a:t>
            </a:r>
          </a:p>
          <a:p>
            <a:pPr defTabSz="912813">
              <a:buFont typeface="Wingdings" panose="05000000000000000000" pitchFamily="2" charset="2"/>
              <a:buNone/>
            </a:pPr>
            <a:endParaRPr lang="en-US" altLang="zh-CN" b="1">
              <a:solidFill>
                <a:srgbClr val="FF0000"/>
              </a:solidFill>
              <a:ea typeface="宋体" panose="02010600030101010101" pitchFamily="2" charset="-122"/>
            </a:endParaRPr>
          </a:p>
        </p:txBody>
      </p:sp>
      <p:sp>
        <p:nvSpPr>
          <p:cNvPr id="83354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4563" name="Object 8"/>
          <p:cNvGraphicFramePr>
            <a:graphicFrameLocks noGrp="1" noChangeAspect="1"/>
          </p:cNvGraphicFramePr>
          <p:nvPr>
            <p:ph sz="half" idx="4294967295"/>
          </p:nvPr>
        </p:nvGraphicFramePr>
        <p:xfrm>
          <a:off x="357188" y="2000250"/>
          <a:ext cx="8372475" cy="935038"/>
        </p:xfrm>
        <a:graphic>
          <a:graphicData uri="http://schemas.openxmlformats.org/presentationml/2006/ole">
            <mc:AlternateContent xmlns:mc="http://schemas.openxmlformats.org/markup-compatibility/2006">
              <mc:Choice xmlns:v="urn:schemas-microsoft-com:vml" Requires="v">
                <p:oleObj spid="_x0000_s834593" name="Equation" r:id="rId3" imgW="2616120" imgH="291960" progId="Equation.DSMT4">
                  <p:embed/>
                </p:oleObj>
              </mc:Choice>
              <mc:Fallback>
                <p:oleObj name="Equation" r:id="rId3" imgW="2616120" imgH="291960" progId="Equation.DSMT4">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2000250"/>
                        <a:ext cx="8372475" cy="9350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4564" name="Text Box 11"/>
          <p:cNvSpPr txBox="1">
            <a:spLocks noChangeArrowheads="1"/>
          </p:cNvSpPr>
          <p:nvPr/>
        </p:nvSpPr>
        <p:spPr bwMode="auto">
          <a:xfrm>
            <a:off x="539750" y="1412875"/>
            <a:ext cx="3311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800">
                <a:solidFill>
                  <a:srgbClr val="CC00CC"/>
                </a:solidFill>
                <a:ea typeface="宋体" panose="02010600030101010101" pitchFamily="2" charset="-122"/>
              </a:rPr>
              <a:t>联立求解得</a:t>
            </a:r>
          </a:p>
        </p:txBody>
      </p:sp>
      <p:sp>
        <p:nvSpPr>
          <p:cNvPr id="834565" name="Text Box 12"/>
          <p:cNvSpPr txBox="1">
            <a:spLocks noChangeArrowheads="1"/>
          </p:cNvSpPr>
          <p:nvPr/>
        </p:nvSpPr>
        <p:spPr bwMode="auto">
          <a:xfrm>
            <a:off x="539750" y="3622675"/>
            <a:ext cx="70564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800">
                <a:solidFill>
                  <a:schemeClr val="tx2"/>
                </a:solidFill>
                <a:ea typeface="宋体" panose="02010600030101010101" pitchFamily="2" charset="-122"/>
              </a:rPr>
              <a:t>式中                       ，</a:t>
            </a:r>
            <a:r>
              <a:rPr lang="zh-CN" altLang="en-US" sz="2800">
                <a:solidFill>
                  <a:schemeClr val="tx2"/>
                </a:solidFill>
                <a:latin typeface="宋体" panose="02010600030101010101" pitchFamily="2" charset="-122"/>
                <a:ea typeface="宋体" panose="02010600030101010101" pitchFamily="2" charset="-122"/>
              </a:rPr>
              <a:t>称为</a:t>
            </a:r>
            <a:r>
              <a:rPr lang="zh-CN" altLang="en-US" sz="2800">
                <a:solidFill>
                  <a:srgbClr val="FF0000"/>
                </a:solidFill>
                <a:latin typeface="宋体" panose="02010600030101010101" pitchFamily="2" charset="-122"/>
                <a:ea typeface="宋体" panose="02010600030101010101" pitchFamily="2" charset="-122"/>
              </a:rPr>
              <a:t>相对折射率差</a:t>
            </a:r>
            <a:r>
              <a:rPr lang="zh-CN" altLang="en-US" sz="2800" b="1">
                <a:solidFill>
                  <a:schemeClr val="tx2"/>
                </a:solidFill>
                <a:latin typeface="宋体" panose="02010600030101010101" pitchFamily="2" charset="-122"/>
                <a:ea typeface="宋体" panose="02010600030101010101" pitchFamily="2" charset="-122"/>
              </a:rPr>
              <a:t> </a:t>
            </a:r>
          </a:p>
        </p:txBody>
      </p:sp>
      <p:graphicFrame>
        <p:nvGraphicFramePr>
          <p:cNvPr id="834566" name="Object 13"/>
          <p:cNvGraphicFramePr>
            <a:graphicFrameLocks noGrp="1" noChangeAspect="1"/>
          </p:cNvGraphicFramePr>
          <p:nvPr>
            <p:ph sz="half" idx="4294967295"/>
          </p:nvPr>
        </p:nvGraphicFramePr>
        <p:xfrm>
          <a:off x="1476375" y="3197225"/>
          <a:ext cx="1944688" cy="1374775"/>
        </p:xfrm>
        <a:graphic>
          <a:graphicData uri="http://schemas.openxmlformats.org/presentationml/2006/ole">
            <mc:AlternateContent xmlns:mc="http://schemas.openxmlformats.org/markup-compatibility/2006">
              <mc:Choice xmlns:v="urn:schemas-microsoft-com:vml" Requires="v">
                <p:oleObj spid="_x0000_s834594" name="Equation" r:id="rId5" imgW="749160" imgH="457200" progId="Equation.DSMT4">
                  <p:embed/>
                </p:oleObj>
              </mc:Choice>
              <mc:Fallback>
                <p:oleObj name="Equation" r:id="rId5" imgW="749160" imgH="457200" progId="Equation.DSMT4">
                  <p:embed/>
                  <p:pic>
                    <p:nvPicPr>
                      <p:cNvPr id="0" name="Object 1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197225"/>
                        <a:ext cx="1944688" cy="13747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4567" name="Text Box 16"/>
          <p:cNvSpPr txBox="1">
            <a:spLocks noChangeArrowheads="1"/>
          </p:cNvSpPr>
          <p:nvPr/>
        </p:nvSpPr>
        <p:spPr bwMode="auto">
          <a:xfrm>
            <a:off x="0" y="4922838"/>
            <a:ext cx="91440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120000"/>
              </a:lnSpc>
              <a:spcBef>
                <a:spcPct val="50000"/>
              </a:spcBef>
            </a:pPr>
            <a:r>
              <a:rPr lang="zh-CN" altLang="en-US" sz="2800" b="1">
                <a:solidFill>
                  <a:srgbClr val="FF0000"/>
                </a:solidFill>
                <a:ea typeface="宋体" panose="02010600030101010101" pitchFamily="2" charset="-122"/>
              </a:rPr>
              <a:t>结论：</a:t>
            </a:r>
            <a:r>
              <a:rPr lang="zh-CN" altLang="en-US" sz="2800">
                <a:solidFill>
                  <a:schemeClr val="tx2"/>
                </a:solidFill>
                <a:ea typeface="宋体" panose="02010600030101010101" pitchFamily="2" charset="-122"/>
              </a:rPr>
              <a:t>当光纤端面入射角</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in</a:t>
            </a:r>
            <a:r>
              <a:rPr lang="en-US" altLang="zh-CN" sz="2800">
                <a:solidFill>
                  <a:schemeClr val="tx2"/>
                </a:solidFill>
                <a:ea typeface="宋体" panose="02010600030101010101" pitchFamily="2" charset="-122"/>
              </a:rPr>
              <a:t>≤</a:t>
            </a:r>
            <a:r>
              <a:rPr lang="en-US" altLang="zh-CN"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zh-CN" altLang="en-US" sz="2800">
                <a:solidFill>
                  <a:schemeClr val="tx2"/>
                </a:solidFill>
                <a:ea typeface="宋体" panose="02010600030101010101" pitchFamily="2" charset="-122"/>
              </a:rPr>
              <a:t>时，光纤可以传光；当光纤端面入射角</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in</a:t>
            </a:r>
            <a:r>
              <a:rPr lang="zh-CN" altLang="en-US" sz="2800">
                <a:solidFill>
                  <a:schemeClr val="tx2"/>
                </a:solidFill>
                <a:ea typeface="宋体" panose="02010600030101010101" pitchFamily="2" charset="-122"/>
              </a:rPr>
              <a:t>＞</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zh-CN" altLang="en-US" sz="2800">
                <a:solidFill>
                  <a:schemeClr val="tx2"/>
                </a:solidFill>
                <a:ea typeface="宋体" panose="02010600030101010101" pitchFamily="2" charset="-122"/>
              </a:rPr>
              <a:t>时，光纤不能传光。</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en-US" altLang="zh-CN" sz="2800">
                <a:solidFill>
                  <a:schemeClr val="tx2"/>
                </a:solidFill>
                <a:ea typeface="宋体" panose="02010600030101010101" pitchFamily="2" charset="-122"/>
              </a:rPr>
              <a:t> </a:t>
            </a:r>
            <a:r>
              <a:rPr lang="zh-CN" altLang="en-US" sz="2800">
                <a:solidFill>
                  <a:schemeClr val="tx2"/>
                </a:solidFill>
                <a:ea typeface="宋体" panose="02010600030101010101" pitchFamily="2" charset="-122"/>
              </a:rPr>
              <a:t>称为光纤端面临界入射角，它与光纤端面上入射点位置无关。</a:t>
            </a:r>
          </a:p>
        </p:txBody>
      </p:sp>
      <p:sp>
        <p:nvSpPr>
          <p:cNvPr id="834568" name="Rectangle 8"/>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63953" name="ShockwaveFlash1" r:id="rId2" imgW="9144000" imgH="6858000"/>
        </mc:Choice>
        <mc:Fallback>
          <p:control name="ShockwaveFlash1" r:id="rId2" imgW="9144000" imgH="6858000">
            <p:pic>
              <p:nvPicPr>
                <p:cNvPr id="1063940"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7" name="Rectangle 3"/>
          <p:cNvSpPr>
            <a:spLocks noGrp="1" noChangeArrowheads="1"/>
          </p:cNvSpPr>
          <p:nvPr>
            <p:ph type="body" sz="half" idx="4294967295"/>
          </p:nvPr>
        </p:nvSpPr>
        <p:spPr>
          <a:xfrm>
            <a:off x="468313" y="1628775"/>
            <a:ext cx="4038600" cy="4525963"/>
          </a:xfrm>
          <a:ln/>
        </p:spPr>
        <p:txBody>
          <a:bodyPr/>
          <a:lstStyle/>
          <a:p>
            <a:pPr algn="just" defTabSz="912813">
              <a:buFont typeface="Wingdings" panose="05000000000000000000" pitchFamily="2" charset="2"/>
              <a:buNone/>
            </a:pPr>
            <a:r>
              <a:rPr lang="zh-CN" altLang="en-US" b="1">
                <a:solidFill>
                  <a:srgbClr val="FF0000"/>
                </a:solidFill>
                <a:latin typeface="宋体" panose="02010600030101010101" pitchFamily="2" charset="-122"/>
                <a:ea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rPr>
              <a:t>2</a:t>
            </a:r>
            <a:r>
              <a:rPr lang="zh-CN" altLang="en-US" b="1">
                <a:solidFill>
                  <a:srgbClr val="FF0000"/>
                </a:solidFill>
                <a:latin typeface="宋体" panose="02010600030101010101" pitchFamily="2" charset="-122"/>
                <a:ea typeface="宋体" panose="02010600030101010101" pitchFamily="2" charset="-122"/>
              </a:rPr>
              <a:t>）在渐变光纤内</a:t>
            </a:r>
          </a:p>
          <a:p>
            <a:pPr algn="just" defTabSz="912813">
              <a:buFont typeface="Wingdings" panose="05000000000000000000" pitchFamily="2" charset="2"/>
              <a:buNone/>
            </a:pPr>
            <a:endParaRPr lang="zh-CN" altLang="en-US" b="1">
              <a:solidFill>
                <a:srgbClr val="FF0000"/>
              </a:solidFill>
              <a:latin typeface="宋体" panose="02010600030101010101" pitchFamily="2" charset="-122"/>
              <a:ea typeface="宋体" panose="02010600030101010101" pitchFamily="2" charset="-122"/>
            </a:endParaRPr>
          </a:p>
          <a:p>
            <a:pPr defTabSz="912813">
              <a:buFont typeface="Wingdings" panose="05000000000000000000" pitchFamily="2" charset="2"/>
              <a:buNone/>
            </a:pPr>
            <a:endParaRPr lang="en-US" altLang="zh-CN" sz="2500">
              <a:latin typeface="宋体" panose="02010600030101010101" pitchFamily="2" charset="-122"/>
              <a:ea typeface="宋体" panose="02010600030101010101" pitchFamily="2" charset="-122"/>
            </a:endParaRPr>
          </a:p>
        </p:txBody>
      </p:sp>
      <p:pic>
        <p:nvPicPr>
          <p:cNvPr id="835588" name="Picture 4" descr="2t1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81000" y="2963863"/>
            <a:ext cx="8435975" cy="1760537"/>
          </a:xfrm>
          <a:ln/>
        </p:spPr>
      </p:pic>
      <p:sp>
        <p:nvSpPr>
          <p:cNvPr id="835589" name="Text Box 7"/>
          <p:cNvSpPr txBox="1">
            <a:spLocks noChangeArrowheads="1"/>
          </p:cNvSpPr>
          <p:nvPr/>
        </p:nvSpPr>
        <p:spPr bwMode="auto">
          <a:xfrm>
            <a:off x="1979613" y="5278438"/>
            <a:ext cx="5329237"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400">
                <a:solidFill>
                  <a:schemeClr val="tx2"/>
                </a:solidFill>
                <a:latin typeface="宋体" panose="02010600030101010101" pitchFamily="2" charset="-122"/>
                <a:ea typeface="宋体" panose="02010600030101010101" pitchFamily="2" charset="-122"/>
              </a:rPr>
              <a:t>子午光线在渐变光纤内的传播示意图</a:t>
            </a:r>
          </a:p>
          <a:p>
            <a:pPr eaLnBrk="0" hangingPunct="0">
              <a:lnSpc>
                <a:spcPct val="95000"/>
              </a:lnSpc>
              <a:spcBef>
                <a:spcPct val="50000"/>
              </a:spcBef>
            </a:pPr>
            <a:r>
              <a:rPr lang="zh-CN" altLang="en-US" sz="2400">
                <a:solidFill>
                  <a:schemeClr val="tx2"/>
                </a:solidFill>
                <a:latin typeface="宋体" panose="02010600030101010101" pitchFamily="2" charset="-122"/>
                <a:ea typeface="宋体" panose="02010600030101010101" pitchFamily="2" charset="-122"/>
              </a:rPr>
              <a:t>       （光纤纵剖面图）</a:t>
            </a:r>
          </a:p>
        </p:txBody>
      </p:sp>
      <p:sp>
        <p:nvSpPr>
          <p:cNvPr id="835590" name="Rectangle 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62929" name="ShockwaveFlash1" r:id="rId2" imgW="9144000" imgH="6858000"/>
        </mc:Choice>
        <mc:Fallback>
          <p:control name="ShockwaveFlash1" r:id="rId2" imgW="9144000" imgH="6858000">
            <p:pic>
              <p:nvPicPr>
                <p:cNvPr id="1062916"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1" name="Rectangle 3"/>
          <p:cNvSpPr>
            <a:spLocks noGrp="1" noChangeArrowheads="1"/>
          </p:cNvSpPr>
          <p:nvPr>
            <p:ph type="body" sz="half" idx="4294967295"/>
          </p:nvPr>
        </p:nvSpPr>
        <p:spPr>
          <a:xfrm>
            <a:off x="152400" y="1143000"/>
            <a:ext cx="8915400" cy="5410200"/>
          </a:xfrm>
          <a:ln/>
        </p:spPr>
        <p:txBody>
          <a:bodyPr/>
          <a:lstStyle/>
          <a:p>
            <a:pPr defTabSz="912813">
              <a:lnSpc>
                <a:spcPct val="110000"/>
              </a:lnSpc>
              <a:spcAft>
                <a:spcPct val="50000"/>
              </a:spcAft>
              <a:buFont typeface="Wingdings" panose="05000000000000000000" pitchFamily="2" charset="2"/>
              <a:buNone/>
            </a:pPr>
            <a:r>
              <a:rPr lang="zh-CN" altLang="en-US" dirty="0">
                <a:solidFill>
                  <a:srgbClr val="CC00CC"/>
                </a:solidFill>
                <a:ea typeface="宋体" panose="02010600030101010101" pitchFamily="2" charset="-122"/>
              </a:rPr>
              <a:t>子午光线在渐变光纤内传播的基本特点：</a:t>
            </a:r>
          </a:p>
          <a:p>
            <a:pPr defTabSz="912813">
              <a:lnSpc>
                <a:spcPct val="110000"/>
              </a:lnSpc>
              <a:buFont typeface="Wingdings" panose="05000000000000000000" pitchFamily="2" charset="2"/>
              <a:buNone/>
            </a:pPr>
            <a:r>
              <a:rPr lang="zh-CN" altLang="en-US" b="1" dirty="0">
                <a:solidFill>
                  <a:srgbClr val="FF0000"/>
                </a:solidFill>
                <a:ea typeface="宋体" panose="02010600030101010101" pitchFamily="2" charset="-122"/>
              </a:rPr>
              <a:t>① </a:t>
            </a:r>
            <a:r>
              <a:rPr lang="zh-CN" altLang="en-US" b="1" dirty="0">
                <a:ea typeface="宋体" panose="02010600030101010101" pitchFamily="2" charset="-122"/>
              </a:rPr>
              <a:t>光纤纤芯内传光路线是周期性连续曲线，与光纤轴心线相交，并且传光路线与光纤轴心线共面。</a:t>
            </a:r>
          </a:p>
          <a:p>
            <a:pPr defTabSz="912813">
              <a:lnSpc>
                <a:spcPct val="110000"/>
              </a:lnSpc>
              <a:buFont typeface="Wingdings" panose="05000000000000000000" pitchFamily="2" charset="2"/>
              <a:buNone/>
            </a:pPr>
            <a:r>
              <a:rPr lang="zh-CN" altLang="en-US" b="1" dirty="0">
                <a:solidFill>
                  <a:srgbClr val="FF0000"/>
                </a:solidFill>
                <a:ea typeface="宋体" panose="02010600030101010101" pitchFamily="2" charset="-122"/>
              </a:rPr>
              <a:t>②</a:t>
            </a:r>
            <a:r>
              <a:rPr lang="zh-CN" altLang="en-US"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光纤端面临界入射角为</a:t>
            </a:r>
            <a:r>
              <a:rPr lang="zh-CN" altLang="en-US" b="1" i="1" dirty="0">
                <a:solidFill>
                  <a:srgbClr val="FF0000"/>
                </a:solidFill>
                <a:ea typeface="宋体" panose="02010600030101010101" pitchFamily="2" charset="-122"/>
                <a:sym typeface="Symbol" panose="05050102010706020507" pitchFamily="18" charset="2"/>
              </a:rPr>
              <a:t></a:t>
            </a:r>
            <a:r>
              <a:rPr lang="en-US" altLang="zh-CN" b="1" baseline="-25000" dirty="0">
                <a:solidFill>
                  <a:srgbClr val="FF0000"/>
                </a:solidFill>
                <a:ea typeface="宋体" panose="02010600030101010101" pitchFamily="2" charset="-122"/>
              </a:rPr>
              <a:t>0</a:t>
            </a:r>
            <a:r>
              <a:rPr lang="en-US" altLang="zh-CN" b="1" dirty="0">
                <a:solidFill>
                  <a:srgbClr val="FF0000"/>
                </a:solidFill>
                <a:ea typeface="宋体" panose="02010600030101010101" pitchFamily="2" charset="-122"/>
              </a:rPr>
              <a:t>(</a:t>
            </a:r>
            <a:r>
              <a:rPr lang="en-US" altLang="zh-CN" b="1" i="1" dirty="0">
                <a:solidFill>
                  <a:srgbClr val="FF0000"/>
                </a:solidFill>
                <a:ea typeface="宋体" panose="02010600030101010101" pitchFamily="2" charset="-122"/>
              </a:rPr>
              <a:t>r</a:t>
            </a:r>
            <a:r>
              <a:rPr lang="en-US" altLang="zh-CN" b="1" dirty="0">
                <a:solidFill>
                  <a:srgbClr val="FF0000"/>
                </a:solidFill>
                <a:ea typeface="宋体" panose="02010600030101010101" pitchFamily="2" charset="-122"/>
              </a:rPr>
              <a:t>) =</a:t>
            </a:r>
            <a:r>
              <a:rPr lang="en-US" altLang="zh-CN"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，与光纤端面上入射点位置</a:t>
            </a:r>
            <a:r>
              <a:rPr lang="en-US" altLang="zh-CN" b="1" i="1" dirty="0">
                <a:solidFill>
                  <a:schemeClr val="accent1"/>
                </a:solidFill>
                <a:ea typeface="宋体" panose="02010600030101010101" pitchFamily="2" charset="-122"/>
              </a:rPr>
              <a:t>r</a:t>
            </a:r>
            <a:r>
              <a:rPr lang="zh-CN" altLang="en-US" b="1" dirty="0">
                <a:solidFill>
                  <a:schemeClr val="accent1"/>
                </a:solidFill>
                <a:ea typeface="宋体" panose="02010600030101010101" pitchFamily="2" charset="-122"/>
              </a:rPr>
              <a:t>有关。其中，</a:t>
            </a:r>
            <a:r>
              <a:rPr lang="zh-CN" altLang="en-US" b="1" i="1" dirty="0">
                <a:solidFill>
                  <a:srgbClr val="C20000"/>
                </a:solidFill>
                <a:ea typeface="宋体" panose="02010600030101010101" pitchFamily="2" charset="-122"/>
                <a:sym typeface="Symbol" panose="05050102010706020507" pitchFamily="18" charset="2"/>
              </a:rPr>
              <a:t></a:t>
            </a:r>
            <a:r>
              <a:rPr lang="en-US" altLang="zh-CN" b="1" baseline="-25000" dirty="0">
                <a:solidFill>
                  <a:srgbClr val="C20000"/>
                </a:solidFill>
                <a:ea typeface="宋体" panose="02010600030101010101" pitchFamily="2" charset="-122"/>
              </a:rPr>
              <a:t>0</a:t>
            </a:r>
            <a:r>
              <a:rPr lang="en-US" altLang="zh-CN" b="1" dirty="0">
                <a:solidFill>
                  <a:srgbClr val="C20000"/>
                </a:solidFill>
                <a:ea typeface="宋体" panose="02010600030101010101" pitchFamily="2" charset="-122"/>
              </a:rPr>
              <a:t>(</a:t>
            </a:r>
            <a:r>
              <a:rPr lang="en-US" altLang="zh-CN" b="1" i="1" dirty="0">
                <a:solidFill>
                  <a:srgbClr val="C20000"/>
                </a:solidFill>
                <a:ea typeface="宋体" panose="02010600030101010101" pitchFamily="2" charset="-122"/>
              </a:rPr>
              <a:t>r </a:t>
            </a:r>
            <a:r>
              <a:rPr lang="en-US" altLang="zh-CN" b="1" dirty="0">
                <a:solidFill>
                  <a:srgbClr val="C20000"/>
                </a:solidFill>
                <a:ea typeface="宋体" panose="02010600030101010101" pitchFamily="2" charset="-122"/>
              </a:rPr>
              <a:t>= 0)</a:t>
            </a:r>
            <a:r>
              <a:rPr lang="zh-CN" altLang="en-US" b="1" dirty="0">
                <a:solidFill>
                  <a:srgbClr val="C20000"/>
                </a:solidFill>
                <a:ea typeface="宋体" panose="02010600030101010101" pitchFamily="2" charset="-122"/>
              </a:rPr>
              <a:t>称为中心临界入射角，</a:t>
            </a:r>
            <a:r>
              <a:rPr lang="zh-CN" altLang="en-US" b="1" i="1" dirty="0">
                <a:solidFill>
                  <a:srgbClr val="C20000"/>
                </a:solidFill>
                <a:ea typeface="宋体" panose="02010600030101010101" pitchFamily="2" charset="-122"/>
                <a:sym typeface="Symbol" panose="05050102010706020507" pitchFamily="18" charset="2"/>
              </a:rPr>
              <a:t></a:t>
            </a:r>
            <a:r>
              <a:rPr lang="en-US" altLang="zh-CN" b="1" baseline="-25000" dirty="0">
                <a:solidFill>
                  <a:srgbClr val="C20000"/>
                </a:solidFill>
                <a:ea typeface="宋体" panose="02010600030101010101" pitchFamily="2" charset="-122"/>
              </a:rPr>
              <a:t>0</a:t>
            </a:r>
            <a:r>
              <a:rPr lang="en-US" altLang="zh-CN" b="1" dirty="0">
                <a:solidFill>
                  <a:srgbClr val="C20000"/>
                </a:solidFill>
                <a:ea typeface="宋体" panose="02010600030101010101" pitchFamily="2" charset="-122"/>
              </a:rPr>
              <a:t>(</a:t>
            </a:r>
            <a:r>
              <a:rPr lang="en-US" altLang="zh-CN" b="1" i="1" dirty="0">
                <a:solidFill>
                  <a:srgbClr val="C20000"/>
                </a:solidFill>
                <a:ea typeface="宋体" panose="02010600030101010101" pitchFamily="2" charset="-122"/>
              </a:rPr>
              <a:t>r </a:t>
            </a:r>
            <a:r>
              <a:rPr lang="en-US" altLang="zh-CN" b="1" dirty="0">
                <a:solidFill>
                  <a:srgbClr val="C20000"/>
                </a:solidFill>
                <a:ea typeface="宋体" panose="02010600030101010101" pitchFamily="2" charset="-122"/>
                <a:sym typeface="Symbol" panose="05050102010706020507" pitchFamily="18" charset="2"/>
              </a:rPr>
              <a:t></a:t>
            </a:r>
            <a:r>
              <a:rPr lang="en-US" altLang="zh-CN" b="1" dirty="0">
                <a:solidFill>
                  <a:srgbClr val="C20000"/>
                </a:solidFill>
                <a:ea typeface="宋体" panose="02010600030101010101" pitchFamily="2" charset="-122"/>
              </a:rPr>
              <a:t> 0)</a:t>
            </a:r>
            <a:r>
              <a:rPr lang="zh-CN" altLang="en-US" b="1" dirty="0">
                <a:solidFill>
                  <a:srgbClr val="C20000"/>
                </a:solidFill>
                <a:ea typeface="宋体" panose="02010600030101010101" pitchFamily="2" charset="-122"/>
              </a:rPr>
              <a:t>称为非中心临界入射角。</a:t>
            </a:r>
            <a:endParaRPr lang="en-US" altLang="zh-CN" b="1" dirty="0">
              <a:solidFill>
                <a:srgbClr val="C20000"/>
              </a:solidFill>
              <a:ea typeface="宋体" panose="02010600030101010101" pitchFamily="2" charset="-122"/>
            </a:endParaRPr>
          </a:p>
          <a:p>
            <a:pPr defTabSz="912813">
              <a:lnSpc>
                <a:spcPct val="110000"/>
              </a:lnSpc>
              <a:buFont typeface="Wingdings" panose="05000000000000000000" pitchFamily="2" charset="2"/>
              <a:buNone/>
            </a:pPr>
            <a:r>
              <a:rPr lang="en-US" altLang="zh-CN"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可见，</a:t>
            </a:r>
            <a:r>
              <a:rPr lang="zh-CN" altLang="en-US" b="1" i="1" dirty="0">
                <a:solidFill>
                  <a:schemeClr val="accent1"/>
                </a:solidFill>
                <a:ea typeface="宋体" panose="02010600030101010101" pitchFamily="2" charset="-122"/>
                <a:sym typeface="Symbol" panose="05050102010706020507" pitchFamily="18" charset="2"/>
              </a:rPr>
              <a:t></a:t>
            </a:r>
            <a:r>
              <a:rPr lang="en-US" altLang="zh-CN" b="1" baseline="-25000" dirty="0">
                <a:solidFill>
                  <a:schemeClr val="accent1"/>
                </a:solidFill>
                <a:ea typeface="宋体" panose="02010600030101010101" pitchFamily="2" charset="-122"/>
              </a:rPr>
              <a:t>0</a:t>
            </a:r>
            <a:r>
              <a:rPr lang="en-US" altLang="zh-CN" b="1" dirty="0">
                <a:solidFill>
                  <a:schemeClr val="accent1"/>
                </a:solidFill>
                <a:ea typeface="宋体" panose="02010600030101010101" pitchFamily="2" charset="-122"/>
              </a:rPr>
              <a:t>(</a:t>
            </a:r>
            <a:r>
              <a:rPr lang="en-US" altLang="zh-CN" b="1" i="1" dirty="0">
                <a:solidFill>
                  <a:schemeClr val="accent1"/>
                </a:solidFill>
                <a:ea typeface="宋体" panose="02010600030101010101" pitchFamily="2" charset="-122"/>
              </a:rPr>
              <a:t>r </a:t>
            </a:r>
            <a:r>
              <a:rPr lang="en-US" altLang="zh-CN" b="1" dirty="0">
                <a:solidFill>
                  <a:schemeClr val="accent1"/>
                </a:solidFill>
                <a:ea typeface="宋体" panose="02010600030101010101" pitchFamily="2" charset="-122"/>
              </a:rPr>
              <a:t>= 0)</a:t>
            </a:r>
            <a:r>
              <a:rPr lang="zh-CN" altLang="en-US" b="1" dirty="0">
                <a:solidFill>
                  <a:schemeClr val="accent1"/>
                </a:solidFill>
                <a:ea typeface="宋体" panose="02010600030101010101" pitchFamily="2" charset="-122"/>
              </a:rPr>
              <a:t>＞</a:t>
            </a:r>
            <a:r>
              <a:rPr lang="zh-CN" altLang="en-US" b="1" i="1" dirty="0">
                <a:solidFill>
                  <a:schemeClr val="accent1"/>
                </a:solidFill>
                <a:ea typeface="宋体" panose="02010600030101010101" pitchFamily="2" charset="-122"/>
                <a:sym typeface="Symbol" panose="05050102010706020507" pitchFamily="18" charset="2"/>
              </a:rPr>
              <a:t></a:t>
            </a:r>
            <a:r>
              <a:rPr lang="en-US" altLang="zh-CN" b="1" baseline="-25000" dirty="0">
                <a:solidFill>
                  <a:schemeClr val="accent1"/>
                </a:solidFill>
                <a:ea typeface="宋体" panose="02010600030101010101" pitchFamily="2" charset="-122"/>
              </a:rPr>
              <a:t>0</a:t>
            </a:r>
            <a:r>
              <a:rPr lang="en-US" altLang="zh-CN" b="1" dirty="0">
                <a:solidFill>
                  <a:schemeClr val="accent1"/>
                </a:solidFill>
                <a:ea typeface="宋体" panose="02010600030101010101" pitchFamily="2" charset="-122"/>
              </a:rPr>
              <a:t>(</a:t>
            </a:r>
            <a:r>
              <a:rPr lang="en-US" altLang="zh-CN" b="1" i="1" dirty="0">
                <a:solidFill>
                  <a:schemeClr val="accent1"/>
                </a:solidFill>
                <a:ea typeface="宋体" panose="02010600030101010101" pitchFamily="2" charset="-122"/>
              </a:rPr>
              <a:t>r </a:t>
            </a:r>
            <a:r>
              <a:rPr lang="en-US" altLang="zh-CN" b="1" dirty="0">
                <a:solidFill>
                  <a:schemeClr val="accent1"/>
                </a:solidFill>
                <a:ea typeface="宋体" panose="02010600030101010101" pitchFamily="2" charset="-122"/>
                <a:sym typeface="Symbol" panose="05050102010706020507" pitchFamily="18" charset="2"/>
              </a:rPr>
              <a:t></a:t>
            </a:r>
            <a:r>
              <a:rPr lang="en-US" altLang="zh-CN" b="1" dirty="0">
                <a:solidFill>
                  <a:schemeClr val="accent1"/>
                </a:solidFill>
                <a:ea typeface="宋体" panose="02010600030101010101" pitchFamily="2" charset="-122"/>
              </a:rPr>
              <a:t> 0)</a:t>
            </a:r>
            <a:r>
              <a:rPr lang="zh-CN" altLang="en-US" b="1" dirty="0">
                <a:solidFill>
                  <a:schemeClr val="accent1"/>
                </a:solidFill>
                <a:ea typeface="宋体" panose="02010600030101010101" pitchFamily="2" charset="-122"/>
              </a:rPr>
              <a:t>，表明中心入射光线比非中心入射光线可以有大一些的入射角。</a:t>
            </a:r>
            <a:r>
              <a:rPr lang="zh-CN" altLang="en-US" b="1" dirty="0">
                <a:solidFill>
                  <a:schemeClr val="accent2"/>
                </a:solidFill>
                <a:ea typeface="宋体" panose="02010600030101010101" pitchFamily="2" charset="-122"/>
              </a:rPr>
              <a:t>    </a:t>
            </a:r>
          </a:p>
          <a:p>
            <a:pPr defTabSz="912813">
              <a:lnSpc>
                <a:spcPct val="110000"/>
              </a:lnSpc>
              <a:buFont typeface="Wingdings" panose="05000000000000000000" pitchFamily="2" charset="2"/>
              <a:buNone/>
            </a:pPr>
            <a:r>
              <a:rPr lang="zh-CN" altLang="en-US" b="1" dirty="0">
                <a:solidFill>
                  <a:srgbClr val="FF0000"/>
                </a:solidFill>
                <a:ea typeface="宋体" panose="02010600030101010101" pitchFamily="2" charset="-122"/>
              </a:rPr>
              <a:t>③</a:t>
            </a:r>
            <a:r>
              <a:rPr lang="zh-CN" altLang="en-US" b="1" dirty="0">
                <a:solidFill>
                  <a:schemeClr val="accent2"/>
                </a:solidFill>
                <a:ea typeface="宋体" panose="02010600030101010101" pitchFamily="2" charset="-122"/>
              </a:rPr>
              <a:t> </a:t>
            </a:r>
            <a:r>
              <a:rPr lang="zh-CN" altLang="en-US" b="1" dirty="0">
                <a:solidFill>
                  <a:schemeClr val="tx2"/>
                </a:solidFill>
                <a:ea typeface="宋体" panose="02010600030101010101" pitchFamily="2" charset="-122"/>
              </a:rPr>
              <a:t>光纤端面入射角</a:t>
            </a:r>
            <a:r>
              <a:rPr lang="zh-CN" altLang="en-US" b="1" i="1" dirty="0">
                <a:solidFill>
                  <a:schemeClr val="tx2"/>
                </a:solidFill>
                <a:ea typeface="宋体" panose="02010600030101010101" pitchFamily="2" charset="-122"/>
                <a:sym typeface="Symbol" panose="05050102010706020507" pitchFamily="18" charset="2"/>
              </a:rPr>
              <a:t></a:t>
            </a:r>
            <a:r>
              <a:rPr lang="en-US" altLang="zh-CN" b="1" baseline="-25000" dirty="0">
                <a:solidFill>
                  <a:schemeClr val="tx2"/>
                </a:solidFill>
                <a:ea typeface="宋体" panose="02010600030101010101" pitchFamily="2" charset="-122"/>
              </a:rPr>
              <a:t>in</a:t>
            </a:r>
            <a:r>
              <a:rPr lang="zh-CN" altLang="en-US" b="1" dirty="0">
                <a:solidFill>
                  <a:schemeClr val="tx2"/>
                </a:solidFill>
                <a:ea typeface="宋体" panose="02010600030101010101" pitchFamily="2" charset="-122"/>
              </a:rPr>
              <a:t>越小，则光纤纤芯内光线越靠近轴心线传播。</a:t>
            </a:r>
          </a:p>
        </p:txBody>
      </p:sp>
      <p:graphicFrame>
        <p:nvGraphicFramePr>
          <p:cNvPr id="836612" name="Object 4"/>
          <p:cNvGraphicFramePr>
            <a:graphicFrameLocks noGrp="1" noChangeAspect="1"/>
          </p:cNvGraphicFramePr>
          <p:nvPr>
            <p:ph sz="half" idx="4294967295"/>
          </p:nvPr>
        </p:nvGraphicFramePr>
        <p:xfrm>
          <a:off x="5715000" y="2884488"/>
          <a:ext cx="2432050" cy="620712"/>
        </p:xfrm>
        <a:graphic>
          <a:graphicData uri="http://schemas.openxmlformats.org/presentationml/2006/ole">
            <mc:AlternateContent xmlns:mc="http://schemas.openxmlformats.org/markup-compatibility/2006">
              <mc:Choice xmlns:v="urn:schemas-microsoft-com:vml" Requires="v">
                <p:oleObj spid="_x0000_s836626" name="Equation" r:id="rId3" imgW="1143000" imgH="291960" progId="Equation.DSMT4">
                  <p:embed/>
                </p:oleObj>
              </mc:Choice>
              <mc:Fallback>
                <p:oleObj name="Equation" r:id="rId3" imgW="1143000" imgH="291960"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884488"/>
                        <a:ext cx="2432050" cy="620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6613"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6611">
                                            <p:txEl>
                                              <p:pRg st="1" end="1"/>
                                            </p:txEl>
                                          </p:spTgt>
                                        </p:tgtEl>
                                        <p:attrNameLst>
                                          <p:attrName>style.visibility</p:attrName>
                                        </p:attrNameLst>
                                      </p:cBhvr>
                                      <p:to>
                                        <p:strVal val="visible"/>
                                      </p:to>
                                    </p:set>
                                    <p:anim calcmode="lin" valueType="num">
                                      <p:cBhvr additive="base">
                                        <p:cTn id="7" dur="500" fill="hold"/>
                                        <p:tgtEl>
                                          <p:spTgt spid="8366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6611">
                                            <p:txEl>
                                              <p:pRg st="2" end="2"/>
                                            </p:txEl>
                                          </p:spTgt>
                                        </p:tgtEl>
                                        <p:attrNameLst>
                                          <p:attrName>style.visibility</p:attrName>
                                        </p:attrNameLst>
                                      </p:cBhvr>
                                      <p:to>
                                        <p:strVal val="visible"/>
                                      </p:to>
                                    </p:set>
                                    <p:anim calcmode="lin" valueType="num">
                                      <p:cBhvr additive="base">
                                        <p:cTn id="13" dur="500" fill="hold"/>
                                        <p:tgtEl>
                                          <p:spTgt spid="8366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661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36611">
                                            <p:txEl>
                                              <p:pRg st="3" end="3"/>
                                            </p:txEl>
                                          </p:spTgt>
                                        </p:tgtEl>
                                        <p:attrNameLst>
                                          <p:attrName>style.visibility</p:attrName>
                                        </p:attrNameLst>
                                      </p:cBhvr>
                                      <p:to>
                                        <p:strVal val="visible"/>
                                      </p:to>
                                    </p:set>
                                    <p:anim calcmode="lin" valueType="num">
                                      <p:cBhvr additive="base">
                                        <p:cTn id="17" dur="500" fill="hold"/>
                                        <p:tgtEl>
                                          <p:spTgt spid="83661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36611">
                                            <p:txEl>
                                              <p:pRg st="3" end="3"/>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836612"/>
                                        </p:tgtEl>
                                        <p:attrNameLst>
                                          <p:attrName>style.visibility</p:attrName>
                                        </p:attrNameLst>
                                      </p:cBhvr>
                                      <p:to>
                                        <p:strVal val="visible"/>
                                      </p:to>
                                    </p:set>
                                    <p:anim calcmode="lin" valueType="num">
                                      <p:cBhvr additive="base">
                                        <p:cTn id="22" dur="500" fill="hold"/>
                                        <p:tgtEl>
                                          <p:spTgt spid="836612"/>
                                        </p:tgtEl>
                                        <p:attrNameLst>
                                          <p:attrName>ppt_x</p:attrName>
                                        </p:attrNameLst>
                                      </p:cBhvr>
                                      <p:tavLst>
                                        <p:tav tm="0">
                                          <p:val>
                                            <p:strVal val="#ppt_x"/>
                                          </p:val>
                                        </p:tav>
                                        <p:tav tm="100000">
                                          <p:val>
                                            <p:strVal val="#ppt_x"/>
                                          </p:val>
                                        </p:tav>
                                      </p:tavLst>
                                    </p:anim>
                                    <p:anim calcmode="lin" valueType="num">
                                      <p:cBhvr additive="base">
                                        <p:cTn id="23" dur="500" fill="hold"/>
                                        <p:tgtEl>
                                          <p:spTgt spid="83661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836611">
                                            <p:txEl>
                                              <p:pRg st="4" end="4"/>
                                            </p:txEl>
                                          </p:spTgt>
                                        </p:tgtEl>
                                        <p:attrNameLst>
                                          <p:attrName>style.visibility</p:attrName>
                                        </p:attrNameLst>
                                      </p:cBhvr>
                                      <p:to>
                                        <p:strVal val="visible"/>
                                      </p:to>
                                    </p:set>
                                    <p:anim calcmode="lin" valueType="num">
                                      <p:cBhvr additive="base">
                                        <p:cTn id="28" dur="500" fill="hold"/>
                                        <p:tgtEl>
                                          <p:spTgt spid="836611">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3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3"/>
          <p:cNvSpPr>
            <a:spLocks noGrp="1" noChangeArrowheads="1"/>
          </p:cNvSpPr>
          <p:nvPr>
            <p:ph type="body" sz="half" idx="4294967295"/>
          </p:nvPr>
        </p:nvSpPr>
        <p:spPr>
          <a:xfrm>
            <a:off x="0" y="1066800"/>
            <a:ext cx="9144000" cy="4495800"/>
          </a:xfrm>
          <a:ln>
            <a:miter lim="800000"/>
            <a:headEnd/>
            <a:tailEnd/>
          </a:ln>
        </p:spPr>
        <p:txBody>
          <a:bodyPr/>
          <a:lstStyle/>
          <a:p>
            <a:pPr algn="just" defTabSz="912813">
              <a:buFont typeface="Wingdings" panose="05000000000000000000" pitchFamily="2" charset="2"/>
              <a:buNone/>
            </a:pPr>
            <a:r>
              <a:rPr lang="en-US" altLang="zh-CN" sz="2400" b="1">
                <a:solidFill>
                  <a:srgbClr val="CC00CC"/>
                </a:solidFill>
                <a:ea typeface="宋体" panose="02010600030101010101" pitchFamily="2" charset="-122"/>
              </a:rPr>
              <a:t>4</a:t>
            </a:r>
            <a:r>
              <a:rPr lang="zh-CN" altLang="en-US" sz="2400" b="1">
                <a:solidFill>
                  <a:srgbClr val="CC00CC"/>
                </a:solidFill>
                <a:ea typeface="宋体" panose="02010600030101010101" pitchFamily="2" charset="-122"/>
              </a:rPr>
              <a:t>．斜射光线的传播分析</a:t>
            </a:r>
          </a:p>
          <a:p>
            <a:pPr algn="just" defTabSz="912813">
              <a:buFont typeface="Wingdings" panose="05000000000000000000" pitchFamily="2" charset="2"/>
              <a:buNone/>
            </a:pPr>
            <a:r>
              <a:rPr lang="zh-CN" altLang="en-US" sz="2400">
                <a:solidFill>
                  <a:srgbClr val="FF0000"/>
                </a:solidFill>
                <a:latin typeface="宋体" panose="02010600030101010101" pitchFamily="2" charset="-122"/>
                <a:ea typeface="宋体" panose="02010600030101010101" pitchFamily="2" charset="-122"/>
              </a:rPr>
              <a:t>（</a:t>
            </a:r>
            <a:r>
              <a:rPr lang="en-US" altLang="zh-CN" sz="2400">
                <a:solidFill>
                  <a:srgbClr val="FF0000"/>
                </a:solidFill>
                <a:latin typeface="宋体" panose="02010600030101010101" pitchFamily="2" charset="-122"/>
                <a:ea typeface="宋体" panose="02010600030101010101" pitchFamily="2" charset="-122"/>
              </a:rPr>
              <a:t>1</a:t>
            </a:r>
            <a:r>
              <a:rPr lang="zh-CN" altLang="en-US" sz="2400">
                <a:solidFill>
                  <a:srgbClr val="FF0000"/>
                </a:solidFill>
                <a:latin typeface="宋体" panose="02010600030101010101" pitchFamily="2" charset="-122"/>
                <a:ea typeface="宋体" panose="02010600030101010101" pitchFamily="2" charset="-122"/>
              </a:rPr>
              <a:t>）在阶跃光纤内</a:t>
            </a:r>
            <a:endParaRPr lang="zh-CN" altLang="en-US" sz="2400" b="1">
              <a:solidFill>
                <a:srgbClr val="CC00CC"/>
              </a:solidFill>
              <a:ea typeface="宋体" panose="02010600030101010101" pitchFamily="2" charset="-122"/>
            </a:endParaRPr>
          </a:p>
          <a:p>
            <a:pPr algn="just" defTabSz="912813">
              <a:buFont typeface="Wingdings" panose="05000000000000000000" pitchFamily="2" charset="2"/>
              <a:buNone/>
            </a:pPr>
            <a:r>
              <a:rPr lang="zh-CN" altLang="en-US" sz="2400" b="1">
                <a:latin typeface="宋体" panose="02010600030101010101" pitchFamily="2" charset="-122"/>
                <a:ea typeface="宋体" panose="02010600030101010101" pitchFamily="2" charset="-122"/>
              </a:rPr>
              <a:t>  </a:t>
            </a:r>
            <a:r>
              <a:rPr lang="zh-CN" altLang="en-US" sz="2400" b="1">
                <a:solidFill>
                  <a:srgbClr val="FF0000"/>
                </a:solidFill>
                <a:latin typeface="宋体" panose="02010600030101010101" pitchFamily="2" charset="-122"/>
                <a:ea typeface="宋体" panose="02010600030101010101" pitchFamily="2" charset="-122"/>
              </a:rPr>
              <a:t>① </a:t>
            </a:r>
            <a:r>
              <a:rPr lang="zh-CN" altLang="en-US" sz="2400" b="1">
                <a:latin typeface="宋体" panose="02010600030101010101" pitchFamily="2" charset="-122"/>
                <a:ea typeface="宋体" panose="02010600030101010101" pitchFamily="2" charset="-122"/>
              </a:rPr>
              <a:t>纤芯内传光路线是一系列折线，这些折线与光纤轴心线不共面，而是围绕光纤轴心线旋转前进的。这些折线在纤芯横截面上的正投影形成一个内切圆，内切圆的半径大小与斜射光线的入射角有关。</a:t>
            </a:r>
          </a:p>
          <a:p>
            <a:pPr defTabSz="912813">
              <a:buFont typeface="Wingdings" panose="05000000000000000000" pitchFamily="2" charset="2"/>
              <a:buNone/>
            </a:pPr>
            <a:r>
              <a:rPr lang="zh-CN" altLang="en-US" sz="2400" b="1">
                <a:ea typeface="宋体" panose="02010600030101010101" pitchFamily="2" charset="-122"/>
              </a:rPr>
              <a:t>    </a:t>
            </a:r>
            <a:r>
              <a:rPr lang="zh-CN" altLang="en-US" sz="2400" b="1">
                <a:solidFill>
                  <a:srgbClr val="FF0000"/>
                </a:solidFill>
                <a:latin typeface="宋体" panose="02010600030101010101" pitchFamily="2" charset="-122"/>
                <a:ea typeface="宋体" panose="02010600030101010101" pitchFamily="2" charset="-122"/>
              </a:rPr>
              <a:t>②</a:t>
            </a:r>
            <a:r>
              <a:rPr lang="zh-CN" altLang="en-US" sz="2400" b="1">
                <a:latin typeface="宋体" panose="02010600030101010101" pitchFamily="2" charset="-122"/>
                <a:ea typeface="宋体" panose="02010600030101010101" pitchFamily="2" charset="-122"/>
              </a:rPr>
              <a:t> </a:t>
            </a:r>
            <a:r>
              <a:rPr lang="zh-CN" altLang="en-US" sz="2400" b="1">
                <a:solidFill>
                  <a:schemeClr val="accent1"/>
                </a:solidFill>
                <a:latin typeface="宋体" panose="02010600030101010101" pitchFamily="2" charset="-122"/>
                <a:ea typeface="宋体" panose="02010600030101010101" pitchFamily="2" charset="-122"/>
              </a:rPr>
              <a:t>光纤端面临界入射角为                                          （</a:t>
            </a:r>
            <a:r>
              <a:rPr lang="en-US" altLang="zh-CN" sz="2400" b="1" i="1">
                <a:solidFill>
                  <a:schemeClr val="accent1"/>
                </a:solidFill>
                <a:latin typeface="宋体" panose="02010600030101010101" pitchFamily="2" charset="-122"/>
                <a:ea typeface="宋体" panose="02010600030101010101" pitchFamily="2" charset="-122"/>
              </a:rPr>
              <a:t>ψ</a:t>
            </a:r>
            <a:r>
              <a:rPr lang="zh-CN" altLang="en-US" sz="2400" b="1">
                <a:solidFill>
                  <a:schemeClr val="accent1"/>
                </a:solidFill>
                <a:latin typeface="宋体" panose="02010600030101010101" pitchFamily="2" charset="-122"/>
                <a:ea typeface="宋体" panose="02010600030101010101" pitchFamily="2" charset="-122"/>
              </a:rPr>
              <a:t>是入射光线进入纤芯后的第一条折线在光纤横截面上的正投影与半径之间的夹角）。可见斜射光线比子午光线可以有更大的入射角。</a:t>
            </a:r>
            <a:r>
              <a:rPr lang="zh-CN" altLang="en-US">
                <a:effectLst>
                  <a:outerShdw blurRad="38100" dist="38100" dir="2700000" algn="tl">
                    <a:srgbClr val="C0C0C0"/>
                  </a:outerShdw>
                </a:effectLst>
                <a:latin typeface="宋体" panose="02010600030101010101" pitchFamily="2" charset="-122"/>
                <a:ea typeface="宋体" panose="02010600030101010101" pitchFamily="2" charset="-122"/>
              </a:rPr>
              <a:t> </a:t>
            </a:r>
            <a:endParaRPr lang="en-US" altLang="zh-CN">
              <a:latin typeface="宋体" panose="02010600030101010101" pitchFamily="2" charset="-122"/>
              <a:ea typeface="宋体" panose="02010600030101010101" pitchFamily="2" charset="-122"/>
            </a:endParaRPr>
          </a:p>
        </p:txBody>
      </p:sp>
      <p:sp>
        <p:nvSpPr>
          <p:cNvPr id="291845" name="Rectangle 5"/>
          <p:cNvSpPr>
            <a:spLocks noChangeArrowheads="1"/>
          </p:cNvSpPr>
          <p:nvPr/>
        </p:nvSpPr>
        <p:spPr bwMode="auto">
          <a:xfrm>
            <a:off x="0" y="0"/>
            <a:ext cx="9144000" cy="0"/>
          </a:xfrm>
          <a:prstGeom prst="rect">
            <a:avLst/>
          </a:prstGeom>
          <a:noFill/>
          <a:ln w="76200">
            <a:noFill/>
            <a:miter lim="800000"/>
            <a:headEnd/>
            <a:tailEnd/>
          </a:ln>
          <a:effectLst/>
        </p:spPr>
        <p:txBody>
          <a:bodyPr wrap="none" anchor="ctr">
            <a:spAutoFit/>
          </a:bodyPr>
          <a:lstStyle/>
          <a:p>
            <a:pPr eaLnBrk="0" hangingPunct="0">
              <a:lnSpc>
                <a:spcPct val="95000"/>
              </a:lnSpc>
              <a:defRPr/>
            </a:pPr>
            <a:endParaRPr lang="zh-CN" altLang="en-US" sz="3200" b="1">
              <a:solidFill>
                <a:schemeClr val="tx2"/>
              </a:solidFill>
              <a:effectLst>
                <a:outerShdw blurRad="38100" dist="38100" dir="2700000" algn="tl">
                  <a:srgbClr val="000000">
                    <a:alpha val="43137"/>
                  </a:srgbClr>
                </a:outerShdw>
              </a:effectLst>
              <a:latin typeface="Arial" charset="0"/>
              <a:ea typeface="宋体" pitchFamily="2" charset="-122"/>
            </a:endParaRPr>
          </a:p>
        </p:txBody>
      </p:sp>
      <p:graphicFrame>
        <p:nvGraphicFramePr>
          <p:cNvPr id="837638" name="Object 6"/>
          <p:cNvGraphicFramePr>
            <a:graphicFrameLocks noGrp="1" noChangeAspect="1"/>
          </p:cNvGraphicFramePr>
          <p:nvPr>
            <p:ph sz="half" idx="4294967295"/>
          </p:nvPr>
        </p:nvGraphicFramePr>
        <p:xfrm>
          <a:off x="4038600" y="3505200"/>
          <a:ext cx="2952750" cy="441325"/>
        </p:xfrm>
        <a:graphic>
          <a:graphicData uri="http://schemas.openxmlformats.org/presentationml/2006/ole">
            <mc:AlternateContent xmlns:mc="http://schemas.openxmlformats.org/markup-compatibility/2006">
              <mc:Choice xmlns:v="urn:schemas-microsoft-com:vml" Requires="v">
                <p:oleObj spid="_x0000_s837653" name="Equation" r:id="rId3" imgW="1612800" imgH="241200" progId="Equation.DSMT4">
                  <p:embed/>
                </p:oleObj>
              </mc:Choice>
              <mc:Fallback>
                <p:oleObj name="Equation" r:id="rId3" imgW="1612800" imgH="241200" progId="Equation.DSMT4">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505200"/>
                        <a:ext cx="2952750" cy="4413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7639"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pic>
        <p:nvPicPr>
          <p:cNvPr id="83764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4876800"/>
            <a:ext cx="7239000" cy="1716088"/>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4294967295"/>
          </p:nvPr>
        </p:nvSpPr>
        <p:spPr>
          <a:xfrm>
            <a:off x="0" y="1143000"/>
            <a:ext cx="9144000" cy="3048000"/>
          </a:xfrm>
          <a:ln>
            <a:miter lim="800000"/>
            <a:headEnd/>
            <a:tailEnd/>
          </a:ln>
        </p:spPr>
        <p:txBody>
          <a:bodyPr/>
          <a:lstStyle/>
          <a:p>
            <a:pPr algn="just" defTabSz="912813">
              <a:lnSpc>
                <a:spcPct val="110000"/>
              </a:lnSpc>
              <a:spcAft>
                <a:spcPct val="50000"/>
              </a:spcAft>
              <a:buFont typeface="Wingdings" panose="05000000000000000000" pitchFamily="2" charset="2"/>
              <a:buNone/>
            </a:pPr>
            <a:r>
              <a:rPr lang="zh-CN" altLang="en-US">
                <a:solidFill>
                  <a:srgbClr val="FF0000"/>
                </a:solidFill>
                <a:ea typeface="宋体" panose="02010600030101010101" pitchFamily="2" charset="-122"/>
              </a:rPr>
              <a:t>（</a:t>
            </a:r>
            <a:r>
              <a:rPr lang="en-US" altLang="zh-CN">
                <a:solidFill>
                  <a:srgbClr val="FF0000"/>
                </a:solidFill>
                <a:ea typeface="宋体" panose="02010600030101010101" pitchFamily="2" charset="-122"/>
              </a:rPr>
              <a:t>2</a:t>
            </a:r>
            <a:r>
              <a:rPr lang="zh-CN" altLang="en-US">
                <a:solidFill>
                  <a:srgbClr val="FF0000"/>
                </a:solidFill>
                <a:ea typeface="宋体" panose="02010600030101010101" pitchFamily="2" charset="-122"/>
              </a:rPr>
              <a:t>）在渐变光纤内</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rgbClr val="FF0000"/>
                </a:solidFill>
                <a:latin typeface="宋体" panose="02010600030101010101" pitchFamily="2" charset="-122"/>
                <a:ea typeface="宋体" panose="02010600030101010101" pitchFamily="2" charset="-122"/>
              </a:rPr>
              <a:t>①</a:t>
            </a:r>
            <a:r>
              <a:rPr lang="zh-CN" altLang="en-US" b="1">
                <a:solidFill>
                  <a:schemeClr val="bg2"/>
                </a:solidFill>
                <a:latin typeface="宋体" panose="02010600030101010101" pitchFamily="2" charset="-122"/>
                <a:ea typeface="宋体" panose="02010600030101010101" pitchFamily="2" charset="-122"/>
              </a:rPr>
              <a:t> </a:t>
            </a:r>
            <a:r>
              <a:rPr lang="zh-CN" altLang="en-US" b="1">
                <a:latin typeface="宋体" panose="02010600030101010101" pitchFamily="2" charset="-122"/>
                <a:ea typeface="宋体" panose="02010600030101010101" pitchFamily="2" charset="-122"/>
              </a:rPr>
              <a:t>纤芯内传光路线是一系列曲线，这些曲线与光纤轴心线不共面，而是围绕光纤轴心线旋转前进的。</a:t>
            </a:r>
            <a:r>
              <a:rPr lang="zh-CN" altLang="en-US" b="1">
                <a:solidFill>
                  <a:schemeClr val="bg2"/>
                </a:solidFill>
                <a:ea typeface="宋体" panose="02010600030101010101" pitchFamily="2" charset="-122"/>
              </a:rPr>
              <a:t> </a:t>
            </a:r>
          </a:p>
          <a:p>
            <a:pPr defTabSz="912813">
              <a:lnSpc>
                <a:spcPct val="110000"/>
              </a:lnSpc>
              <a:buFont typeface="Wingdings" panose="05000000000000000000" pitchFamily="2" charset="2"/>
              <a:buNone/>
            </a:pPr>
            <a:r>
              <a:rPr lang="zh-CN" altLang="en-US" b="1">
                <a:solidFill>
                  <a:schemeClr val="bg2"/>
                </a:solidFill>
                <a:ea typeface="宋体" panose="02010600030101010101" pitchFamily="2" charset="-122"/>
              </a:rPr>
              <a:t>      </a:t>
            </a:r>
            <a:r>
              <a:rPr lang="zh-CN" altLang="en-US" b="1">
                <a:solidFill>
                  <a:schemeClr val="accent1"/>
                </a:solidFill>
                <a:latin typeface="宋体" panose="02010600030101010101" pitchFamily="2" charset="-122"/>
                <a:ea typeface="宋体" panose="02010600030101010101" pitchFamily="2" charset="-122"/>
              </a:rPr>
              <a:t>② 光纤端面入射角</a:t>
            </a:r>
            <a:r>
              <a:rPr lang="zh-CN" altLang="en-US" b="1" i="1">
                <a:solidFill>
                  <a:schemeClr val="accent1"/>
                </a:solidFill>
                <a:latin typeface="宋体" panose="02010600030101010101" pitchFamily="2" charset="-122"/>
                <a:ea typeface="宋体" panose="02010600030101010101" pitchFamily="2" charset="-122"/>
                <a:sym typeface="Symbol" panose="05050102010706020507" pitchFamily="18" charset="2"/>
              </a:rPr>
              <a:t></a:t>
            </a:r>
            <a:r>
              <a:rPr lang="en-US" altLang="zh-CN" b="1" baseline="-25000">
                <a:solidFill>
                  <a:schemeClr val="accent1"/>
                </a:solidFill>
                <a:latin typeface="宋体" panose="02010600030101010101" pitchFamily="2" charset="-122"/>
                <a:ea typeface="宋体" panose="02010600030101010101" pitchFamily="2" charset="-122"/>
              </a:rPr>
              <a:t>in</a:t>
            </a:r>
            <a:r>
              <a:rPr lang="zh-CN" altLang="en-US" b="1">
                <a:solidFill>
                  <a:schemeClr val="accent1"/>
                </a:solidFill>
                <a:latin typeface="宋体" panose="02010600030101010101" pitchFamily="2" charset="-122"/>
                <a:ea typeface="宋体" panose="02010600030101010101" pitchFamily="2" charset="-122"/>
              </a:rPr>
              <a:t>越小，则外圆和内切圆半径越小，即纤芯内曲线越靠近轴心线传播。</a:t>
            </a:r>
          </a:p>
        </p:txBody>
      </p:sp>
      <p:sp>
        <p:nvSpPr>
          <p:cNvPr id="83866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pic>
        <p:nvPicPr>
          <p:cNvPr id="838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246563"/>
            <a:ext cx="5638800" cy="215423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3" name="Rectangle 3"/>
          <p:cNvSpPr>
            <a:spLocks noGrp="1" noChangeArrowheads="1"/>
          </p:cNvSpPr>
          <p:nvPr>
            <p:ph type="body" idx="1"/>
          </p:nvPr>
        </p:nvSpPr>
        <p:spPr>
          <a:xfrm>
            <a:off x="457200" y="1752600"/>
            <a:ext cx="8229600" cy="4191000"/>
          </a:xfrm>
        </p:spPr>
        <p:txBody>
          <a:bodyPr/>
          <a:lstStyle/>
          <a:p>
            <a:r>
              <a:rPr lang="zh-CN" altLang="en-US">
                <a:ea typeface="宋体" panose="02010600030101010101" pitchFamily="2" charset="-122"/>
              </a:rPr>
              <a:t>数值孔径（</a:t>
            </a:r>
            <a:r>
              <a:rPr lang="en-US" altLang="zh-CN">
                <a:ea typeface="宋体" panose="02010600030101010101" pitchFamily="2" charset="-122"/>
              </a:rPr>
              <a:t>Numeric Aperture</a:t>
            </a:r>
            <a:r>
              <a:rPr lang="zh-CN" altLang="en-US">
                <a:ea typeface="宋体" panose="02010600030101010101" pitchFamily="2" charset="-122"/>
              </a:rPr>
              <a:t>）</a:t>
            </a:r>
            <a:br>
              <a:rPr lang="zh-CN" altLang="en-US">
                <a:ea typeface="宋体" panose="02010600030101010101" pitchFamily="2" charset="-122"/>
              </a:rPr>
            </a:br>
            <a:r>
              <a:rPr lang="en-US" altLang="zh-CN">
                <a:ea typeface="宋体" panose="02010600030101010101" pitchFamily="2" charset="-122"/>
              </a:rPr>
              <a:t>NA=nsin</a:t>
            </a:r>
            <a:r>
              <a:rPr lang="en-US" altLang="zh-TW" sz="3200">
                <a:ea typeface="PMingLiU" pitchFamily="18" charset="-120"/>
                <a:cs typeface="Times New Roman" panose="02020603050405020304" pitchFamily="18" charset="0"/>
              </a:rPr>
              <a:t>θ</a:t>
            </a:r>
            <a:r>
              <a:rPr lang="en-US" altLang="zh-CN">
                <a:ea typeface="宋体" panose="02010600030101010101" pitchFamily="2" charset="-122"/>
              </a:rPr>
              <a:t> </a:t>
            </a:r>
            <a:br>
              <a:rPr lang="en-US" altLang="zh-CN">
                <a:ea typeface="宋体" panose="02010600030101010101" pitchFamily="2" charset="-122"/>
              </a:rPr>
            </a:br>
            <a:endParaRPr lang="en-US" altLang="zh-CN">
              <a:ea typeface="宋体" panose="02010600030101010101" pitchFamily="2" charset="-122"/>
            </a:endParaRPr>
          </a:p>
        </p:txBody>
      </p:sp>
      <p:grpSp>
        <p:nvGrpSpPr>
          <p:cNvPr id="1049604" name="Group 4"/>
          <p:cNvGrpSpPr>
            <a:grpSpLocks/>
          </p:cNvGrpSpPr>
          <p:nvPr/>
        </p:nvGrpSpPr>
        <p:grpSpPr bwMode="auto">
          <a:xfrm>
            <a:off x="1752600" y="3505200"/>
            <a:ext cx="5410200" cy="1981200"/>
            <a:chOff x="1344" y="3072"/>
            <a:chExt cx="3408" cy="1248"/>
          </a:xfrm>
        </p:grpSpPr>
        <p:sp>
          <p:nvSpPr>
            <p:cNvPr id="1049605" name="AutoShape 5"/>
            <p:cNvSpPr>
              <a:spLocks noChangeArrowheads="1"/>
            </p:cNvSpPr>
            <p:nvPr/>
          </p:nvSpPr>
          <p:spPr bwMode="auto">
            <a:xfrm rot="-5400000">
              <a:off x="3672" y="2712"/>
              <a:ext cx="720" cy="1440"/>
            </a:xfrm>
            <a:prstGeom prst="can">
              <a:avLst>
                <a:gd name="adj" fmla="val 50000"/>
              </a:avLst>
            </a:prstGeom>
            <a:solidFill>
              <a:schemeClr val="accent1"/>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6" name="AutoShape 6"/>
            <p:cNvSpPr>
              <a:spLocks noChangeArrowheads="1"/>
            </p:cNvSpPr>
            <p:nvPr/>
          </p:nvSpPr>
          <p:spPr bwMode="auto">
            <a:xfrm rot="-5400000">
              <a:off x="2940" y="2964"/>
              <a:ext cx="336" cy="936"/>
            </a:xfrm>
            <a:prstGeom prst="can">
              <a:avLst>
                <a:gd name="adj" fmla="val 77368"/>
              </a:avLst>
            </a:prstGeom>
            <a:solidFill>
              <a:srgbClr val="FF00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7" name="Line 7"/>
            <p:cNvSpPr>
              <a:spLocks noChangeShapeType="1"/>
            </p:cNvSpPr>
            <p:nvPr/>
          </p:nvSpPr>
          <p:spPr bwMode="auto">
            <a:xfrm>
              <a:off x="1776" y="3168"/>
              <a:ext cx="1008" cy="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8" name="Line 8"/>
            <p:cNvSpPr>
              <a:spLocks noChangeShapeType="1"/>
            </p:cNvSpPr>
            <p:nvPr/>
          </p:nvSpPr>
          <p:spPr bwMode="auto">
            <a:xfrm flipH="1">
              <a:off x="1824" y="3504"/>
              <a:ext cx="1008" cy="33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9" name="Arc 9"/>
            <p:cNvSpPr>
              <a:spLocks/>
            </p:cNvSpPr>
            <p:nvPr/>
          </p:nvSpPr>
          <p:spPr bwMode="auto">
            <a:xfrm>
              <a:off x="2784" y="3360"/>
              <a:ext cx="48"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0" name="Oval 10"/>
            <p:cNvSpPr>
              <a:spLocks noChangeArrowheads="1"/>
            </p:cNvSpPr>
            <p:nvPr/>
          </p:nvSpPr>
          <p:spPr bwMode="auto">
            <a:xfrm>
              <a:off x="1680" y="3168"/>
              <a:ext cx="336" cy="672"/>
            </a:xfrm>
            <a:prstGeom prst="ellipse">
              <a:avLst/>
            </a:prstGeom>
            <a:solidFill>
              <a:srgbClr val="FF00FF"/>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1" name="Line 11"/>
            <p:cNvSpPr>
              <a:spLocks noChangeShapeType="1"/>
            </p:cNvSpPr>
            <p:nvPr/>
          </p:nvSpPr>
          <p:spPr bwMode="auto">
            <a:xfrm flipH="1" flipV="1">
              <a:off x="1440" y="3120"/>
              <a:ext cx="336" cy="48"/>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2" name="Line 12"/>
            <p:cNvSpPr>
              <a:spLocks noChangeShapeType="1"/>
            </p:cNvSpPr>
            <p:nvPr/>
          </p:nvSpPr>
          <p:spPr bwMode="auto">
            <a:xfrm flipV="1">
              <a:off x="1392" y="3456"/>
              <a:ext cx="1440" cy="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049613" name="AutoShape 13"/>
            <p:cNvCxnSpPr>
              <a:cxnSpLocks noChangeShapeType="1"/>
            </p:cNvCxnSpPr>
            <p:nvPr/>
          </p:nvCxnSpPr>
          <p:spPr bwMode="auto">
            <a:xfrm flipH="1">
              <a:off x="1536" y="3120"/>
              <a:ext cx="48" cy="384"/>
            </a:xfrm>
            <a:prstGeom prst="straightConnector1">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9614" name="Rectangle 14"/>
            <p:cNvSpPr>
              <a:spLocks noChangeArrowheads="1"/>
            </p:cNvSpPr>
            <p:nvPr/>
          </p:nvSpPr>
          <p:spPr bwMode="auto">
            <a:xfrm>
              <a:off x="1344" y="3168"/>
              <a:ext cx="23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latin typeface="Times New Roman" panose="02020603050405020304" pitchFamily="18" charset="0"/>
                  <a:ea typeface="宋体" panose="02010600030101010101" pitchFamily="2" charset="-122"/>
                  <a:cs typeface="Times New Roman" panose="02020603050405020304" pitchFamily="18" charset="0"/>
                </a:rPr>
                <a:t>θ</a:t>
              </a:r>
              <a:endParaRPr kumimoji="1" lang="zh-TW" altLang="en-US" sz="3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9615" name="Line 15"/>
            <p:cNvSpPr>
              <a:spLocks noChangeShapeType="1"/>
            </p:cNvSpPr>
            <p:nvPr/>
          </p:nvSpPr>
          <p:spPr bwMode="auto">
            <a:xfrm>
              <a:off x="2304" y="3696"/>
              <a:ext cx="336" cy="336"/>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6" name="Text Box 16"/>
            <p:cNvSpPr txBox="1">
              <a:spLocks noChangeArrowheads="1"/>
            </p:cNvSpPr>
            <p:nvPr/>
          </p:nvSpPr>
          <p:spPr bwMode="auto">
            <a:xfrm>
              <a:off x="2160" y="4032"/>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接收锥</a:t>
              </a:r>
              <a:endParaRPr kumimoji="1" lang="zh-TW" altLang="en-US" sz="2400" b="1">
                <a:latin typeface="Times New Roman" panose="02020603050405020304" pitchFamily="18" charset="0"/>
                <a:ea typeface="宋体" panose="02010600030101010101" pitchFamily="2" charset="-122"/>
              </a:endParaRPr>
            </a:p>
          </p:txBody>
        </p:sp>
      </p:grpSp>
      <p:sp>
        <p:nvSpPr>
          <p:cNvPr id="1049618" name="Rectangle 18"/>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Text Box 2"/>
          <p:cNvSpPr txBox="1">
            <a:spLocks noChangeArrowheads="1"/>
          </p:cNvSpPr>
          <p:nvPr/>
        </p:nvSpPr>
        <p:spPr bwMode="auto">
          <a:xfrm>
            <a:off x="457200" y="1766888"/>
            <a:ext cx="2581275" cy="51911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数值孔径</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(NA)</a:t>
            </a:r>
          </a:p>
        </p:txBody>
      </p:sp>
      <p:graphicFrame>
        <p:nvGraphicFramePr>
          <p:cNvPr id="1037315" name="Object 3"/>
          <p:cNvGraphicFramePr>
            <a:graphicFrameLocks noChangeAspect="1"/>
          </p:cNvGraphicFramePr>
          <p:nvPr/>
        </p:nvGraphicFramePr>
        <p:xfrm>
          <a:off x="198438" y="3425825"/>
          <a:ext cx="8640762" cy="844550"/>
        </p:xfrm>
        <a:graphic>
          <a:graphicData uri="http://schemas.openxmlformats.org/presentationml/2006/ole">
            <mc:AlternateContent xmlns:mc="http://schemas.openxmlformats.org/markup-compatibility/2006">
              <mc:Choice xmlns:v="urn:schemas-microsoft-com:vml" Requires="v">
                <p:oleObj spid="_x0000_s1037381" name="Microsoft 公式 3.0" r:id="rId3" imgW="4927320" imgH="482400" progId="Equation.3">
                  <p:embed/>
                </p:oleObj>
              </mc:Choice>
              <mc:Fallback>
                <p:oleObj name="Microsoft 公式 3.0" r:id="rId3" imgW="4927320" imgH="482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3425825"/>
                        <a:ext cx="8640762" cy="844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7316" name="Object 4"/>
          <p:cNvGraphicFramePr>
            <a:graphicFrameLocks noChangeAspect="1"/>
          </p:cNvGraphicFramePr>
          <p:nvPr/>
        </p:nvGraphicFramePr>
        <p:xfrm>
          <a:off x="2378075" y="5265738"/>
          <a:ext cx="3017838" cy="841375"/>
        </p:xfrm>
        <a:graphic>
          <a:graphicData uri="http://schemas.openxmlformats.org/presentationml/2006/ole">
            <mc:AlternateContent xmlns:mc="http://schemas.openxmlformats.org/markup-compatibility/2006">
              <mc:Choice xmlns:v="urn:schemas-microsoft-com:vml" Requires="v">
                <p:oleObj spid="_x0000_s1037382" name="Equation" r:id="rId5" imgW="939600" imgH="304560" progId="Equation.DSMT4">
                  <p:embed/>
                </p:oleObj>
              </mc:Choice>
              <mc:Fallback>
                <p:oleObj name="Equation" r:id="rId5" imgW="939600" imgH="30456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8075" y="5265738"/>
                        <a:ext cx="3017838" cy="841375"/>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7317" name="Object 5"/>
          <p:cNvGraphicFramePr>
            <a:graphicFrameLocks noChangeAspect="1"/>
          </p:cNvGraphicFramePr>
          <p:nvPr/>
        </p:nvGraphicFramePr>
        <p:xfrm>
          <a:off x="4648200" y="4251325"/>
          <a:ext cx="2667000" cy="925513"/>
        </p:xfrm>
        <a:graphic>
          <a:graphicData uri="http://schemas.openxmlformats.org/presentationml/2006/ole">
            <mc:AlternateContent xmlns:mc="http://schemas.openxmlformats.org/markup-compatibility/2006">
              <mc:Choice xmlns:v="urn:schemas-microsoft-com:vml" Requires="v">
                <p:oleObj spid="_x0000_s1037383" name="Equation" r:id="rId7" imgW="1320480" imgH="457200" progId="Equation.DSMT4">
                  <p:embed/>
                </p:oleObj>
              </mc:Choice>
              <mc:Fallback>
                <p:oleObj name="Equation" r:id="rId7" imgW="132048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51325"/>
                        <a:ext cx="2667000" cy="925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319" name="AutoShape 7"/>
          <p:cNvSpPr>
            <a:spLocks noChangeArrowheads="1"/>
          </p:cNvSpPr>
          <p:nvPr/>
        </p:nvSpPr>
        <p:spPr bwMode="auto">
          <a:xfrm>
            <a:off x="1143000" y="5394325"/>
            <a:ext cx="1219200" cy="533400"/>
          </a:xfrm>
          <a:prstGeom prst="rightArrow">
            <a:avLst>
              <a:gd name="adj1" fmla="val 50000"/>
              <a:gd name="adj2" fmla="val 57143"/>
            </a:avLst>
          </a:prstGeom>
          <a:solidFill>
            <a:srgbClr val="9FFFE6"/>
          </a:solidFill>
          <a:ln w="9525">
            <a:solidFill>
              <a:schemeClr val="tx1"/>
            </a:solidFill>
            <a:miter lim="800000"/>
            <a:headEnd/>
            <a:tailEnd/>
          </a:ln>
        </p:spPr>
        <p:txBody>
          <a:bodyPr wrap="none" anchor="ctr"/>
          <a:lstStyle/>
          <a:p>
            <a:endParaRPr lang="zh-CN" altLang="en-US"/>
          </a:p>
        </p:txBody>
      </p:sp>
      <p:sp>
        <p:nvSpPr>
          <p:cNvPr id="1037320" name="Text Box 8"/>
          <p:cNvSpPr txBox="1">
            <a:spLocks noChangeArrowheads="1"/>
          </p:cNvSpPr>
          <p:nvPr/>
        </p:nvSpPr>
        <p:spPr bwMode="auto">
          <a:xfrm>
            <a:off x="2803525" y="4691063"/>
            <a:ext cx="184150" cy="4572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037321" name="Rectangle 9"/>
          <p:cNvSpPr>
            <a:spLocks noChangeArrowheads="1"/>
          </p:cNvSpPr>
          <p:nvPr/>
        </p:nvSpPr>
        <p:spPr bwMode="auto">
          <a:xfrm>
            <a:off x="2438400" y="4403725"/>
            <a:ext cx="2174875" cy="4572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相对折射率差</a:t>
            </a:r>
          </a:p>
        </p:txBody>
      </p:sp>
      <p:sp>
        <p:nvSpPr>
          <p:cNvPr id="1037322" name="Text Box 10"/>
          <p:cNvSpPr txBox="1">
            <a:spLocks noChangeArrowheads="1"/>
          </p:cNvSpPr>
          <p:nvPr/>
        </p:nvSpPr>
        <p:spPr bwMode="auto">
          <a:xfrm>
            <a:off x="233363" y="6156325"/>
            <a:ext cx="8910637"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n0</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n1</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n2--</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分别是空气、纤芯、包层折射率，</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c--</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芯包界面全反射临界角</a:t>
            </a:r>
            <a:endPar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037323" name="Text Box 11"/>
          <p:cNvSpPr txBox="1">
            <a:spLocks noChangeArrowheads="1"/>
          </p:cNvSpPr>
          <p:nvPr/>
        </p:nvSpPr>
        <p:spPr bwMode="auto">
          <a:xfrm>
            <a:off x="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37324" name="AutoShape 12"/>
          <p:cNvSpPr>
            <a:spLocks noChangeArrowheads="1"/>
          </p:cNvSpPr>
          <p:nvPr/>
        </p:nvSpPr>
        <p:spPr bwMode="auto">
          <a:xfrm>
            <a:off x="304800" y="2590800"/>
            <a:ext cx="2819400" cy="457200"/>
          </a:xfrm>
          <a:prstGeom prst="wedgeRoundRectCallout">
            <a:avLst>
              <a:gd name="adj1" fmla="val -11148"/>
              <a:gd name="adj2" fmla="val -121528"/>
              <a:gd name="adj3" fmla="val 16667"/>
            </a:avLst>
          </a:prstGeom>
          <a:solidFill>
            <a:srgbClr val="9FFFE6"/>
          </a:solidFill>
          <a:ln>
            <a:noFill/>
          </a:ln>
          <a:effectLst/>
          <a:extLst>
            <a:ext uri="{91240B29-F687-4F45-9708-019B960494DF}">
              <a14:hiddenLine xmlns:a14="http://schemas.microsoft.com/office/drawing/2010/main" w="12700" cap="sq">
                <a:solidFill>
                  <a:srgbClr val="00FF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b="1">
                <a:effectLst>
                  <a:outerShdw blurRad="38100" dist="38100" dir="2700000" algn="tl">
                    <a:srgbClr val="FFFFFF"/>
                  </a:outerShdw>
                </a:effectLst>
                <a:latin typeface="Arial Black" panose="020B0A04020102020204" pitchFamily="34" charset="0"/>
                <a:ea typeface="黑体" panose="02010609060101010101" pitchFamily="49" charset="-122"/>
              </a:rPr>
              <a:t>代表光纤接收光的本领</a:t>
            </a:r>
          </a:p>
        </p:txBody>
      </p:sp>
      <p:sp>
        <p:nvSpPr>
          <p:cNvPr id="1037325" name="Text Box 13"/>
          <p:cNvSpPr txBox="1">
            <a:spLocks noChangeArrowheads="1"/>
          </p:cNvSpPr>
          <p:nvPr/>
        </p:nvSpPr>
        <p:spPr bwMode="auto">
          <a:xfrm>
            <a:off x="5638800" y="898525"/>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effectLst>
                  <a:outerShdw blurRad="38100" dist="38100" dir="2700000" algn="tl">
                    <a:srgbClr val="C0C0C0"/>
                  </a:outerShdw>
                </a:effectLst>
                <a:latin typeface="Tahoma" panose="020B0604030504040204" pitchFamily="34" charset="0"/>
                <a:ea typeface="黑体" panose="02010609060101010101" pitchFamily="49" charset="-122"/>
              </a:rPr>
              <a:t>（示意图，比例不符）</a:t>
            </a:r>
          </a:p>
        </p:txBody>
      </p:sp>
      <p:grpSp>
        <p:nvGrpSpPr>
          <p:cNvPr id="1037326" name="Group 14"/>
          <p:cNvGrpSpPr>
            <a:grpSpLocks/>
          </p:cNvGrpSpPr>
          <p:nvPr/>
        </p:nvGrpSpPr>
        <p:grpSpPr bwMode="auto">
          <a:xfrm>
            <a:off x="4572000" y="1279525"/>
            <a:ext cx="4191000" cy="2133600"/>
            <a:chOff x="2880" y="432"/>
            <a:chExt cx="2640" cy="1344"/>
          </a:xfrm>
        </p:grpSpPr>
        <p:grpSp>
          <p:nvGrpSpPr>
            <p:cNvPr id="1037327" name="Group 15"/>
            <p:cNvGrpSpPr>
              <a:grpSpLocks/>
            </p:cNvGrpSpPr>
            <p:nvPr/>
          </p:nvGrpSpPr>
          <p:grpSpPr bwMode="auto">
            <a:xfrm>
              <a:off x="2880" y="528"/>
              <a:ext cx="2640" cy="1104"/>
              <a:chOff x="2880" y="624"/>
              <a:chExt cx="2640" cy="1104"/>
            </a:xfrm>
          </p:grpSpPr>
          <p:sp>
            <p:nvSpPr>
              <p:cNvPr id="1037328" name="AutoShape 16"/>
              <p:cNvSpPr>
                <a:spLocks noChangeArrowheads="1"/>
              </p:cNvSpPr>
              <p:nvPr/>
            </p:nvSpPr>
            <p:spPr bwMode="auto">
              <a:xfrm rot="-5400000">
                <a:off x="3912" y="72"/>
                <a:ext cx="1056" cy="2160"/>
              </a:xfrm>
              <a:prstGeom prst="flowChartDocument">
                <a:avLst/>
              </a:prstGeom>
              <a:solidFill>
                <a:schemeClr val="accent1"/>
              </a:solidFill>
              <a:ln w="9525">
                <a:solidFill>
                  <a:schemeClr val="tx1"/>
                </a:solidFill>
                <a:miter lim="800000"/>
                <a:headEnd/>
                <a:tailEnd/>
              </a:ln>
            </p:spPr>
            <p:txBody>
              <a:bodyPr wrap="none" anchor="ctr"/>
              <a:lstStyle/>
              <a:p>
                <a:endParaRPr lang="zh-CN" altLang="en-US"/>
              </a:p>
            </p:txBody>
          </p:sp>
          <p:sp>
            <p:nvSpPr>
              <p:cNvPr id="1037329" name="Rectangle 17"/>
              <p:cNvSpPr>
                <a:spLocks noChangeArrowheads="1"/>
              </p:cNvSpPr>
              <p:nvPr/>
            </p:nvSpPr>
            <p:spPr bwMode="auto">
              <a:xfrm>
                <a:off x="3360" y="624"/>
                <a:ext cx="175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30" name="Rectangle 18"/>
              <p:cNvSpPr>
                <a:spLocks noChangeArrowheads="1"/>
              </p:cNvSpPr>
              <p:nvPr/>
            </p:nvSpPr>
            <p:spPr bwMode="auto">
              <a:xfrm>
                <a:off x="3360" y="1504"/>
                <a:ext cx="211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31" name="Line 19"/>
              <p:cNvSpPr>
                <a:spLocks noChangeShapeType="1"/>
              </p:cNvSpPr>
              <p:nvPr/>
            </p:nvSpPr>
            <p:spPr bwMode="auto">
              <a:xfrm flipV="1">
                <a:off x="3372" y="810"/>
                <a:ext cx="80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2" name="Line 20"/>
              <p:cNvSpPr>
                <a:spLocks noChangeShapeType="1"/>
              </p:cNvSpPr>
              <p:nvPr/>
            </p:nvSpPr>
            <p:spPr bwMode="auto">
              <a:xfrm flipH="1" flipV="1">
                <a:off x="4176" y="816"/>
                <a:ext cx="805"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3" name="Line 21"/>
              <p:cNvSpPr>
                <a:spLocks noChangeShapeType="1"/>
              </p:cNvSpPr>
              <p:nvPr/>
            </p:nvSpPr>
            <p:spPr bwMode="auto">
              <a:xfrm flipV="1">
                <a:off x="2880" y="1146"/>
                <a:ext cx="492"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4" name="Text Box 22"/>
              <p:cNvSpPr txBox="1">
                <a:spLocks noChangeArrowheads="1"/>
              </p:cNvSpPr>
              <p:nvPr/>
            </p:nvSpPr>
            <p:spPr bwMode="auto">
              <a:xfrm>
                <a:off x="3936" y="864"/>
                <a:ext cx="270"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c</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5" name="Text Box 23"/>
              <p:cNvSpPr txBox="1">
                <a:spLocks noChangeArrowheads="1"/>
              </p:cNvSpPr>
              <p:nvPr/>
            </p:nvSpPr>
            <p:spPr bwMode="auto">
              <a:xfrm>
                <a:off x="3014" y="1104"/>
                <a:ext cx="235"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16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i</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6" name="Text Box 24"/>
              <p:cNvSpPr txBox="1">
                <a:spLocks noChangeArrowheads="1"/>
              </p:cNvSpPr>
              <p:nvPr/>
            </p:nvSpPr>
            <p:spPr bwMode="auto">
              <a:xfrm>
                <a:off x="3417" y="123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7" name="Text Box 25"/>
              <p:cNvSpPr txBox="1">
                <a:spLocks noChangeArrowheads="1"/>
              </p:cNvSpPr>
              <p:nvPr/>
            </p:nvSpPr>
            <p:spPr bwMode="auto">
              <a:xfrm>
                <a:off x="3417" y="144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2</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8" name="Text Box 26"/>
              <p:cNvSpPr txBox="1">
                <a:spLocks noChangeArrowheads="1"/>
              </p:cNvSpPr>
              <p:nvPr/>
            </p:nvSpPr>
            <p:spPr bwMode="auto">
              <a:xfrm>
                <a:off x="3059" y="1356"/>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sp>
          <p:nvSpPr>
            <p:cNvPr id="1037339" name="Line 27"/>
            <p:cNvSpPr>
              <a:spLocks noChangeShapeType="1"/>
            </p:cNvSpPr>
            <p:nvPr/>
          </p:nvSpPr>
          <p:spPr bwMode="auto">
            <a:xfrm>
              <a:off x="4178" y="432"/>
              <a:ext cx="0" cy="134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37340" name="Line 28"/>
          <p:cNvSpPr>
            <a:spLocks noChangeShapeType="1"/>
          </p:cNvSpPr>
          <p:nvPr/>
        </p:nvSpPr>
        <p:spPr bwMode="auto">
          <a:xfrm>
            <a:off x="3962400" y="2270125"/>
            <a:ext cx="495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41" name="Oval 29"/>
          <p:cNvSpPr>
            <a:spLocks noChangeArrowheads="1"/>
          </p:cNvSpPr>
          <p:nvPr/>
        </p:nvSpPr>
        <p:spPr bwMode="auto">
          <a:xfrm>
            <a:off x="6096000" y="3505200"/>
            <a:ext cx="1524000" cy="685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42" name="AutoShape 30"/>
          <p:cNvSpPr>
            <a:spLocks noChangeArrowheads="1"/>
          </p:cNvSpPr>
          <p:nvPr/>
        </p:nvSpPr>
        <p:spPr bwMode="auto">
          <a:xfrm>
            <a:off x="6172200" y="5318125"/>
            <a:ext cx="1676400" cy="609600"/>
          </a:xfrm>
          <a:prstGeom prst="wedgeEllipseCallout">
            <a:avLst>
              <a:gd name="adj1" fmla="val -20074"/>
              <a:gd name="adj2" fmla="val 38801"/>
            </a:avLst>
          </a:prstGeom>
          <a:solidFill>
            <a:schemeClr val="accent1"/>
          </a:solidFill>
          <a:ln>
            <a:noFill/>
          </a:ln>
          <a:effectLst>
            <a:outerShdw dist="7184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zh-CN" altLang="en-US"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sym typeface="Symbol" panose="05050102010706020507" pitchFamily="18" charset="2"/>
              </a:rPr>
              <a:t> 大 </a:t>
            </a:r>
            <a:r>
              <a:rPr kumimoji="1" lang="en-US" altLang="zh-CN"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sym typeface="Symbol" panose="05050102010706020507" pitchFamily="18" charset="2"/>
              </a:rPr>
              <a:t>?</a:t>
            </a:r>
            <a:endParaRPr kumimoji="1" lang="en-US" altLang="zh-CN"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endParaRPr>
          </a:p>
        </p:txBody>
      </p:sp>
      <p:sp>
        <p:nvSpPr>
          <p:cNvPr id="1037344" name="Rectangle 32"/>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73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7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41" grpId="0" animBg="1"/>
      <p:bldP spid="103734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body" idx="1"/>
          </p:nvPr>
        </p:nvSpPr>
        <p:spPr>
          <a:xfrm>
            <a:off x="533400" y="1676400"/>
            <a:ext cx="8229600" cy="4572000"/>
          </a:xfrm>
        </p:spPr>
        <p:txBody>
          <a:bodyPr/>
          <a:lstStyle/>
          <a:p>
            <a:pPr marL="0" indent="0" algn="just">
              <a:buFont typeface="Wingdings" panose="05000000000000000000" pitchFamily="2" charset="2"/>
              <a:buNone/>
            </a:pPr>
            <a:r>
              <a:rPr lang="zh-CN" altLang="en-US" b="1">
                <a:solidFill>
                  <a:srgbClr val="FF0000"/>
                </a:solidFill>
                <a:ea typeface="宋体" panose="02010600030101010101" pitchFamily="2" charset="-122"/>
              </a:rPr>
              <a:t>光通信</a:t>
            </a:r>
            <a:r>
              <a:rPr lang="zh-CN" altLang="en-US">
                <a:ea typeface="宋体" panose="02010600030101010101" pitchFamily="2" charset="-122"/>
              </a:rPr>
              <a:t>就是利用</a:t>
            </a:r>
            <a:r>
              <a:rPr lang="zh-CN" altLang="en-US">
                <a:solidFill>
                  <a:srgbClr val="FF0000"/>
                </a:solidFill>
                <a:ea typeface="宋体" panose="02010600030101010101" pitchFamily="2" charset="-122"/>
              </a:rPr>
              <a:t>光信号</a:t>
            </a:r>
            <a:r>
              <a:rPr lang="zh-CN" altLang="en-US">
                <a:ea typeface="宋体" panose="02010600030101010101" pitchFamily="2" charset="-122"/>
              </a:rPr>
              <a:t>进行的</a:t>
            </a:r>
            <a:r>
              <a:rPr lang="zh-CN" altLang="en-US">
                <a:solidFill>
                  <a:srgbClr val="FF0000"/>
                </a:solidFill>
                <a:ea typeface="宋体" panose="02010600030101010101" pitchFamily="2" charset="-122"/>
              </a:rPr>
              <a:t>信息传输</a:t>
            </a:r>
            <a:r>
              <a:rPr lang="zh-CN" altLang="en-US">
                <a:ea typeface="宋体" panose="02010600030101010101" pitchFamily="2" charset="-122"/>
              </a:rPr>
              <a:t>过程或方式。</a:t>
            </a:r>
          </a:p>
          <a:p>
            <a:pPr marL="0" indent="0" algn="just">
              <a:spcBef>
                <a:spcPct val="100000"/>
              </a:spcBef>
              <a:buFont typeface="Wingdings" panose="05000000000000000000" pitchFamily="2" charset="2"/>
              <a:buNone/>
            </a:pPr>
            <a:r>
              <a:rPr lang="zh-CN" altLang="en-US">
                <a:ea typeface="宋体" panose="02010600030101010101" pitchFamily="2" charset="-122"/>
              </a:rPr>
              <a:t>由于光具有无线传输的特性，因此光通信有</a:t>
            </a:r>
            <a:r>
              <a:rPr lang="zh-CN" altLang="en-US">
                <a:solidFill>
                  <a:srgbClr val="FF0000"/>
                </a:solidFill>
                <a:ea typeface="宋体" panose="02010600030101010101" pitchFamily="2" charset="-122"/>
              </a:rPr>
              <a:t>无线</a:t>
            </a:r>
            <a:r>
              <a:rPr lang="zh-CN" altLang="en-US">
                <a:ea typeface="宋体" panose="02010600030101010101" pitchFamily="2" charset="-122"/>
              </a:rPr>
              <a:t>和</a:t>
            </a:r>
            <a:r>
              <a:rPr lang="zh-CN" altLang="en-US">
                <a:solidFill>
                  <a:srgbClr val="FF0000"/>
                </a:solidFill>
                <a:ea typeface="宋体" panose="02010600030101010101" pitchFamily="2" charset="-122"/>
              </a:rPr>
              <a:t>有线</a:t>
            </a:r>
            <a:r>
              <a:rPr lang="zh-CN" altLang="en-US">
                <a:ea typeface="宋体" panose="02010600030101010101" pitchFamily="2" charset="-122"/>
              </a:rPr>
              <a:t>通信之分。</a:t>
            </a:r>
            <a:r>
              <a:rPr lang="zh-CN" altLang="en-US">
                <a:solidFill>
                  <a:schemeClr val="accent1"/>
                </a:solidFill>
                <a:ea typeface="宋体" panose="02010600030101010101" pitchFamily="2" charset="-122"/>
              </a:rPr>
              <a:t>比如，水运和航海中经常使用的灯语就是一个无线光通信的实例；我们在超市付款时，收银员使用的条形码阅读器也是一种无线光通信设备。</a:t>
            </a:r>
          </a:p>
          <a:p>
            <a:pPr marL="0" indent="0" algn="just">
              <a:spcBef>
                <a:spcPct val="100000"/>
              </a:spcBef>
              <a:buFont typeface="Wingdings" panose="05000000000000000000" pitchFamily="2" charset="2"/>
              <a:buNone/>
            </a:pPr>
            <a:r>
              <a:rPr lang="zh-CN" altLang="en-US">
                <a:ea typeface="宋体" panose="02010600030101010101" pitchFamily="2" charset="-122"/>
              </a:rPr>
              <a:t>我们目前常说的光通信主要指利用</a:t>
            </a:r>
            <a:r>
              <a:rPr lang="zh-CN" altLang="en-US" b="1">
                <a:solidFill>
                  <a:srgbClr val="FF0000"/>
                </a:solidFill>
                <a:ea typeface="宋体" panose="02010600030101010101" pitchFamily="2" charset="-122"/>
              </a:rPr>
              <a:t>光纤</a:t>
            </a:r>
            <a:r>
              <a:rPr lang="zh-CN" altLang="en-US">
                <a:ea typeface="宋体" panose="02010600030101010101" pitchFamily="2" charset="-122"/>
              </a:rPr>
              <a:t>做传输介质的</a:t>
            </a:r>
            <a:r>
              <a:rPr lang="zh-CN" altLang="en-US">
                <a:solidFill>
                  <a:srgbClr val="FF0000"/>
                </a:solidFill>
                <a:ea typeface="宋体" panose="02010600030101010101" pitchFamily="2" charset="-122"/>
              </a:rPr>
              <a:t>光纤通信</a:t>
            </a:r>
            <a:r>
              <a:rPr lang="zh-CN" altLang="en-US">
                <a:ea typeface="宋体" panose="02010600030101010101" pitchFamily="2" charset="-122"/>
              </a:rPr>
              <a:t>（有线通信）。</a:t>
            </a:r>
          </a:p>
        </p:txBody>
      </p:sp>
      <p:sp>
        <p:nvSpPr>
          <p:cNvPr id="883715" name="Rectangle 3"/>
          <p:cNvSpPr>
            <a:spLocks noGrp="1" noChangeArrowheads="1"/>
          </p:cNvSpPr>
          <p:nvPr>
            <p:ph type="title"/>
          </p:nvPr>
        </p:nvSpPr>
        <p:spPr>
          <a:noFill/>
          <a:ln/>
        </p:spPr>
        <p:txBody>
          <a:bodyPr/>
          <a:lstStyle/>
          <a:p>
            <a:r>
              <a:rPr lang="zh-CN" altLang="en-US">
                <a:ea typeface="宋体" panose="02010600030101010101" pitchFamily="2" charset="-122"/>
              </a:rPr>
              <a:t>光通信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83714">
                                            <p:txEl>
                                              <p:pRg st="1" end="1"/>
                                            </p:txEl>
                                          </p:spTgt>
                                        </p:tgtEl>
                                        <p:attrNameLst>
                                          <p:attrName>style.visibility</p:attrName>
                                        </p:attrNameLst>
                                      </p:cBhvr>
                                      <p:to>
                                        <p:strVal val="visible"/>
                                      </p:to>
                                    </p:set>
                                    <p:anim calcmode="lin" valueType="num">
                                      <p:cBhvr additive="base">
                                        <p:cTn id="7" dur="500" fill="hold"/>
                                        <p:tgtEl>
                                          <p:spTgt spid="88371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37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83714">
                                            <p:txEl>
                                              <p:pRg st="2" end="2"/>
                                            </p:txEl>
                                          </p:spTgt>
                                        </p:tgtEl>
                                        <p:attrNameLst>
                                          <p:attrName>style.visibility</p:attrName>
                                        </p:attrNameLst>
                                      </p:cBhvr>
                                      <p:to>
                                        <p:strVal val="visible"/>
                                      </p:to>
                                    </p:set>
                                    <p:anim calcmode="lin" valueType="num">
                                      <p:cBhvr additive="base">
                                        <p:cTn id="13" dur="500" fill="hold"/>
                                        <p:tgtEl>
                                          <p:spTgt spid="88371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837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Text Box 2"/>
          <p:cNvSpPr txBox="1">
            <a:spLocks noChangeArrowheads="1"/>
          </p:cNvSpPr>
          <p:nvPr/>
        </p:nvSpPr>
        <p:spPr bwMode="auto">
          <a:xfrm>
            <a:off x="990600" y="3429000"/>
            <a:ext cx="7315200" cy="1800225"/>
          </a:xfrm>
          <a:prstGeom prst="rect">
            <a:avLst/>
          </a:prstGeom>
          <a:solidFill>
            <a:srgbClr val="FFCCFF"/>
          </a:solidFill>
          <a:ln>
            <a:noFill/>
          </a:ln>
          <a:effectLst>
            <a:outerShdw dist="71842" dir="13500000" algn="ctr" rotWithShape="0">
              <a:schemeClr val="bg2">
                <a:alpha val="50000"/>
              </a:schemeClr>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l">
              <a:spcBef>
                <a:spcPct val="50000"/>
              </a:spcBef>
            </a:pPr>
            <a:r>
              <a:rPr kumimoji="1" lang="zh-CN" altLang="en-US" sz="2800" b="1">
                <a:solidFill>
                  <a:schemeClr val="accent1"/>
                </a:solidFill>
                <a:effectLst>
                  <a:outerShdw blurRad="38100" dist="38100" dir="2700000" algn="tl">
                    <a:srgbClr val="000000"/>
                  </a:outerShdw>
                </a:effectLst>
                <a:latin typeface="Tahoma" panose="020B0604030504040204" pitchFamily="34" charset="0"/>
                <a:ea typeface="黑体" panose="02010609060101010101" pitchFamily="49" charset="-122"/>
              </a:rPr>
              <a:t>以不同入射角进入光纤的光线将经历不同的途径，虽然在输入端同时入射并以相同的速度传播，但到达光纤输出端的时间却不同，出现了时间上的分散，导致脉冲严重展宽。</a:t>
            </a:r>
          </a:p>
        </p:txBody>
      </p:sp>
      <p:sp>
        <p:nvSpPr>
          <p:cNvPr id="1038339" name="AutoShape 3"/>
          <p:cNvSpPr>
            <a:spLocks noChangeArrowheads="1"/>
          </p:cNvSpPr>
          <p:nvPr/>
        </p:nvSpPr>
        <p:spPr bwMode="auto">
          <a:xfrm>
            <a:off x="5029200" y="5257800"/>
            <a:ext cx="2743200" cy="1447800"/>
          </a:xfrm>
          <a:prstGeom prst="irregularSeal2">
            <a:avLst/>
          </a:prstGeom>
          <a:solidFill>
            <a:srgbClr val="CCFFFF"/>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r>
              <a:rPr kumimoji="1" lang="zh-CN" altLang="en-US" sz="2800" b="1">
                <a:solidFill>
                  <a:srgbClr val="FF0000"/>
                </a:solidFill>
                <a:effectLst>
                  <a:outerShdw blurRad="38100" dist="38100" dir="2700000" algn="tl">
                    <a:srgbClr val="000000"/>
                  </a:outerShdw>
                </a:effectLst>
                <a:latin typeface="Tahoma" panose="020B0604030504040204" pitchFamily="34" charset="0"/>
                <a:ea typeface="黑体" panose="02010609060101010101" pitchFamily="49" charset="-122"/>
              </a:rPr>
              <a:t>模间色散 </a:t>
            </a:r>
          </a:p>
        </p:txBody>
      </p:sp>
      <p:sp>
        <p:nvSpPr>
          <p:cNvPr id="1038340" name="Rectangle 4"/>
          <p:cNvSpPr>
            <a:spLocks noChangeArrowheads="1"/>
          </p:cNvSpPr>
          <p:nvPr/>
        </p:nvSpPr>
        <p:spPr bwMode="auto">
          <a:xfrm>
            <a:off x="1066800" y="1716088"/>
            <a:ext cx="4800600" cy="15240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341" name="Rectangle 5"/>
          <p:cNvSpPr>
            <a:spLocks noChangeArrowheads="1"/>
          </p:cNvSpPr>
          <p:nvPr/>
        </p:nvSpPr>
        <p:spPr bwMode="auto">
          <a:xfrm>
            <a:off x="1066800" y="1981200"/>
            <a:ext cx="4800600" cy="914400"/>
          </a:xfrm>
          <a:prstGeom prst="rect">
            <a:avLst/>
          </a:prstGeom>
          <a:solidFill>
            <a:srgbClr val="FF6600"/>
          </a:solidFill>
          <a:ln>
            <a:noFill/>
          </a:ln>
          <a:effectLst/>
          <a:extLst>
            <a:ext uri="{91240B29-F687-4F45-9708-019B960494DF}">
              <a14:hiddenLine xmlns:a14="http://schemas.microsoft.com/office/drawing/2010/main" w="28575"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342" name="Text Box 6"/>
          <p:cNvSpPr txBox="1">
            <a:spLocks noChangeArrowheads="1"/>
          </p:cNvSpPr>
          <p:nvPr/>
        </p:nvSpPr>
        <p:spPr bwMode="auto">
          <a:xfrm>
            <a:off x="6934200" y="1676400"/>
            <a:ext cx="1828800" cy="1581150"/>
          </a:xfrm>
          <a:prstGeom prst="rect">
            <a:avLst/>
          </a:prstGeom>
          <a:noFill/>
          <a:ln w="28575" cap="sq">
            <a:solidFill>
              <a:srgbClr val="FF99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latin typeface="Arial Black" panose="020B0A04020102020204" pitchFamily="34" charset="0"/>
                <a:ea typeface="黑体" panose="02010609060101010101" pitchFamily="49" charset="-122"/>
              </a:rPr>
              <a:t>所有</a:t>
            </a:r>
            <a:r>
              <a:rPr kumimoji="1" lang="zh-CN" altLang="en-US" sz="2400" b="1">
                <a:latin typeface="Arial Black" panose="020B0A04020102020204" pitchFamily="34" charset="0"/>
                <a:ea typeface="黑体" panose="02010609060101010101" pitchFamily="49" charset="-122"/>
                <a:sym typeface="Symbol" panose="05050102010706020507" pitchFamily="18" charset="2"/>
              </a:rPr>
              <a:t>大于临界角</a:t>
            </a:r>
            <a:r>
              <a:rPr kumimoji="1" lang="en-US" altLang="zh-CN" sz="2400" b="1" baseline="-25000">
                <a:latin typeface="Arial Black" panose="020B0A04020102020204" pitchFamily="34" charset="0"/>
                <a:ea typeface="黑体" panose="02010609060101010101" pitchFamily="49" charset="-122"/>
                <a:sym typeface="Symbol" panose="05050102010706020507" pitchFamily="18" charset="2"/>
              </a:rPr>
              <a:t>C</a:t>
            </a:r>
            <a:r>
              <a:rPr kumimoji="1" lang="zh-CN" altLang="en-US" sz="2400" b="1">
                <a:latin typeface="Arial Black" panose="020B0A04020102020204" pitchFamily="34" charset="0"/>
                <a:ea typeface="黑体" panose="02010609060101010101" pitchFamily="49" charset="-122"/>
                <a:sym typeface="Symbol" panose="05050102010706020507" pitchFamily="18" charset="2"/>
              </a:rPr>
              <a:t>的光线都被限制在纤芯内。</a:t>
            </a:r>
          </a:p>
        </p:txBody>
      </p:sp>
      <p:grpSp>
        <p:nvGrpSpPr>
          <p:cNvPr id="1038344" name="Group 8"/>
          <p:cNvGrpSpPr>
            <a:grpSpLocks/>
          </p:cNvGrpSpPr>
          <p:nvPr/>
        </p:nvGrpSpPr>
        <p:grpSpPr bwMode="auto">
          <a:xfrm>
            <a:off x="1066800" y="1676400"/>
            <a:ext cx="4343400" cy="1219200"/>
            <a:chOff x="960" y="816"/>
            <a:chExt cx="2736" cy="768"/>
          </a:xfrm>
        </p:grpSpPr>
        <p:grpSp>
          <p:nvGrpSpPr>
            <p:cNvPr id="1038345" name="Group 9"/>
            <p:cNvGrpSpPr>
              <a:grpSpLocks/>
            </p:cNvGrpSpPr>
            <p:nvPr/>
          </p:nvGrpSpPr>
          <p:grpSpPr bwMode="auto">
            <a:xfrm>
              <a:off x="960" y="1008"/>
              <a:ext cx="1776" cy="576"/>
              <a:chOff x="960" y="1008"/>
              <a:chExt cx="1776" cy="576"/>
            </a:xfrm>
          </p:grpSpPr>
          <p:sp>
            <p:nvSpPr>
              <p:cNvPr id="1038346" name="Line 10"/>
              <p:cNvSpPr>
                <a:spLocks noChangeShapeType="1"/>
              </p:cNvSpPr>
              <p:nvPr/>
            </p:nvSpPr>
            <p:spPr bwMode="auto">
              <a:xfrm flipV="1">
                <a:off x="960" y="1008"/>
                <a:ext cx="288" cy="288"/>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7" name="Line 11"/>
              <p:cNvSpPr>
                <a:spLocks noChangeShapeType="1"/>
              </p:cNvSpPr>
              <p:nvPr/>
            </p:nvSpPr>
            <p:spPr bwMode="auto">
              <a:xfrm>
                <a:off x="1248" y="1008"/>
                <a:ext cx="576" cy="576"/>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8" name="Line 12"/>
              <p:cNvSpPr>
                <a:spLocks noChangeShapeType="1"/>
              </p:cNvSpPr>
              <p:nvPr/>
            </p:nvSpPr>
            <p:spPr bwMode="auto">
              <a:xfrm flipV="1">
                <a:off x="1824" y="1008"/>
                <a:ext cx="576" cy="576"/>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9" name="Line 13"/>
              <p:cNvSpPr>
                <a:spLocks noChangeShapeType="1"/>
              </p:cNvSpPr>
              <p:nvPr/>
            </p:nvSpPr>
            <p:spPr bwMode="auto">
              <a:xfrm>
                <a:off x="2400" y="1008"/>
                <a:ext cx="336" cy="336"/>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38350" name="Text Box 14"/>
            <p:cNvSpPr txBox="1">
              <a:spLocks noChangeArrowheads="1"/>
            </p:cNvSpPr>
            <p:nvPr/>
          </p:nvSpPr>
          <p:spPr bwMode="auto">
            <a:xfrm>
              <a:off x="1536" y="816"/>
              <a:ext cx="21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High-order Mode (Longer path)</a:t>
              </a:r>
            </a:p>
          </p:txBody>
        </p:sp>
        <p:sp>
          <p:nvSpPr>
            <p:cNvPr id="1038351" name="Line 15"/>
            <p:cNvSpPr>
              <a:spLocks noChangeShapeType="1"/>
            </p:cNvSpPr>
            <p:nvPr/>
          </p:nvSpPr>
          <p:spPr bwMode="auto">
            <a:xfrm flipH="1">
              <a:off x="2544" y="1008"/>
              <a:ext cx="144"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8352" name="Group 16"/>
          <p:cNvGrpSpPr>
            <a:grpSpLocks/>
          </p:cNvGrpSpPr>
          <p:nvPr/>
        </p:nvGrpSpPr>
        <p:grpSpPr bwMode="auto">
          <a:xfrm>
            <a:off x="1066800" y="2438400"/>
            <a:ext cx="4648200" cy="793750"/>
            <a:chOff x="960" y="1296"/>
            <a:chExt cx="2928" cy="500"/>
          </a:xfrm>
        </p:grpSpPr>
        <p:sp>
          <p:nvSpPr>
            <p:cNvPr id="1038353" name="Line 17"/>
            <p:cNvSpPr>
              <a:spLocks noChangeShapeType="1"/>
            </p:cNvSpPr>
            <p:nvPr/>
          </p:nvSpPr>
          <p:spPr bwMode="auto">
            <a:xfrm>
              <a:off x="960" y="1296"/>
              <a:ext cx="1344" cy="288"/>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4" name="Line 18"/>
            <p:cNvSpPr>
              <a:spLocks noChangeShapeType="1"/>
            </p:cNvSpPr>
            <p:nvPr/>
          </p:nvSpPr>
          <p:spPr bwMode="auto">
            <a:xfrm flipV="1">
              <a:off x="2304" y="1296"/>
              <a:ext cx="1296" cy="288"/>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5" name="Text Box 19"/>
            <p:cNvSpPr txBox="1">
              <a:spLocks noChangeArrowheads="1"/>
            </p:cNvSpPr>
            <p:nvPr/>
          </p:nvSpPr>
          <p:spPr bwMode="auto">
            <a:xfrm>
              <a:off x="1728" y="1584"/>
              <a:ext cx="21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Low-order Mode (shorter path)</a:t>
              </a:r>
            </a:p>
          </p:txBody>
        </p:sp>
        <p:sp>
          <p:nvSpPr>
            <p:cNvPr id="1038356" name="Line 20"/>
            <p:cNvSpPr>
              <a:spLocks noChangeShapeType="1"/>
            </p:cNvSpPr>
            <p:nvPr/>
          </p:nvSpPr>
          <p:spPr bwMode="auto">
            <a:xfrm flipH="1" flipV="1">
              <a:off x="2640" y="1536"/>
              <a:ext cx="48"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8357" name="Group 21"/>
          <p:cNvGrpSpPr>
            <a:grpSpLocks/>
          </p:cNvGrpSpPr>
          <p:nvPr/>
        </p:nvGrpSpPr>
        <p:grpSpPr bwMode="auto">
          <a:xfrm>
            <a:off x="1066800" y="2133600"/>
            <a:ext cx="5867400" cy="336550"/>
            <a:chOff x="672" y="1104"/>
            <a:chExt cx="3696" cy="212"/>
          </a:xfrm>
        </p:grpSpPr>
        <p:sp>
          <p:nvSpPr>
            <p:cNvPr id="1038358" name="Line 22"/>
            <p:cNvSpPr>
              <a:spLocks noChangeShapeType="1"/>
            </p:cNvSpPr>
            <p:nvPr/>
          </p:nvSpPr>
          <p:spPr bwMode="auto">
            <a:xfrm>
              <a:off x="672" y="1296"/>
              <a:ext cx="3024" cy="0"/>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9" name="Text Box 23"/>
            <p:cNvSpPr txBox="1">
              <a:spLocks noChangeArrowheads="1"/>
            </p:cNvSpPr>
            <p:nvPr/>
          </p:nvSpPr>
          <p:spPr bwMode="auto">
            <a:xfrm>
              <a:off x="2496" y="1104"/>
              <a:ext cx="18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Axial Mode (shortest path)</a:t>
              </a:r>
            </a:p>
          </p:txBody>
        </p:sp>
      </p:grpSp>
      <p:sp>
        <p:nvSpPr>
          <p:cNvPr id="1038360" name="Text Box 24"/>
          <p:cNvSpPr txBox="1">
            <a:spLocks noChangeArrowheads="1"/>
          </p:cNvSpPr>
          <p:nvPr/>
        </p:nvSpPr>
        <p:spPr bwMode="auto">
          <a:xfrm>
            <a:off x="990600" y="25146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core</a:t>
            </a:r>
          </a:p>
        </p:txBody>
      </p:sp>
      <p:sp>
        <p:nvSpPr>
          <p:cNvPr id="1038361" name="Text Box 25"/>
          <p:cNvSpPr txBox="1">
            <a:spLocks noChangeArrowheads="1"/>
          </p:cNvSpPr>
          <p:nvPr/>
        </p:nvSpPr>
        <p:spPr bwMode="auto">
          <a:xfrm>
            <a:off x="990600" y="2895600"/>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cladding</a:t>
            </a:r>
          </a:p>
        </p:txBody>
      </p:sp>
      <p:sp>
        <p:nvSpPr>
          <p:cNvPr id="1038362" name="Text Box 26"/>
          <p:cNvSpPr txBox="1">
            <a:spLocks noChangeArrowheads="1"/>
          </p:cNvSpPr>
          <p:nvPr/>
        </p:nvSpPr>
        <p:spPr bwMode="auto">
          <a:xfrm>
            <a:off x="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38363" name="Rectangle 27"/>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8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38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383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383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038338"/>
                                        </p:tgtEl>
                                        <p:attrNameLst>
                                          <p:attrName>style.visibility</p:attrName>
                                        </p:attrNameLst>
                                      </p:cBhvr>
                                      <p:to>
                                        <p:strVal val="visible"/>
                                      </p:to>
                                    </p:set>
                                    <p:animEffect transition="in" filter="blinds(vertical)">
                                      <p:cBhvr>
                                        <p:cTn id="23" dur="500"/>
                                        <p:tgtEl>
                                          <p:spTgt spid="10383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1038339"/>
                                        </p:tgtEl>
                                        <p:attrNameLst>
                                          <p:attrName>style.visibility</p:attrName>
                                        </p:attrNameLst>
                                      </p:cBhvr>
                                      <p:to>
                                        <p:strVal val="visible"/>
                                      </p:to>
                                    </p:set>
                                    <p:anim calcmode="lin" valueType="num">
                                      <p:cBhvr>
                                        <p:cTn id="28" dur="1000" fill="hold"/>
                                        <p:tgtEl>
                                          <p:spTgt spid="1038339"/>
                                        </p:tgtEl>
                                        <p:attrNameLst>
                                          <p:attrName>ppt_w</p:attrName>
                                        </p:attrNameLst>
                                      </p:cBhvr>
                                      <p:tavLst>
                                        <p:tav tm="0">
                                          <p:val>
                                            <p:fltVal val="0"/>
                                          </p:val>
                                        </p:tav>
                                        <p:tav tm="100000">
                                          <p:val>
                                            <p:strVal val="#ppt_w"/>
                                          </p:val>
                                        </p:tav>
                                      </p:tavLst>
                                    </p:anim>
                                    <p:anim calcmode="lin" valueType="num">
                                      <p:cBhvr>
                                        <p:cTn id="29" dur="1000" fill="hold"/>
                                        <p:tgtEl>
                                          <p:spTgt spid="1038339"/>
                                        </p:tgtEl>
                                        <p:attrNameLst>
                                          <p:attrName>ppt_h</p:attrName>
                                        </p:attrNameLst>
                                      </p:cBhvr>
                                      <p:tavLst>
                                        <p:tav tm="0">
                                          <p:val>
                                            <p:fltVal val="0"/>
                                          </p:val>
                                        </p:tav>
                                        <p:tav tm="100000">
                                          <p:val>
                                            <p:strVal val="#ppt_h"/>
                                          </p:val>
                                        </p:tav>
                                      </p:tavLst>
                                    </p:anim>
                                    <p:anim calcmode="lin" valueType="num">
                                      <p:cBhvr>
                                        <p:cTn id="30" dur="1000" fill="hold"/>
                                        <p:tgtEl>
                                          <p:spTgt spid="1038339"/>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3833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38" grpId="0" animBg="1" autoUpdateAnimBg="0"/>
      <p:bldP spid="1038339" grpId="0" animBg="1" autoUpdateAnimBg="0"/>
      <p:bldP spid="1038342"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341687"/>
            <a:ext cx="62484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8035" name="Rectangle 3"/>
          <p:cNvSpPr>
            <a:spLocks noGrp="1" noChangeArrowheads="1"/>
          </p:cNvSpPr>
          <p:nvPr>
            <p:ph type="body" idx="1"/>
          </p:nvPr>
        </p:nvSpPr>
        <p:spPr>
          <a:xfrm>
            <a:off x="381000" y="1447800"/>
            <a:ext cx="8534400" cy="3962400"/>
          </a:xfrm>
        </p:spPr>
        <p:txBody>
          <a:bodyPr/>
          <a:lstStyle/>
          <a:p>
            <a:r>
              <a:rPr lang="zh-CN" altLang="en-US" sz="2400" dirty="0">
                <a:solidFill>
                  <a:srgbClr val="FF0000"/>
                </a:solidFill>
                <a:ea typeface="宋体" panose="02010600030101010101" pitchFamily="2" charset="-122"/>
                <a:sym typeface="Symbol" panose="05050102010706020507" pitchFamily="18" charset="2"/>
              </a:rPr>
              <a:t>光纤的芯径、折射率差（）、所使用波长</a:t>
            </a:r>
          </a:p>
          <a:p>
            <a:pPr>
              <a:buFont typeface="Wingdings" panose="05000000000000000000" pitchFamily="2" charset="2"/>
              <a:buNone/>
            </a:pPr>
            <a:r>
              <a:rPr lang="zh-CN" altLang="en-US" sz="2400" dirty="0">
                <a:solidFill>
                  <a:srgbClr val="FF0000"/>
                </a:solidFill>
                <a:ea typeface="宋体" panose="02010600030101010101" pitchFamily="2" charset="-122"/>
                <a:sym typeface="Symbol" panose="05050102010706020507" pitchFamily="18" charset="2"/>
              </a:rPr>
              <a:t>       </a:t>
            </a:r>
            <a:r>
              <a:rPr lang="zh-CN" altLang="en-US" sz="2400" dirty="0">
                <a:solidFill>
                  <a:schemeClr val="accent1"/>
                </a:solidFill>
                <a:ea typeface="宋体" panose="02010600030101010101" pitchFamily="2" charset="-122"/>
                <a:sym typeface="Symbol" panose="05050102010706020507" pitchFamily="18" charset="2"/>
              </a:rPr>
              <a:t>可传播的模的数量不同</a:t>
            </a:r>
          </a:p>
          <a:p>
            <a:r>
              <a:rPr lang="zh-CN" altLang="en-US" sz="2400" dirty="0">
                <a:solidFill>
                  <a:srgbClr val="FF0000"/>
                </a:solidFill>
                <a:ea typeface="宋体" panose="02010600030101010101" pitchFamily="2" charset="-122"/>
                <a:sym typeface="Symbol" panose="05050102010706020507" pitchFamily="18" charset="2"/>
              </a:rPr>
              <a:t>多模光纤 </a:t>
            </a:r>
          </a:p>
          <a:p>
            <a:pPr>
              <a:buFont typeface="Wingdings" panose="05000000000000000000" pitchFamily="2" charset="2"/>
              <a:buNone/>
            </a:pPr>
            <a:r>
              <a:rPr lang="zh-CN" altLang="en-US" sz="2400" dirty="0">
                <a:ea typeface="宋体" panose="02010600030101010101" pitchFamily="2" charset="-122"/>
                <a:sym typeface="Symbol" panose="05050102010706020507" pitchFamily="18" charset="2"/>
              </a:rPr>
              <a:t>   </a:t>
            </a:r>
            <a:r>
              <a:rPr lang="en-US" altLang="zh-CN" sz="2400" dirty="0" smtClean="0">
                <a:ea typeface="宋体" panose="02010600030101010101" pitchFamily="2" charset="-122"/>
                <a:sym typeface="Symbol" panose="05050102010706020507" pitchFamily="18" charset="2"/>
              </a:rPr>
              <a:t>2a=50</a:t>
            </a:r>
            <a:r>
              <a:rPr lang="zh-CN" altLang="en-US" sz="2400" dirty="0">
                <a:ea typeface="宋体" panose="02010600030101010101" pitchFamily="2" charset="-122"/>
                <a:sym typeface="Symbol" panose="05050102010706020507" pitchFamily="18" charset="2"/>
              </a:rPr>
              <a:t> </a:t>
            </a:r>
            <a:r>
              <a:rPr lang="zh-CN" altLang="en-US" sz="2400" dirty="0" smtClean="0">
                <a:ea typeface="宋体" panose="02010600030101010101" pitchFamily="2" charset="-122"/>
                <a:sym typeface="Symbol" panose="05050102010706020507" pitchFamily="18" charset="2"/>
              </a:rPr>
              <a:t>或 </a:t>
            </a:r>
            <a:r>
              <a:rPr lang="en-US" altLang="zh-CN" sz="2400" dirty="0" smtClean="0">
                <a:ea typeface="宋体" panose="02010600030101010101" pitchFamily="2" charset="-122"/>
                <a:sym typeface="Symbol" panose="05050102010706020507" pitchFamily="18" charset="2"/>
              </a:rPr>
              <a:t>62.5 </a:t>
            </a:r>
            <a:r>
              <a:rPr lang="en-US" altLang="zh-CN" sz="2400" dirty="0">
                <a:ea typeface="宋体" panose="02010600030101010101" pitchFamily="2" charset="-122"/>
                <a:sym typeface="Symbol" panose="05050102010706020507" pitchFamily="18" charset="2"/>
              </a:rPr>
              <a:t>m</a:t>
            </a:r>
          </a:p>
          <a:p>
            <a:r>
              <a:rPr lang="zh-CN" altLang="en-US" sz="2400" dirty="0">
                <a:solidFill>
                  <a:srgbClr val="FF0000"/>
                </a:solidFill>
                <a:ea typeface="宋体" panose="02010600030101010101" pitchFamily="2" charset="-122"/>
                <a:sym typeface="Symbol" panose="05050102010706020507" pitchFamily="18" charset="2"/>
              </a:rPr>
              <a:t>单模光纤</a:t>
            </a:r>
            <a:r>
              <a:rPr lang="zh-CN" altLang="en-US" sz="2400" dirty="0">
                <a:ea typeface="宋体" panose="02010600030101010101" pitchFamily="2" charset="-122"/>
                <a:sym typeface="Symbol" panose="05050102010706020507" pitchFamily="18" charset="2"/>
              </a:rPr>
              <a:t>   </a:t>
            </a:r>
          </a:p>
          <a:p>
            <a:pPr>
              <a:buFont typeface="Wingdings" panose="05000000000000000000" pitchFamily="2" charset="2"/>
              <a:buNone/>
            </a:pPr>
            <a:r>
              <a:rPr lang="zh-CN" altLang="en-US"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sym typeface="Symbol" panose="05050102010706020507" pitchFamily="18" charset="2"/>
              </a:rPr>
              <a:t>2a=4~10 m</a:t>
            </a:r>
          </a:p>
        </p:txBody>
      </p:sp>
      <p:sp>
        <p:nvSpPr>
          <p:cNvPr id="1068036" name="Text Box 4"/>
          <p:cNvSpPr txBox="1">
            <a:spLocks noChangeArrowheads="1"/>
          </p:cNvSpPr>
          <p:nvPr/>
        </p:nvSpPr>
        <p:spPr bwMode="auto">
          <a:xfrm>
            <a:off x="609600" y="4191000"/>
            <a:ext cx="2667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dirty="0">
                <a:effectLst>
                  <a:outerShdw blurRad="38100" dist="38100" dir="2700000" algn="tl">
                    <a:srgbClr val="C0C0C0"/>
                  </a:outerShdw>
                </a:effectLst>
                <a:latin typeface="Arial Black" panose="020B0A04020102020204" pitchFamily="34" charset="0"/>
                <a:ea typeface="黑体" panose="02010609060101010101" pitchFamily="49" charset="-122"/>
              </a:rPr>
              <a:t>外径：</a:t>
            </a:r>
            <a:r>
              <a:rPr kumimoji="1" lang="en-US" altLang="zh-CN" sz="2400" b="1" dirty="0">
                <a:effectLst>
                  <a:outerShdw blurRad="38100" dist="38100" dir="2700000" algn="tl">
                    <a:srgbClr val="C0C0C0"/>
                  </a:outerShdw>
                </a:effectLst>
                <a:latin typeface="Arial Black" panose="020B0A04020102020204" pitchFamily="34" charset="0"/>
                <a:ea typeface="黑体" panose="02010609060101010101" pitchFamily="49" charset="-122"/>
              </a:rPr>
              <a:t>2b=125</a:t>
            </a:r>
            <a:r>
              <a:rPr kumimoji="1" lang="en-US" altLang="zh-CN" sz="2400" b="1" dirty="0">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m</a:t>
            </a:r>
          </a:p>
        </p:txBody>
      </p:sp>
      <p:sp>
        <p:nvSpPr>
          <p:cNvPr id="1068037"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光纤传光原理</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504" y="3612016"/>
            <a:ext cx="3870896" cy="20902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35565"/>
            <a:ext cx="3835400" cy="2090293"/>
          </a:xfrm>
          <a:prstGeom prst="rect">
            <a:avLst/>
          </a:prstGeom>
        </p:spPr>
      </p:pic>
      <p:pic>
        <p:nvPicPr>
          <p:cNvPr id="6" name="图片 5"/>
          <p:cNvPicPr>
            <a:picLocks noChangeAspect="1"/>
          </p:cNvPicPr>
          <p:nvPr/>
        </p:nvPicPr>
        <p:blipFill rotWithShape="1">
          <a:blip r:embed="rId4"/>
          <a:srcRect l="9590"/>
          <a:stretch/>
        </p:blipFill>
        <p:spPr>
          <a:xfrm>
            <a:off x="0" y="1535566"/>
            <a:ext cx="5334000" cy="4166734"/>
          </a:xfrm>
          <a:prstGeom prst="rect">
            <a:avLst/>
          </a:prstGeom>
        </p:spPr>
      </p:pic>
    </p:spTree>
    <p:extLst>
      <p:ext uri="{BB962C8B-B14F-4D97-AF65-F5344CB8AC3E}">
        <p14:creationId xmlns:p14="http://schemas.microsoft.com/office/powerpoint/2010/main" val="304929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82" name="Object 2"/>
          <p:cNvGraphicFramePr>
            <a:graphicFrameLocks noChangeAspect="1"/>
          </p:cNvGraphicFramePr>
          <p:nvPr/>
        </p:nvGraphicFramePr>
        <p:xfrm>
          <a:off x="596900" y="2609850"/>
          <a:ext cx="7950200" cy="1079500"/>
        </p:xfrm>
        <a:graphic>
          <a:graphicData uri="http://schemas.openxmlformats.org/presentationml/2006/ole">
            <mc:AlternateContent xmlns:mc="http://schemas.openxmlformats.org/markup-compatibility/2006">
              <mc:Choice xmlns:v="urn:schemas-microsoft-com:vml" Requires="v">
                <p:oleObj spid="_x0000_s1044514" name="Equation" r:id="rId3" imgW="2273040" imgH="304560" progId="Equation.DSMT4">
                  <p:embed/>
                </p:oleObj>
              </mc:Choice>
              <mc:Fallback>
                <p:oleObj name="Equation" r:id="rId3" imgW="2273040" imgH="3045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2609850"/>
                        <a:ext cx="7950200" cy="1079500"/>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483" name="AutoShape 3"/>
          <p:cNvSpPr>
            <a:spLocks noChangeArrowheads="1"/>
          </p:cNvSpPr>
          <p:nvPr/>
        </p:nvSpPr>
        <p:spPr bwMode="auto">
          <a:xfrm>
            <a:off x="4343400" y="1631950"/>
            <a:ext cx="3657600" cy="838200"/>
          </a:xfrm>
          <a:prstGeom prst="wedgeRoundRectCallout">
            <a:avLst>
              <a:gd name="adj1" fmla="val -61634"/>
              <a:gd name="adj2" fmla="val -38069"/>
              <a:gd name="adj3" fmla="val 16667"/>
            </a:avLst>
          </a:prstGeom>
          <a:solidFill>
            <a:schemeClr val="bg1"/>
          </a:solidFill>
          <a:ln w="12700" cap="sq">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确定传输模式的参数。可由波动方程导出。</a:t>
            </a:r>
          </a:p>
        </p:txBody>
      </p:sp>
      <p:sp>
        <p:nvSpPr>
          <p:cNvPr id="1044485" name="Text Box 5"/>
          <p:cNvSpPr txBox="1">
            <a:spLocks noChangeArrowheads="1"/>
          </p:cNvSpPr>
          <p:nvPr/>
        </p:nvSpPr>
        <p:spPr bwMode="auto">
          <a:xfrm>
            <a:off x="381000" y="1371600"/>
            <a:ext cx="403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Char char="•"/>
            </a:pPr>
            <a:r>
              <a:rPr kumimoji="1" lang="zh-CN" altLang="en-US" sz="3600" b="1">
                <a:effectLst>
                  <a:outerShdw blurRad="38100" dist="38100" dir="2700000" algn="tl">
                    <a:srgbClr val="C0C0C0"/>
                  </a:outerShdw>
                </a:effectLst>
                <a:latin typeface="Arial Black" panose="020B0A04020102020204" pitchFamily="34" charset="0"/>
                <a:ea typeface="黑体" panose="02010609060101010101" pitchFamily="49" charset="-122"/>
              </a:rPr>
              <a:t>  归一化频率</a:t>
            </a:r>
            <a:r>
              <a:rPr kumimoji="1" lang="en-US" altLang="zh-CN" sz="3600" b="1" i="1">
                <a:effectLst>
                  <a:outerShdw blurRad="38100" dist="38100" dir="2700000" algn="tl">
                    <a:srgbClr val="C0C0C0"/>
                  </a:outerShdw>
                </a:effectLst>
                <a:latin typeface="Arial Black" panose="020B0A04020102020204" pitchFamily="34" charset="0"/>
                <a:ea typeface="黑体" panose="02010609060101010101" pitchFamily="49" charset="-122"/>
              </a:rPr>
              <a:t>V</a:t>
            </a:r>
            <a:r>
              <a:rPr kumimoji="1" lang="zh-CN" altLang="en-US" sz="3600" b="1">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grpSp>
        <p:nvGrpSpPr>
          <p:cNvPr id="1044486" name="Group 6"/>
          <p:cNvGrpSpPr>
            <a:grpSpLocks/>
          </p:cNvGrpSpPr>
          <p:nvPr/>
        </p:nvGrpSpPr>
        <p:grpSpPr bwMode="auto">
          <a:xfrm>
            <a:off x="5867400" y="5105400"/>
            <a:ext cx="2819400" cy="914400"/>
            <a:chOff x="1728" y="3120"/>
            <a:chExt cx="1344" cy="384"/>
          </a:xfrm>
        </p:grpSpPr>
        <p:sp>
          <p:nvSpPr>
            <p:cNvPr id="1044487" name="Rectangle 7"/>
            <p:cNvSpPr>
              <a:spLocks noChangeArrowheads="1"/>
            </p:cNvSpPr>
            <p:nvPr/>
          </p:nvSpPr>
          <p:spPr bwMode="auto">
            <a:xfrm>
              <a:off x="1728" y="3120"/>
              <a:ext cx="1344"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488" name="Rectangle 8"/>
            <p:cNvSpPr>
              <a:spLocks noChangeArrowheads="1"/>
            </p:cNvSpPr>
            <p:nvPr/>
          </p:nvSpPr>
          <p:spPr bwMode="auto">
            <a:xfrm>
              <a:off x="1728" y="3264"/>
              <a:ext cx="1344" cy="96"/>
            </a:xfrm>
            <a:prstGeom prst="rect">
              <a:avLst/>
            </a:prstGeom>
            <a:solidFill>
              <a:srgbClr val="FFCC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489" name="Line 9"/>
            <p:cNvSpPr>
              <a:spLocks noChangeShapeType="1"/>
            </p:cNvSpPr>
            <p:nvPr/>
          </p:nvSpPr>
          <p:spPr bwMode="auto">
            <a:xfrm>
              <a:off x="1728"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0" name="Line 10"/>
            <p:cNvSpPr>
              <a:spLocks noChangeShapeType="1"/>
            </p:cNvSpPr>
            <p:nvPr/>
          </p:nvSpPr>
          <p:spPr bwMode="auto">
            <a:xfrm>
              <a:off x="1945"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1" name="Line 11"/>
            <p:cNvSpPr>
              <a:spLocks noChangeShapeType="1"/>
            </p:cNvSpPr>
            <p:nvPr/>
          </p:nvSpPr>
          <p:spPr bwMode="auto">
            <a:xfrm>
              <a:off x="2162"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2" name="Line 12"/>
            <p:cNvSpPr>
              <a:spLocks noChangeShapeType="1"/>
            </p:cNvSpPr>
            <p:nvPr/>
          </p:nvSpPr>
          <p:spPr bwMode="auto">
            <a:xfrm>
              <a:off x="2380"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3" name="Line 13"/>
            <p:cNvSpPr>
              <a:spLocks noChangeShapeType="1"/>
            </p:cNvSpPr>
            <p:nvPr/>
          </p:nvSpPr>
          <p:spPr bwMode="auto">
            <a:xfrm>
              <a:off x="2597"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4" name="Line 14"/>
            <p:cNvSpPr>
              <a:spLocks noChangeShapeType="1"/>
            </p:cNvSpPr>
            <p:nvPr/>
          </p:nvSpPr>
          <p:spPr bwMode="auto">
            <a:xfrm>
              <a:off x="2832"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44499" name="Rectangle 19"/>
          <p:cNvSpPr>
            <a:spLocks noGrp="1" noChangeArrowheads="1"/>
          </p:cNvSpPr>
          <p:nvPr>
            <p:ph type="body" idx="1"/>
          </p:nvPr>
        </p:nvSpPr>
        <p:spPr>
          <a:xfrm>
            <a:off x="995363" y="3771900"/>
            <a:ext cx="8148637" cy="2527300"/>
          </a:xfrm>
        </p:spPr>
        <p:txBody>
          <a:bodyPr/>
          <a:lstStyle/>
          <a:p>
            <a:r>
              <a:rPr lang="en-US" altLang="zh-CN" sz="2400" i="1">
                <a:ea typeface="宋体" panose="02010600030101010101" pitchFamily="2" charset="-122"/>
              </a:rPr>
              <a:t>a</a:t>
            </a:r>
            <a:r>
              <a:rPr lang="zh-CN" altLang="en-US" sz="2400">
                <a:ea typeface="宋体" panose="02010600030101010101" pitchFamily="2" charset="-122"/>
              </a:rPr>
              <a:t>为纤芯半径，</a:t>
            </a:r>
            <a:r>
              <a:rPr lang="zh-CN" altLang="en-US" sz="2400">
                <a:ea typeface="宋体" panose="02010600030101010101" pitchFamily="2" charset="-122"/>
                <a:sym typeface="Symbol" panose="05050102010706020507" pitchFamily="18" charset="2"/>
              </a:rPr>
              <a:t>为光波波长，为折射率差。</a:t>
            </a:r>
          </a:p>
          <a:p>
            <a:r>
              <a:rPr lang="zh-CN" altLang="en-US" sz="2400">
                <a:ea typeface="宋体" panose="02010600030101010101" pitchFamily="2" charset="-122"/>
                <a:sym typeface="Symbol" panose="05050102010706020507" pitchFamily="18" charset="2"/>
              </a:rPr>
              <a:t>参量</a:t>
            </a:r>
            <a:r>
              <a:rPr lang="en-US" altLang="zh-CN" sz="2400">
                <a:ea typeface="宋体" panose="02010600030101010101" pitchFamily="2" charset="-122"/>
                <a:sym typeface="Symbol" panose="05050102010706020507" pitchFamily="18" charset="2"/>
              </a:rPr>
              <a:t>V</a:t>
            </a:r>
            <a:r>
              <a:rPr lang="zh-CN" altLang="en-US" sz="2400">
                <a:ea typeface="宋体" panose="02010600030101010101" pitchFamily="2" charset="-122"/>
                <a:sym typeface="Symbol" panose="05050102010706020507" pitchFamily="18" charset="2"/>
              </a:rPr>
              <a:t>决定了光纤中能容纳的模式数量。如果</a:t>
            </a:r>
            <a:r>
              <a:rPr lang="en-US" altLang="zh-CN" sz="2400">
                <a:ea typeface="宋体" panose="02010600030101010101" pitchFamily="2" charset="-122"/>
                <a:sym typeface="Symbol" panose="05050102010706020507" pitchFamily="18" charset="2"/>
              </a:rPr>
              <a:t>V&lt;2.405</a:t>
            </a:r>
            <a:r>
              <a:rPr lang="zh-CN" altLang="en-US" sz="2400">
                <a:ea typeface="宋体" panose="02010600030101010101" pitchFamily="2" charset="-122"/>
                <a:sym typeface="Symbol" panose="05050102010706020507" pitchFamily="18" charset="2"/>
              </a:rPr>
              <a:t>，则它只容纳单模</a:t>
            </a:r>
            <a:r>
              <a:rPr lang="en-US" altLang="zh-CN" sz="2400">
                <a:ea typeface="宋体" panose="02010600030101010101" pitchFamily="2" charset="-122"/>
                <a:sym typeface="Symbol" panose="05050102010706020507" pitchFamily="18" charset="2"/>
              </a:rPr>
              <a:t>——</a:t>
            </a:r>
            <a:r>
              <a:rPr lang="zh-CN" altLang="en-US" sz="2400">
                <a:solidFill>
                  <a:srgbClr val="FF0000"/>
                </a:solidFill>
                <a:ea typeface="宋体" panose="02010600030101010101" pitchFamily="2" charset="-122"/>
                <a:sym typeface="Symbol" panose="05050102010706020507" pitchFamily="18" charset="2"/>
              </a:rPr>
              <a:t>单模光纤</a:t>
            </a:r>
            <a:r>
              <a:rPr lang="zh-CN" altLang="en-US" sz="2400">
                <a:ea typeface="宋体" panose="02010600030101010101" pitchFamily="2" charset="-122"/>
                <a:sym typeface="Symbol" panose="05050102010706020507" pitchFamily="18" charset="2"/>
              </a:rPr>
              <a:t>。</a:t>
            </a:r>
            <a:endParaRPr lang="zh-CN" altLang="en-US" sz="2400">
              <a:ea typeface="宋体" panose="02010600030101010101" pitchFamily="2" charset="-122"/>
            </a:endParaRPr>
          </a:p>
        </p:txBody>
      </p:sp>
      <p:sp>
        <p:nvSpPr>
          <p:cNvPr id="1044500" name="Rectangle 20"/>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
        <p:nvSpPr>
          <p:cNvPr id="1044501" name="Text Box 21"/>
          <p:cNvSpPr txBox="1">
            <a:spLocks noChangeArrowheads="1"/>
          </p:cNvSpPr>
          <p:nvPr/>
        </p:nvSpPr>
        <p:spPr bwMode="auto">
          <a:xfrm>
            <a:off x="762000" y="5502275"/>
            <a:ext cx="5570538"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buFontTx/>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单模光纤的截止波长：</a:t>
            </a:r>
          </a:p>
          <a:p>
            <a:pPr algn="l">
              <a:lnSpc>
                <a:spcPct val="130000"/>
              </a:lnSpc>
            </a:pP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          使得</a:t>
            </a:r>
            <a:r>
              <a:rPr kumimoji="1" lang="en-US" altLang="zh-CN" sz="2800" b="1">
                <a:effectLst>
                  <a:outerShdw blurRad="38100" dist="38100" dir="2700000" algn="tl">
                    <a:srgbClr val="C0C0C0"/>
                  </a:outerShdw>
                </a:effectLst>
                <a:latin typeface="Arial Black" panose="020B0A04020102020204" pitchFamily="34" charset="0"/>
                <a:ea typeface="黑体" panose="02010609060101010101" pitchFamily="49" charset="-122"/>
              </a:rPr>
              <a:t>V=2.405</a:t>
            </a: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时的光波长</a:t>
            </a:r>
            <a:r>
              <a:rPr kumimoji="1" lang="en-US" altLang="zh-CN" sz="2800" b="1">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spTree>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304800" y="1112838"/>
            <a:ext cx="6143625" cy="487362"/>
          </a:xfrm>
        </p:spPr>
        <p:txBody>
          <a:bodyPr/>
          <a:lstStyle/>
          <a:p>
            <a:r>
              <a:rPr lang="zh-CN" altLang="en-US">
                <a:solidFill>
                  <a:srgbClr val="FF0000"/>
                </a:solidFill>
                <a:ea typeface="宋体" panose="02010600030101010101" pitchFamily="2" charset="-122"/>
              </a:rPr>
              <a:t>模场直径</a:t>
            </a:r>
            <a:r>
              <a:rPr lang="en-US" altLang="zh-CN">
                <a:solidFill>
                  <a:srgbClr val="FF0000"/>
                </a:solidFill>
                <a:ea typeface="宋体" panose="02010600030101010101" pitchFamily="2" charset="-122"/>
              </a:rPr>
              <a:t>MFD</a:t>
            </a:r>
          </a:p>
        </p:txBody>
      </p:sp>
      <p:sp>
        <p:nvSpPr>
          <p:cNvPr id="970755" name="Text Box 3" descr="新闻纸"/>
          <p:cNvSpPr txBox="1">
            <a:spLocks noChangeArrowheads="1"/>
          </p:cNvSpPr>
          <p:nvPr/>
        </p:nvSpPr>
        <p:spPr bwMode="auto">
          <a:xfrm>
            <a:off x="381000" y="1758950"/>
            <a:ext cx="3352800" cy="4108450"/>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tx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对单模光纤，</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rPr>
              <a:t>2a</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与</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处于同一量级，由于衍射效应，模场强度有相当一部分处于包层中，不易精确测出</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2a</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的精确值，因而只有结构设计上的意义，在应用中并无实际意义，实际应用中常用模场直径</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2</a:t>
            </a:r>
            <a:r>
              <a:rPr kumimoji="1" lang="el-GR"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ω</a:t>
            </a:r>
            <a:r>
              <a:rPr kumimoji="1" lang="zh-CN" altLang="en-US" sz="2400" b="1" i="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即光斑尺寸表示，近似为：</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aphicFrame>
        <p:nvGraphicFramePr>
          <p:cNvPr id="970756" name="Object 4"/>
          <p:cNvGraphicFramePr>
            <a:graphicFrameLocks noChangeAspect="1"/>
          </p:cNvGraphicFramePr>
          <p:nvPr/>
        </p:nvGraphicFramePr>
        <p:xfrm>
          <a:off x="1123950" y="5937250"/>
          <a:ext cx="6742113" cy="692150"/>
        </p:xfrm>
        <a:graphic>
          <a:graphicData uri="http://schemas.openxmlformats.org/presentationml/2006/ole">
            <mc:AlternateContent xmlns:mc="http://schemas.openxmlformats.org/markup-compatibility/2006">
              <mc:Choice xmlns:v="urn:schemas-microsoft-com:vml" Requires="v">
                <p:oleObj spid="_x0000_s970779" name="Equation" r:id="rId4" imgW="2222280" imgH="228600" progId="Equation.DSMT4">
                  <p:embed/>
                </p:oleObj>
              </mc:Choice>
              <mc:Fallback>
                <p:oleObj name="Equation" r:id="rId4" imgW="2222280" imgH="228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950" y="5937250"/>
                        <a:ext cx="6742113" cy="69215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7075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100" y="1879600"/>
            <a:ext cx="5105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0758" name="Line 6"/>
          <p:cNvSpPr>
            <a:spLocks noChangeShapeType="1"/>
          </p:cNvSpPr>
          <p:nvPr/>
        </p:nvSpPr>
        <p:spPr bwMode="auto">
          <a:xfrm>
            <a:off x="5745163" y="5275263"/>
            <a:ext cx="928687" cy="0"/>
          </a:xfrm>
          <a:prstGeom prst="line">
            <a:avLst/>
          </a:prstGeom>
          <a:noFill/>
          <a:ln w="28575">
            <a:solidFill>
              <a:srgbClr val="008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59" name="Text Box 7"/>
          <p:cNvSpPr txBox="1">
            <a:spLocks noChangeArrowheads="1"/>
          </p:cNvSpPr>
          <p:nvPr/>
        </p:nvSpPr>
        <p:spPr bwMode="auto">
          <a:xfrm>
            <a:off x="5976938" y="5192713"/>
            <a:ext cx="696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a:solidFill>
                  <a:srgbClr val="008000"/>
                </a:solidFill>
                <a:effectLst>
                  <a:outerShdw blurRad="38100" dist="38100" dir="2700000" algn="tl">
                    <a:srgbClr val="C0C0C0"/>
                  </a:outerShdw>
                </a:effectLst>
                <a:latin typeface="Arial Black" panose="020B0A04020102020204" pitchFamily="34" charset="0"/>
                <a:ea typeface="宋体" panose="02010600030101010101" pitchFamily="2" charset="-122"/>
              </a:rPr>
              <a:t>2a</a:t>
            </a:r>
          </a:p>
        </p:txBody>
      </p:sp>
      <p:sp>
        <p:nvSpPr>
          <p:cNvPr id="970760" name="Text Box 8"/>
          <p:cNvSpPr txBox="1">
            <a:spLocks noChangeArrowheads="1"/>
          </p:cNvSpPr>
          <p:nvPr/>
        </p:nvSpPr>
        <p:spPr bwMode="auto">
          <a:xfrm>
            <a:off x="5899150" y="4198938"/>
            <a:ext cx="696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a:solidFill>
                  <a:srgbClr val="FF0000"/>
                </a:solidFill>
                <a:effectLst>
                  <a:outerShdw blurRad="38100" dist="38100" dir="2700000" algn="tl">
                    <a:srgbClr val="C0C0C0"/>
                  </a:outerShdw>
                </a:effectLst>
                <a:latin typeface="Arial Black" panose="020B0A04020102020204" pitchFamily="34" charset="0"/>
                <a:ea typeface="宋体" panose="02010600030101010101" pitchFamily="2" charset="-122"/>
              </a:rPr>
              <a:t>2</a:t>
            </a:r>
            <a:r>
              <a:rPr kumimoji="1" lang="el-GR" altLang="zh-CN" sz="2400" b="1">
                <a:solidFill>
                  <a:srgbClr val="FF0000"/>
                </a:solidFill>
                <a:effectLst>
                  <a:outerShdw blurRad="38100" dist="38100" dir="2700000" algn="tl">
                    <a:srgbClr val="C0C0C0"/>
                  </a:outerShdw>
                </a:effectLst>
                <a:latin typeface="Arial Black" panose="020B0A04020102020204" pitchFamily="34" charset="0"/>
                <a:ea typeface="宋体" panose="02010600030101010101" pitchFamily="2" charset="-122"/>
              </a:rPr>
              <a:t>ω</a:t>
            </a:r>
          </a:p>
        </p:txBody>
      </p:sp>
      <p:sp>
        <p:nvSpPr>
          <p:cNvPr id="970761" name="Line 9"/>
          <p:cNvSpPr>
            <a:spLocks noChangeShapeType="1"/>
          </p:cNvSpPr>
          <p:nvPr/>
        </p:nvSpPr>
        <p:spPr bwMode="auto">
          <a:xfrm flipH="1">
            <a:off x="5592763" y="4187825"/>
            <a:ext cx="457200"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62" name="Line 10"/>
          <p:cNvSpPr>
            <a:spLocks noChangeShapeType="1"/>
          </p:cNvSpPr>
          <p:nvPr/>
        </p:nvSpPr>
        <p:spPr bwMode="auto">
          <a:xfrm>
            <a:off x="6440488" y="4186238"/>
            <a:ext cx="385762"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63" name="Text Box 11"/>
          <p:cNvSpPr txBox="1">
            <a:spLocks noChangeArrowheads="1"/>
          </p:cNvSpPr>
          <p:nvPr/>
        </p:nvSpPr>
        <p:spPr bwMode="auto">
          <a:xfrm>
            <a:off x="7315200" y="1803400"/>
            <a:ext cx="1524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电场强度降到峰值的</a:t>
            </a:r>
            <a:r>
              <a:rPr kumimoji="1"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1/e</a:t>
            </a:r>
          </a:p>
        </p:txBody>
      </p:sp>
      <p:sp>
        <p:nvSpPr>
          <p:cNvPr id="970764" name="AutoShape 12"/>
          <p:cNvSpPr>
            <a:spLocks noChangeArrowheads="1"/>
          </p:cNvSpPr>
          <p:nvPr/>
        </p:nvSpPr>
        <p:spPr bwMode="auto">
          <a:xfrm>
            <a:off x="6858000" y="2946400"/>
            <a:ext cx="1143000" cy="533400"/>
          </a:xfrm>
          <a:prstGeom prst="wedgeEllipseCallout">
            <a:avLst>
              <a:gd name="adj1" fmla="val -23889"/>
              <a:gd name="adj2" fmla="val 32440"/>
            </a:avLst>
          </a:prstGeom>
          <a:solidFill>
            <a:srgbClr val="FF99FF"/>
          </a:solidFill>
          <a:ln>
            <a:noFill/>
          </a:ln>
          <a:effectLst>
            <a:outerShdw dist="71842"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en-US" altLang="zh-CN" sz="2000">
                <a:latin typeface="Tahoma" panose="020B0604030504040204" pitchFamily="34" charset="0"/>
                <a:ea typeface="宋体" panose="02010600030101010101" pitchFamily="2" charset="-122"/>
              </a:rPr>
              <a:t>E</a:t>
            </a:r>
            <a:r>
              <a:rPr kumimoji="1" lang="en-US" altLang="zh-CN" sz="2000" baseline="-25000">
                <a:latin typeface="Tahoma" panose="020B0604030504040204" pitchFamily="34" charset="0"/>
                <a:ea typeface="宋体" panose="02010600030101010101" pitchFamily="2" charset="-122"/>
              </a:rPr>
              <a:t>0</a:t>
            </a:r>
            <a:r>
              <a:rPr kumimoji="1" lang="en-US" altLang="zh-CN" sz="2000">
                <a:latin typeface="Tahoma" panose="020B0604030504040204" pitchFamily="34" charset="0"/>
                <a:ea typeface="宋体" panose="02010600030101010101" pitchFamily="2" charset="-122"/>
              </a:rPr>
              <a:t>/e</a:t>
            </a:r>
          </a:p>
        </p:txBody>
      </p:sp>
      <p:sp>
        <p:nvSpPr>
          <p:cNvPr id="970766" name="Rectangle 14"/>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宋体" panose="02010600030101010101" pitchFamily="2" charset="-122"/>
              </a:rPr>
              <a:t>主要内容</a:t>
            </a:r>
          </a:p>
        </p:txBody>
      </p:sp>
      <p:sp>
        <p:nvSpPr>
          <p:cNvPr id="844805" name="Rectangle 5"/>
          <p:cNvSpPr>
            <a:spLocks noGrp="1" noChangeArrowheads="1"/>
          </p:cNvSpPr>
          <p:nvPr>
            <p:ph type="body" idx="1"/>
          </p:nvPr>
        </p:nvSpPr>
        <p:spPr>
          <a:xfrm>
            <a:off x="2057400" y="1295400"/>
            <a:ext cx="5486400" cy="5334000"/>
          </a:xfrm>
          <a:noFill/>
          <a:ln/>
        </p:spPr>
        <p:txBody>
          <a:bodyPr/>
          <a:lstStyle/>
          <a:p>
            <a:pPr>
              <a:lnSpc>
                <a:spcPct val="140000"/>
              </a:lnSpc>
            </a:pPr>
            <a:r>
              <a:rPr lang="zh-CN" altLang="en-US" b="1" i="1">
                <a:ea typeface="宋体" panose="02010600030101010101" pitchFamily="2" charset="-122"/>
              </a:rPr>
              <a:t>光纤的基本概念</a:t>
            </a:r>
          </a:p>
          <a:p>
            <a:pPr>
              <a:lnSpc>
                <a:spcPct val="140000"/>
              </a:lnSpc>
            </a:pPr>
            <a:r>
              <a:rPr lang="zh-CN" altLang="en-US" b="1" i="1">
                <a:ea typeface="宋体" panose="02010600030101010101" pitchFamily="2" charset="-122"/>
              </a:rPr>
              <a:t>光纤传光原理</a:t>
            </a:r>
          </a:p>
          <a:p>
            <a:pPr>
              <a:lnSpc>
                <a:spcPct val="140000"/>
              </a:lnSpc>
            </a:pPr>
            <a:r>
              <a:rPr lang="zh-CN" altLang="en-US" b="1" u="sng">
                <a:solidFill>
                  <a:srgbClr val="FF0000"/>
                </a:solidFill>
                <a:ea typeface="宋体" panose="02010600030101010101" pitchFamily="2" charset="-122"/>
              </a:rPr>
              <a:t>光纤的损耗和色散</a:t>
            </a:r>
          </a:p>
          <a:p>
            <a:pPr>
              <a:lnSpc>
                <a:spcPct val="140000"/>
              </a:lnSpc>
            </a:pPr>
            <a:r>
              <a:rPr lang="zh-CN" altLang="en-US" b="1">
                <a:ea typeface="宋体" panose="02010600030101010101" pitchFamily="2" charset="-122"/>
              </a:rPr>
              <a:t>光纤的偏振和双折射</a:t>
            </a:r>
          </a:p>
          <a:p>
            <a:pPr>
              <a:lnSpc>
                <a:spcPct val="140000"/>
              </a:lnSpc>
            </a:pPr>
            <a:r>
              <a:rPr lang="zh-CN" altLang="en-US" b="1">
                <a:ea typeface="宋体" panose="02010600030101010101" pitchFamily="2" charset="-122"/>
              </a:rPr>
              <a:t>光纤的非线性和光纤孤子</a:t>
            </a:r>
          </a:p>
          <a:p>
            <a:pPr>
              <a:lnSpc>
                <a:spcPct val="140000"/>
              </a:lnSpc>
            </a:pPr>
            <a:r>
              <a:rPr lang="zh-CN" altLang="en-US" b="1">
                <a:ea typeface="宋体" panose="02010600030101010101" pitchFamily="2" charset="-122"/>
              </a:rPr>
              <a:t>光纤通信</a:t>
            </a:r>
            <a:endParaRPr lang="en-US" altLang="zh-CN" b="1">
              <a:ea typeface="宋体" panose="02010600030101010101" pitchFamily="2" charset="-122"/>
            </a:endParaRPr>
          </a:p>
          <a:p>
            <a:pPr>
              <a:lnSpc>
                <a:spcPct val="140000"/>
              </a:lnSpc>
            </a:pPr>
            <a:r>
              <a:rPr lang="zh-CN" altLang="en-US" b="1">
                <a:ea typeface="宋体" panose="02010600030101010101" pitchFamily="2" charset="-122"/>
              </a:rPr>
              <a:t>光纤传感</a:t>
            </a:r>
          </a:p>
        </p:txBody>
      </p:sp>
    </p:spTree>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ChangeArrowheads="1"/>
          </p:cNvSpPr>
          <p:nvPr/>
        </p:nvSpPr>
        <p:spPr bwMode="auto">
          <a:xfrm>
            <a:off x="838200" y="1927225"/>
            <a:ext cx="7467600"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defRPr>
            </a:lvl1pPr>
            <a:lvl2pPr marL="723900" indent="-266700"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115000"/>
              </a:lnSpc>
              <a:buClr>
                <a:schemeClr val="folHlink"/>
              </a:buClr>
              <a:buFont typeface="Webdings" panose="05030102010509060703" pitchFamily="18" charset="2"/>
              <a:buChar char="&lt;"/>
            </a:pP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光纤性能是有限制的，随着信道数据率和传输距离的增加，</a:t>
            </a: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光纤不再是一个透明管道</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p>
          <a:p>
            <a:pPr eaLnBrk="0" hangingPunct="0">
              <a:lnSpc>
                <a:spcPct val="115000"/>
              </a:lnSpc>
              <a:buClr>
                <a:schemeClr val="folHlink"/>
              </a:buClr>
              <a:buFont typeface="Webdings" panose="05030102010509060703" pitchFamily="18" charset="2"/>
              <a:buChar char="&lt;"/>
            </a:pPr>
            <a:endPar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a:p>
            <a:pPr eaLnBrk="0" hangingPunct="0">
              <a:lnSpc>
                <a:spcPct val="115000"/>
              </a:lnSpc>
              <a:buClr>
                <a:schemeClr val="folHlink"/>
              </a:buClr>
              <a:buFont typeface="Webdings" panose="05030102010509060703" pitchFamily="18" charset="2"/>
              <a:buChar char="&lt;"/>
            </a:pPr>
            <a:r>
              <a:rPr kumimoji="1" lang="zh-CN" altLang="en-US" sz="2800" b="1">
                <a:solidFill>
                  <a:srgbClr val="CC00CC"/>
                </a:solidFill>
                <a:effectLst>
                  <a:outerShdw blurRad="38100" dist="38100" dir="2700000" algn="tl">
                    <a:srgbClr val="C0C0C0"/>
                  </a:outerShdw>
                </a:effectLst>
                <a:latin typeface="Arial Black" panose="020B0A04020102020204" pitchFamily="34" charset="0"/>
                <a:ea typeface="黑体" panose="02010609060101010101" pitchFamily="49" charset="-122"/>
              </a:rPr>
              <a:t>传输特性</a:t>
            </a:r>
          </a:p>
          <a:p>
            <a:pPr lvl="1" eaLnBrk="0" hangingPunct="0">
              <a:lnSpc>
                <a:spcPct val="115000"/>
              </a:lnSpc>
              <a:buClr>
                <a:schemeClr val="tx1"/>
              </a:buClr>
              <a:buFont typeface="Symbol" panose="05050102010706020507" pitchFamily="18" charset="2"/>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损耗</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直接影响中继距离；</a:t>
            </a:r>
          </a:p>
          <a:p>
            <a:pPr lvl="1" eaLnBrk="0" hangingPunct="0">
              <a:lnSpc>
                <a:spcPct val="115000"/>
              </a:lnSpc>
              <a:buClr>
                <a:schemeClr val="tx1"/>
              </a:buClr>
              <a:buFont typeface="Symbol" panose="05050102010706020507" pitchFamily="18" charset="2"/>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色散</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(ps/nm.km)</a:t>
            </a: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将引起光脉冲展宽和</a:t>
            </a:r>
          </a:p>
          <a:p>
            <a:pPr lvl="1" eaLnBrk="0" hangingPunct="0">
              <a:lnSpc>
                <a:spcPct val="115000"/>
              </a:lnSpc>
              <a:buClr>
                <a:schemeClr val="tx1"/>
              </a:buClr>
              <a:buFont typeface="Symbol" panose="05050102010706020507" pitchFamily="18" charset="2"/>
              <a:buNone/>
            </a:pP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      码间串扰，最终影响通信距离和容量；</a:t>
            </a:r>
          </a:p>
          <a:p>
            <a:pPr lvl="1" eaLnBrk="0" hangingPunct="0">
              <a:lnSpc>
                <a:spcPct val="115000"/>
              </a:lnSpc>
              <a:buClr>
                <a:schemeClr val="tx1"/>
              </a:buClr>
              <a:buFont typeface="Symbol" panose="05050102010706020507" pitchFamily="18" charset="2"/>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非线性效应</a:t>
            </a:r>
            <a:endParaRPr kumimoji="1" lang="zh-CN" altLang="en-US" sz="2800" b="1">
              <a:solidFill>
                <a:srgbClr val="FF99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4853"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ChangeArrowheads="1"/>
          </p:cNvSpPr>
          <p:nvPr/>
        </p:nvSpPr>
        <p:spPr bwMode="auto">
          <a:xfrm>
            <a:off x="3429000" y="582613"/>
            <a:ext cx="18415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endParaRPr kumimoji="1" lang="zh-CN" altLang="en-US" sz="3200" b="1">
              <a:solidFill>
                <a:srgbClr val="FFFF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050627" name="Rectangle 3"/>
          <p:cNvSpPr>
            <a:spLocks noChangeArrowheads="1"/>
          </p:cNvSpPr>
          <p:nvPr/>
        </p:nvSpPr>
        <p:spPr bwMode="auto">
          <a:xfrm>
            <a:off x="457200" y="1295400"/>
            <a:ext cx="190976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buFontTx/>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损耗定义</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sp>
        <p:nvSpPr>
          <p:cNvPr id="1050628" name="Text Box 4"/>
          <p:cNvSpPr txBox="1">
            <a:spLocks noChangeArrowheads="1"/>
          </p:cNvSpPr>
          <p:nvPr/>
        </p:nvSpPr>
        <p:spPr bwMode="auto">
          <a:xfrm>
            <a:off x="6172200" y="4114800"/>
            <a:ext cx="28194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Lst>
        </p:spPr>
        <p:txBody>
          <a:bodyPr>
            <a:spAutoFit/>
          </a:bodyPr>
          <a:lstStyle/>
          <a:p>
            <a:pPr algn="l"/>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OUT</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出纤光功率  </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in</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入纤光功率</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 </a:t>
            </a:r>
          </a:p>
        </p:txBody>
      </p:sp>
      <p:sp>
        <p:nvSpPr>
          <p:cNvPr id="1050630" name="Text Box 6"/>
          <p:cNvSpPr txBox="1">
            <a:spLocks noChangeArrowheads="1"/>
          </p:cNvSpPr>
          <p:nvPr/>
        </p:nvSpPr>
        <p:spPr bwMode="auto">
          <a:xfrm>
            <a:off x="838200" y="5257800"/>
            <a:ext cx="7620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rgbClr val="CC00CC"/>
                </a:solidFill>
                <a:effectLst>
                  <a:outerShdw blurRad="38100" dist="38100" dir="2700000" algn="tl">
                    <a:srgbClr val="C0C0C0"/>
                  </a:outerShdw>
                </a:effectLst>
                <a:latin typeface="Arial Black" panose="020B0A04020102020204" pitchFamily="34" charset="0"/>
                <a:ea typeface="黑体" panose="02010609060101010101" pitchFamily="49" charset="-122"/>
              </a:rPr>
              <a:t>光纤损耗是通信距离的固有限制，在很大程度上决定着传输系统的中继距离，损耗的降低依赖于工艺的提高和对石英材料的研究。</a:t>
            </a:r>
          </a:p>
        </p:txBody>
      </p:sp>
      <p:sp>
        <p:nvSpPr>
          <p:cNvPr id="1050631" name="Text Box 7"/>
          <p:cNvSpPr txBox="1">
            <a:spLocks noChangeArrowheads="1"/>
          </p:cNvSpPr>
          <p:nvPr/>
        </p:nvSpPr>
        <p:spPr bwMode="auto">
          <a:xfrm>
            <a:off x="533400" y="1905000"/>
            <a:ext cx="449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若</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0</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是入射光纤的功率，则传输功率</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为：</a:t>
            </a:r>
          </a:p>
        </p:txBody>
      </p:sp>
      <p:graphicFrame>
        <p:nvGraphicFramePr>
          <p:cNvPr id="1050632" name="Object 8"/>
          <p:cNvGraphicFramePr>
            <a:graphicFrameLocks noChangeAspect="1"/>
          </p:cNvGraphicFramePr>
          <p:nvPr/>
        </p:nvGraphicFramePr>
        <p:xfrm>
          <a:off x="4953000" y="1905000"/>
          <a:ext cx="3352800" cy="762000"/>
        </p:xfrm>
        <a:graphic>
          <a:graphicData uri="http://schemas.openxmlformats.org/presentationml/2006/ole">
            <mc:AlternateContent xmlns:mc="http://schemas.openxmlformats.org/markup-compatibility/2006">
              <mc:Choice xmlns:v="urn:schemas-microsoft-com:vml" Requires="v">
                <p:oleObj spid="_x0000_s1050660" name="Microsoft 公式 3.0" r:id="rId3" imgW="1079280" imgH="228600" progId="Equation.3">
                  <p:embed/>
                </p:oleObj>
              </mc:Choice>
              <mc:Fallback>
                <p:oleObj name="Microsoft 公式 3.0" r:id="rId3" imgW="1079280" imgH="228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05000"/>
                        <a:ext cx="3352800" cy="7620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0633" name="Text Box 9"/>
          <p:cNvSpPr txBox="1">
            <a:spLocks noChangeArrowheads="1"/>
          </p:cNvSpPr>
          <p:nvPr/>
        </p:nvSpPr>
        <p:spPr bwMode="auto">
          <a:xfrm>
            <a:off x="533400" y="2759075"/>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这里</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代表光纤损耗，</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L</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是光纤长度，习惯上光纤的损耗通过下式用</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来表示：</a:t>
            </a:r>
          </a:p>
        </p:txBody>
      </p:sp>
      <p:graphicFrame>
        <p:nvGraphicFramePr>
          <p:cNvPr id="1050634" name="Object 10"/>
          <p:cNvGraphicFramePr>
            <a:graphicFrameLocks noChangeAspect="1"/>
          </p:cNvGraphicFramePr>
          <p:nvPr/>
        </p:nvGraphicFramePr>
        <p:xfrm>
          <a:off x="581025" y="3886200"/>
          <a:ext cx="5621338" cy="1219200"/>
        </p:xfrm>
        <a:graphic>
          <a:graphicData uri="http://schemas.openxmlformats.org/presentationml/2006/ole">
            <mc:AlternateContent xmlns:mc="http://schemas.openxmlformats.org/markup-compatibility/2006">
              <mc:Choice xmlns:v="urn:schemas-microsoft-com:vml" Requires="v">
                <p:oleObj spid="_x0000_s1050661" name="Equation" r:id="rId5" imgW="2425680" imgH="482400" progId="Equation.DSMT4">
                  <p:embed/>
                </p:oleObj>
              </mc:Choice>
              <mc:Fallback>
                <p:oleObj name="Equation" r:id="rId5" imgW="2425680" imgH="4824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025" y="3886200"/>
                        <a:ext cx="5621338" cy="12192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0635" name="Rectangle 11"/>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1" name="Rectangle 3"/>
          <p:cNvSpPr>
            <a:spLocks noGrp="1" noChangeArrowheads="1"/>
          </p:cNvSpPr>
          <p:nvPr>
            <p:ph type="body" idx="1"/>
          </p:nvPr>
        </p:nvSpPr>
        <p:spPr>
          <a:xfrm>
            <a:off x="457200" y="1295400"/>
            <a:ext cx="7772400" cy="2514600"/>
          </a:xfrm>
        </p:spPr>
        <p:txBody>
          <a:bodyPr/>
          <a:lstStyle/>
          <a:p>
            <a:pPr>
              <a:lnSpc>
                <a:spcPct val="110000"/>
              </a:lnSpc>
              <a:spcBef>
                <a:spcPct val="0"/>
              </a:spcBef>
            </a:pPr>
            <a:r>
              <a:rPr lang="zh-CN" altLang="en-US" sz="2400">
                <a:solidFill>
                  <a:schemeClr val="accent1"/>
                </a:solidFill>
                <a:ea typeface="宋体" panose="02010600030101010101" pitchFamily="2" charset="-122"/>
              </a:rPr>
              <a:t>对于理想的光纤，不会有任何的损耗，对应的损耗系数为</a:t>
            </a:r>
            <a:r>
              <a:rPr lang="en-US" altLang="zh-CN" sz="2400">
                <a:solidFill>
                  <a:srgbClr val="FF0000"/>
                </a:solidFill>
                <a:ea typeface="宋体" panose="02010600030101010101" pitchFamily="2" charset="-122"/>
              </a:rPr>
              <a:t>0dB/km</a:t>
            </a:r>
            <a:r>
              <a:rPr lang="zh-CN" altLang="en-US" sz="2400">
                <a:solidFill>
                  <a:schemeClr val="accent1"/>
                </a:solidFill>
                <a:ea typeface="宋体" panose="02010600030101010101" pitchFamily="2" charset="-122"/>
              </a:rPr>
              <a:t>，但在实际中这是不可能的。</a:t>
            </a:r>
            <a:r>
              <a:rPr lang="zh-CN" altLang="en-US" sz="2400">
                <a:solidFill>
                  <a:srgbClr val="CC00CC"/>
                </a:solidFill>
                <a:ea typeface="宋体" panose="02010600030101010101" pitchFamily="2" charset="-122"/>
              </a:rPr>
              <a:t>实际的低损耗光纤在</a:t>
            </a:r>
            <a:r>
              <a:rPr lang="en-US" altLang="zh-CN" sz="2400">
                <a:solidFill>
                  <a:srgbClr val="CC00CC"/>
                </a:solidFill>
                <a:ea typeface="宋体" panose="02010600030101010101" pitchFamily="2" charset="-122"/>
              </a:rPr>
              <a:t>900nm</a:t>
            </a:r>
            <a:r>
              <a:rPr lang="zh-CN" altLang="en-US" sz="2400">
                <a:solidFill>
                  <a:srgbClr val="CC00CC"/>
                </a:solidFill>
                <a:ea typeface="宋体" panose="02010600030101010101" pitchFamily="2" charset="-122"/>
              </a:rPr>
              <a:t>波长处的损耗为</a:t>
            </a:r>
            <a:r>
              <a:rPr lang="en-US" altLang="zh-CN" sz="2400">
                <a:solidFill>
                  <a:srgbClr val="CC00CC"/>
                </a:solidFill>
                <a:ea typeface="宋体" panose="02010600030101010101" pitchFamily="2" charset="-122"/>
              </a:rPr>
              <a:t>3dB/km</a:t>
            </a:r>
            <a:r>
              <a:rPr lang="zh-CN" altLang="en-US" sz="2400">
                <a:solidFill>
                  <a:srgbClr val="CC00CC"/>
                </a:solidFill>
                <a:ea typeface="宋体" panose="02010600030101010101" pitchFamily="2" charset="-122"/>
              </a:rPr>
              <a:t>，这表示传输</a:t>
            </a:r>
            <a:r>
              <a:rPr lang="en-US" altLang="zh-CN" sz="2400">
                <a:solidFill>
                  <a:srgbClr val="CC00CC"/>
                </a:solidFill>
                <a:ea typeface="宋体" panose="02010600030101010101" pitchFamily="2" charset="-122"/>
              </a:rPr>
              <a:t>1km</a:t>
            </a:r>
            <a:r>
              <a:rPr lang="zh-CN" altLang="en-US" sz="2400">
                <a:solidFill>
                  <a:srgbClr val="CC00CC"/>
                </a:solidFill>
                <a:ea typeface="宋体" panose="02010600030101010101" pitchFamily="2" charset="-122"/>
              </a:rPr>
              <a:t>后信号光功率将损失</a:t>
            </a:r>
            <a:r>
              <a:rPr lang="en-US" altLang="zh-CN" sz="2400">
                <a:solidFill>
                  <a:srgbClr val="CC00CC"/>
                </a:solidFill>
                <a:ea typeface="宋体" panose="02010600030101010101" pitchFamily="2" charset="-122"/>
              </a:rPr>
              <a:t>50</a:t>
            </a:r>
            <a:r>
              <a:rPr lang="zh-CN" altLang="en-US" sz="2400">
                <a:solidFill>
                  <a:srgbClr val="CC00CC"/>
                </a:solidFill>
                <a:ea typeface="宋体" panose="02010600030101010101" pitchFamily="2" charset="-122"/>
              </a:rPr>
              <a:t>％，</a:t>
            </a:r>
            <a:r>
              <a:rPr lang="en-US" altLang="zh-CN" sz="2400">
                <a:solidFill>
                  <a:srgbClr val="CC00CC"/>
                </a:solidFill>
                <a:ea typeface="宋体" panose="02010600030101010101" pitchFamily="2" charset="-122"/>
              </a:rPr>
              <a:t>2km</a:t>
            </a:r>
            <a:r>
              <a:rPr lang="zh-CN" altLang="en-US" sz="2400">
                <a:solidFill>
                  <a:srgbClr val="CC00CC"/>
                </a:solidFill>
                <a:ea typeface="宋体" panose="02010600030101010101" pitchFamily="2" charset="-122"/>
              </a:rPr>
              <a:t>后损失达</a:t>
            </a:r>
            <a:r>
              <a:rPr lang="en-US" altLang="zh-CN" sz="2400">
                <a:solidFill>
                  <a:srgbClr val="CC00CC"/>
                </a:solidFill>
                <a:ea typeface="宋体" panose="02010600030101010101" pitchFamily="2" charset="-122"/>
              </a:rPr>
              <a:t>75</a:t>
            </a:r>
            <a:r>
              <a:rPr lang="zh-CN" altLang="en-US" sz="2400">
                <a:solidFill>
                  <a:srgbClr val="CC00CC"/>
                </a:solidFill>
                <a:ea typeface="宋体" panose="02010600030101010101" pitchFamily="2" charset="-122"/>
              </a:rPr>
              <a:t>％</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损失了</a:t>
            </a:r>
            <a:r>
              <a:rPr lang="en-US" altLang="zh-CN" sz="2400">
                <a:solidFill>
                  <a:srgbClr val="CC00CC"/>
                </a:solidFill>
                <a:ea typeface="宋体" panose="02010600030101010101" pitchFamily="2" charset="-122"/>
              </a:rPr>
              <a:t>6dB)</a:t>
            </a:r>
            <a:r>
              <a:rPr lang="zh-CN" altLang="en-US" sz="2400">
                <a:solidFill>
                  <a:srgbClr val="CC00CC"/>
                </a:solidFill>
                <a:ea typeface="宋体" panose="02010600030101010101" pitchFamily="2" charset="-122"/>
              </a:rPr>
              <a:t>。之所以可以这样进行运算，是因为用分贝表示的损耗具有</a:t>
            </a:r>
            <a:r>
              <a:rPr lang="zh-CN" altLang="en-US" sz="2400">
                <a:solidFill>
                  <a:srgbClr val="FF0000"/>
                </a:solidFill>
                <a:ea typeface="宋体" panose="02010600030101010101" pitchFamily="2" charset="-122"/>
              </a:rPr>
              <a:t>可加性</a:t>
            </a:r>
            <a:r>
              <a:rPr lang="zh-CN" altLang="en-US" sz="2400">
                <a:ea typeface="宋体" panose="02010600030101010101" pitchFamily="2" charset="-122"/>
              </a:rPr>
              <a:t>。</a:t>
            </a:r>
          </a:p>
        </p:txBody>
      </p:sp>
      <p:sp>
        <p:nvSpPr>
          <p:cNvPr id="1046533"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
        <p:nvSpPr>
          <p:cNvPr id="1046534" name="Rectangle 6"/>
          <p:cNvSpPr>
            <a:spLocks noChangeArrowheads="1"/>
          </p:cNvSpPr>
          <p:nvPr/>
        </p:nvSpPr>
        <p:spPr bwMode="auto">
          <a:xfrm>
            <a:off x="533400" y="3886200"/>
            <a:ext cx="82296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 typeface="Wingdings" panose="05000000000000000000" pitchFamily="2" charset="2"/>
              <a:buNone/>
            </a:pPr>
            <a:r>
              <a:rPr lang="zh-CN" altLang="en-US">
                <a:ea typeface="宋体" panose="02010600030101010101" pitchFamily="2" charset="-122"/>
              </a:rPr>
              <a:t>光在光纤中传输时的能量损耗</a:t>
            </a:r>
            <a:br>
              <a:rPr lang="zh-CN" altLang="en-US">
                <a:ea typeface="宋体" panose="02010600030101010101" pitchFamily="2" charset="-122"/>
              </a:rPr>
            </a:br>
            <a:r>
              <a:rPr lang="zh-CN" altLang="en-US">
                <a:solidFill>
                  <a:srgbClr val="CC00CC"/>
                </a:solidFill>
                <a:ea typeface="宋体" panose="02010600030101010101" pitchFamily="2" charset="-122"/>
              </a:rPr>
              <a:t>单模光纤</a:t>
            </a:r>
            <a:br>
              <a:rPr lang="zh-CN" altLang="en-US">
                <a:solidFill>
                  <a:srgbClr val="CC00CC"/>
                </a:solidFill>
                <a:ea typeface="宋体" panose="02010600030101010101" pitchFamily="2" charset="-122"/>
              </a:rPr>
            </a:br>
            <a:r>
              <a:rPr lang="zh-CN" altLang="en-US">
                <a:solidFill>
                  <a:srgbClr val="CC00CC"/>
                </a:solidFill>
                <a:ea typeface="宋体" panose="02010600030101010101" pitchFamily="2" charset="-122"/>
              </a:rPr>
              <a:t>   </a:t>
            </a:r>
            <a:r>
              <a:rPr lang="en-US" altLang="zh-CN">
                <a:solidFill>
                  <a:srgbClr val="CC00CC"/>
                </a:solidFill>
                <a:ea typeface="宋体" panose="02010600030101010101" pitchFamily="2" charset="-122"/>
              </a:rPr>
              <a:t>1310nm  0.4~0.6dB/km</a:t>
            </a:r>
            <a:br>
              <a:rPr lang="en-US" altLang="zh-CN">
                <a:solidFill>
                  <a:srgbClr val="CC00CC"/>
                </a:solidFill>
                <a:ea typeface="宋体" panose="02010600030101010101" pitchFamily="2" charset="-122"/>
              </a:rPr>
            </a:br>
            <a:r>
              <a:rPr lang="en-US" altLang="zh-CN">
                <a:solidFill>
                  <a:srgbClr val="CC00CC"/>
                </a:solidFill>
                <a:ea typeface="宋体" panose="02010600030101010101" pitchFamily="2" charset="-122"/>
              </a:rPr>
              <a:t>   1550nm  0.2~0.3dB/km</a:t>
            </a:r>
            <a:br>
              <a:rPr lang="en-US" altLang="zh-CN">
                <a:solidFill>
                  <a:srgbClr val="CC00CC"/>
                </a:solidFill>
                <a:ea typeface="宋体" panose="02010600030101010101" pitchFamily="2" charset="-122"/>
              </a:rPr>
            </a:br>
            <a:r>
              <a:rPr lang="zh-CN" altLang="en-US">
                <a:solidFill>
                  <a:schemeClr val="accent1"/>
                </a:solidFill>
                <a:ea typeface="宋体" panose="02010600030101010101" pitchFamily="2" charset="-122"/>
              </a:rPr>
              <a:t>塑料多模光纤</a:t>
            </a:r>
            <a:br>
              <a:rPr lang="zh-CN" altLang="en-US">
                <a:solidFill>
                  <a:schemeClr val="accent1"/>
                </a:solidFill>
                <a:ea typeface="宋体" panose="02010600030101010101" pitchFamily="2" charset="-122"/>
              </a:rPr>
            </a:br>
            <a:r>
              <a:rPr lang="zh-CN" altLang="en-US">
                <a:solidFill>
                  <a:schemeClr val="accent1"/>
                </a:solidFill>
                <a:ea typeface="宋体" panose="02010600030101010101" pitchFamily="2" charset="-122"/>
              </a:rPr>
              <a:t>   </a:t>
            </a:r>
            <a:r>
              <a:rPr lang="en-US" altLang="zh-CN">
                <a:solidFill>
                  <a:schemeClr val="accent1"/>
                </a:solidFill>
                <a:ea typeface="宋体" panose="02010600030101010101" pitchFamily="2" charset="-122"/>
              </a:rPr>
              <a:t>300dB/km</a:t>
            </a:r>
          </a:p>
        </p:txBody>
      </p:sp>
    </p:spTree>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body" idx="1"/>
          </p:nvPr>
        </p:nvSpPr>
        <p:spPr>
          <a:xfrm>
            <a:off x="228600" y="1143000"/>
            <a:ext cx="8686800" cy="5486400"/>
          </a:xfrm>
        </p:spPr>
        <p:txBody>
          <a:bodyPr/>
          <a:lstStyle/>
          <a:p>
            <a:pPr>
              <a:spcBef>
                <a:spcPct val="80000"/>
              </a:spcBef>
            </a:pPr>
            <a:r>
              <a:rPr lang="zh-CN" altLang="en-US">
                <a:solidFill>
                  <a:srgbClr val="CC00CC"/>
                </a:solidFill>
                <a:ea typeface="宋体" panose="02010600030101010101" pitchFamily="2" charset="-122"/>
              </a:rPr>
              <a:t>光纤通信中常用单位的定义：</a:t>
            </a:r>
            <a:endParaRPr lang="zh-TW" altLang="en-US">
              <a:solidFill>
                <a:srgbClr val="CC00CC"/>
              </a:solidFill>
              <a:ea typeface="PMingLiU" pitchFamily="18" charset="-120"/>
            </a:endParaRPr>
          </a:p>
          <a:p>
            <a:pPr>
              <a:spcBef>
                <a:spcPct val="80000"/>
              </a:spcBef>
              <a:buFont typeface="Wingdings" panose="05000000000000000000" pitchFamily="2" charset="2"/>
              <a:buNone/>
            </a:pPr>
            <a:r>
              <a:rPr lang="zh-TW" altLang="en-US">
                <a:solidFill>
                  <a:srgbClr val="FF0000"/>
                </a:solidFill>
                <a:ea typeface="PMingLiU" pitchFamily="18" charset="-120"/>
              </a:rPr>
              <a:t>   1. </a:t>
            </a:r>
            <a:r>
              <a:rPr lang="en-US" altLang="zh-TW">
                <a:solidFill>
                  <a:srgbClr val="FF0000"/>
                </a:solidFill>
                <a:ea typeface="PMingLiU" pitchFamily="18" charset="-120"/>
              </a:rPr>
              <a:t>dB = 10 log</a:t>
            </a:r>
            <a:r>
              <a:rPr lang="en-US" altLang="zh-TW" baseline="-25000">
                <a:solidFill>
                  <a:srgbClr val="FF0000"/>
                </a:solidFill>
                <a:ea typeface="PMingLiU" pitchFamily="18" charset="-120"/>
              </a:rPr>
              <a:t>10</a:t>
            </a:r>
            <a:r>
              <a:rPr lang="en-US" altLang="zh-TW">
                <a:solidFill>
                  <a:srgbClr val="FF0000"/>
                </a:solidFill>
                <a:ea typeface="PMingLiU" pitchFamily="18" charset="-120"/>
              </a:rPr>
              <a:t> ( P</a:t>
            </a:r>
            <a:r>
              <a:rPr lang="en-US" altLang="zh-TW" baseline="-25000">
                <a:solidFill>
                  <a:srgbClr val="FF0000"/>
                </a:solidFill>
                <a:ea typeface="PMingLiU" pitchFamily="18" charset="-120"/>
              </a:rPr>
              <a:t>out </a:t>
            </a:r>
            <a:r>
              <a:rPr lang="en-US" altLang="zh-TW" b="1">
                <a:solidFill>
                  <a:srgbClr val="FF0000"/>
                </a:solidFill>
                <a:ea typeface="PMingLiU" pitchFamily="18" charset="-120"/>
              </a:rPr>
              <a:t>/ </a:t>
            </a:r>
            <a:r>
              <a:rPr lang="en-US" altLang="zh-TW">
                <a:solidFill>
                  <a:srgbClr val="FF0000"/>
                </a:solidFill>
                <a:ea typeface="PMingLiU" pitchFamily="18" charset="-120"/>
              </a:rPr>
              <a:t>P</a:t>
            </a:r>
            <a:r>
              <a:rPr lang="en-US" altLang="zh-TW" baseline="-25000">
                <a:solidFill>
                  <a:srgbClr val="FF0000"/>
                </a:solidFill>
                <a:ea typeface="PMingLiU" pitchFamily="18" charset="-120"/>
              </a:rPr>
              <a:t>in</a:t>
            </a:r>
            <a:r>
              <a:rPr lang="en-US" altLang="zh-TW">
                <a:solidFill>
                  <a:srgbClr val="FF0000"/>
                </a:solidFill>
                <a:ea typeface="PMingLiU" pitchFamily="18" charset="-120"/>
              </a:rPr>
              <a:t> )</a:t>
            </a:r>
          </a:p>
          <a:p>
            <a:pPr>
              <a:spcBef>
                <a:spcPct val="30000"/>
              </a:spcBef>
              <a:buFont typeface="Wingdings" panose="05000000000000000000" pitchFamily="2" charset="2"/>
              <a:buNone/>
            </a:pPr>
            <a:r>
              <a:rPr lang="en-US" altLang="zh-TW">
                <a:ea typeface="PMingLiU" pitchFamily="18" charset="-120"/>
              </a:rPr>
              <a:t>      </a:t>
            </a:r>
            <a:r>
              <a:rPr lang="en-US" altLang="zh-TW">
                <a:solidFill>
                  <a:schemeClr val="accent1"/>
                </a:solidFill>
                <a:ea typeface="PMingLiU" pitchFamily="18" charset="-120"/>
              </a:rPr>
              <a:t>P</a:t>
            </a:r>
            <a:r>
              <a:rPr lang="en-US" altLang="zh-TW" baseline="-25000">
                <a:solidFill>
                  <a:schemeClr val="accent1"/>
                </a:solidFill>
                <a:ea typeface="PMingLiU" pitchFamily="18" charset="-120"/>
              </a:rPr>
              <a:t>out </a:t>
            </a:r>
            <a:r>
              <a:rPr lang="en-US" altLang="zh-TW">
                <a:solidFill>
                  <a:schemeClr val="accent1"/>
                </a:solidFill>
                <a:ea typeface="PMingLiU" pitchFamily="18" charset="-120"/>
              </a:rPr>
              <a:t>:</a:t>
            </a:r>
            <a:r>
              <a:rPr lang="zh-CN" altLang="en-US">
                <a:solidFill>
                  <a:schemeClr val="accent1"/>
                </a:solidFill>
                <a:ea typeface="宋体" panose="02010600030101010101" pitchFamily="2" charset="-122"/>
              </a:rPr>
              <a:t>输出功率</a:t>
            </a:r>
            <a:r>
              <a:rPr lang="zh-TW" altLang="en-US">
                <a:solidFill>
                  <a:schemeClr val="accent1"/>
                </a:solidFill>
                <a:ea typeface="PMingLiU" pitchFamily="18" charset="-120"/>
              </a:rPr>
              <a:t> ; </a:t>
            </a:r>
            <a:r>
              <a:rPr lang="en-US" altLang="zh-TW">
                <a:solidFill>
                  <a:schemeClr val="accent1"/>
                </a:solidFill>
                <a:ea typeface="PMingLiU" pitchFamily="18" charset="-120"/>
              </a:rPr>
              <a:t>P</a:t>
            </a:r>
            <a:r>
              <a:rPr lang="en-US" altLang="zh-TW" baseline="-25000">
                <a:solidFill>
                  <a:schemeClr val="accent1"/>
                </a:solidFill>
                <a:ea typeface="PMingLiU" pitchFamily="18" charset="-120"/>
              </a:rPr>
              <a:t>in</a:t>
            </a:r>
            <a:r>
              <a:rPr lang="en-US" altLang="zh-TW">
                <a:solidFill>
                  <a:schemeClr val="accent1"/>
                </a:solidFill>
                <a:ea typeface="PMingLiU" pitchFamily="18" charset="-120"/>
              </a:rPr>
              <a:t> :</a:t>
            </a:r>
            <a:r>
              <a:rPr lang="zh-CN" altLang="en-US">
                <a:solidFill>
                  <a:schemeClr val="accent1"/>
                </a:solidFill>
                <a:ea typeface="宋体" panose="02010600030101010101" pitchFamily="2" charset="-122"/>
              </a:rPr>
              <a:t>输入功率</a:t>
            </a:r>
            <a:endParaRPr lang="zh-TW" altLang="en-US">
              <a:solidFill>
                <a:schemeClr val="accent1"/>
              </a:solidFill>
              <a:ea typeface="PMingLiU" pitchFamily="18" charset="-120"/>
            </a:endParaRPr>
          </a:p>
          <a:p>
            <a:pPr>
              <a:spcBef>
                <a:spcPct val="100000"/>
              </a:spcBef>
              <a:buFont typeface="Wingdings" panose="05000000000000000000" pitchFamily="2" charset="2"/>
              <a:buNone/>
            </a:pPr>
            <a:r>
              <a:rPr lang="zh-TW" altLang="en-US">
                <a:ea typeface="PMingLiU" pitchFamily="18" charset="-120"/>
              </a:rPr>
              <a:t>   </a:t>
            </a:r>
            <a:r>
              <a:rPr lang="en-US" altLang="zh-TW">
                <a:solidFill>
                  <a:srgbClr val="FF0000"/>
                </a:solidFill>
                <a:ea typeface="PMingLiU" pitchFamily="18" charset="-120"/>
              </a:rPr>
              <a:t>2. dBm = 10 log</a:t>
            </a:r>
            <a:r>
              <a:rPr lang="en-US" altLang="zh-TW" baseline="-25000">
                <a:solidFill>
                  <a:srgbClr val="FF0000"/>
                </a:solidFill>
                <a:ea typeface="PMingLiU" pitchFamily="18" charset="-120"/>
              </a:rPr>
              <a:t>10</a:t>
            </a:r>
            <a:r>
              <a:rPr lang="en-US" altLang="zh-TW">
                <a:solidFill>
                  <a:srgbClr val="FF0000"/>
                </a:solidFill>
                <a:ea typeface="PMingLiU" pitchFamily="18" charset="-120"/>
              </a:rPr>
              <a:t> ( P / 1mw)</a:t>
            </a:r>
          </a:p>
          <a:p>
            <a:pPr>
              <a:spcBef>
                <a:spcPct val="30000"/>
              </a:spcBef>
              <a:buFont typeface="Wingdings" panose="05000000000000000000" pitchFamily="2" charset="2"/>
              <a:buNone/>
            </a:pPr>
            <a:r>
              <a:rPr lang="en-US" altLang="zh-TW">
                <a:ea typeface="PMingLiU" pitchFamily="18" charset="-120"/>
              </a:rPr>
              <a:t>      </a:t>
            </a:r>
            <a:r>
              <a:rPr lang="zh-CN" altLang="en-US">
                <a:solidFill>
                  <a:schemeClr val="accent1"/>
                </a:solidFill>
                <a:ea typeface="宋体" panose="02010600030101010101" pitchFamily="2" charset="-122"/>
              </a:rPr>
              <a:t>是通信工程中广泛使用的单位；</a:t>
            </a:r>
          </a:p>
          <a:p>
            <a:pPr>
              <a:spcBef>
                <a:spcPct val="30000"/>
              </a:spcBef>
              <a:buFont typeface="Wingdings" panose="05000000000000000000" pitchFamily="2" charset="2"/>
              <a:buNone/>
            </a:pPr>
            <a:r>
              <a:rPr lang="zh-TW" altLang="en-US">
                <a:solidFill>
                  <a:schemeClr val="accent1"/>
                </a:solidFill>
                <a:ea typeface="PMingLiU" pitchFamily="18" charset="-120"/>
              </a:rPr>
              <a:t>      </a:t>
            </a:r>
            <a:r>
              <a:rPr lang="zh-CN" altLang="en-US">
                <a:solidFill>
                  <a:schemeClr val="accent1"/>
                </a:solidFill>
                <a:ea typeface="宋体" panose="02010600030101010101" pitchFamily="2" charset="-122"/>
              </a:rPr>
              <a:t>通常表示以</a:t>
            </a:r>
            <a:r>
              <a:rPr lang="en-US" altLang="zh-CN">
                <a:solidFill>
                  <a:schemeClr val="accent1"/>
                </a:solidFill>
                <a:ea typeface="宋体" panose="02010600030101010101" pitchFamily="2" charset="-122"/>
              </a:rPr>
              <a:t>1</a:t>
            </a:r>
            <a:r>
              <a:rPr lang="zh-CN" altLang="en-US">
                <a:solidFill>
                  <a:schemeClr val="accent1"/>
                </a:solidFill>
                <a:ea typeface="宋体" panose="02010600030101010101" pitchFamily="2" charset="-122"/>
              </a:rPr>
              <a:t>毫瓦为参考的光功率；</a:t>
            </a:r>
            <a:endParaRPr lang="zh-TW" altLang="en-US">
              <a:solidFill>
                <a:schemeClr val="accent1"/>
              </a:solidFill>
              <a:ea typeface="PMingLiU" pitchFamily="18" charset="-120"/>
            </a:endParaRPr>
          </a:p>
          <a:p>
            <a:pPr>
              <a:spcBef>
                <a:spcPct val="30000"/>
              </a:spcBef>
              <a:buFont typeface="Wingdings" panose="05000000000000000000" pitchFamily="2" charset="2"/>
              <a:buNone/>
            </a:pPr>
            <a:r>
              <a:rPr lang="en-US" altLang="zh-TW">
                <a:ea typeface="PMingLiU" pitchFamily="18" charset="-120"/>
              </a:rPr>
              <a:t>      </a:t>
            </a:r>
            <a:r>
              <a:rPr lang="en-US" altLang="zh-TW">
                <a:solidFill>
                  <a:srgbClr val="CC00CC"/>
                </a:solidFill>
                <a:ea typeface="PMingLiU" pitchFamily="18" charset="-120"/>
              </a:rPr>
              <a:t>example: </a:t>
            </a:r>
            <a:r>
              <a:rPr lang="en-US" altLang="zh-TW" u="sng">
                <a:solidFill>
                  <a:srgbClr val="CC00CC"/>
                </a:solidFill>
                <a:ea typeface="PMingLiU" pitchFamily="18" charset="-120"/>
              </a:rPr>
              <a:t>–10dBm</a:t>
            </a:r>
            <a:r>
              <a:rPr lang="zh-CN" altLang="en-US" u="sng">
                <a:solidFill>
                  <a:srgbClr val="CC00CC"/>
                </a:solidFill>
                <a:ea typeface="宋体" panose="02010600030101010101" pitchFamily="2" charset="-122"/>
              </a:rPr>
              <a:t>表示光功率等于</a:t>
            </a:r>
            <a:r>
              <a:rPr lang="zh-TW" altLang="en-US" u="sng">
                <a:solidFill>
                  <a:srgbClr val="CC00CC"/>
                </a:solidFill>
                <a:ea typeface="PMingLiU" pitchFamily="18" charset="-120"/>
              </a:rPr>
              <a:t>100</a:t>
            </a:r>
            <a:r>
              <a:rPr lang="el-GR" altLang="zh-TW" u="sng">
                <a:solidFill>
                  <a:srgbClr val="CC00CC"/>
                </a:solidFill>
                <a:ea typeface="PMingLiU" pitchFamily="18" charset="-120"/>
              </a:rPr>
              <a:t>μ</a:t>
            </a:r>
            <a:r>
              <a:rPr lang="en-US" altLang="zh-CN" u="sng">
                <a:solidFill>
                  <a:srgbClr val="CC00CC"/>
                </a:solidFill>
                <a:ea typeface="PMingLiU" pitchFamily="18" charset="-120"/>
              </a:rPr>
              <a:t>W</a:t>
            </a:r>
            <a:r>
              <a:rPr lang="zh-CN" altLang="en-US" u="sng">
                <a:solidFill>
                  <a:srgbClr val="CC00CC"/>
                </a:solidFill>
                <a:ea typeface="宋体" panose="02010600030101010101" pitchFamily="2" charset="-122"/>
              </a:rPr>
              <a:t>。</a:t>
            </a:r>
            <a:endParaRPr lang="en-US" altLang="zh-TW" u="sng">
              <a:solidFill>
                <a:srgbClr val="CC00CC"/>
              </a:solidFill>
              <a:ea typeface="PMingLiU" pitchFamily="18" charset="-120"/>
            </a:endParaRPr>
          </a:p>
          <a:p>
            <a:pPr>
              <a:spcBef>
                <a:spcPct val="80000"/>
              </a:spcBef>
              <a:buFont typeface="Wingdings" panose="05000000000000000000" pitchFamily="2" charset="2"/>
              <a:buNone/>
            </a:pPr>
            <a:r>
              <a:rPr lang="en-US" altLang="zh-TW">
                <a:ea typeface="PMingLiU" pitchFamily="18" charset="-120"/>
              </a:rPr>
              <a:t>   </a:t>
            </a:r>
            <a:r>
              <a:rPr lang="en-US" altLang="zh-TW">
                <a:solidFill>
                  <a:srgbClr val="FF0000"/>
                </a:solidFill>
                <a:ea typeface="PMingLiU" pitchFamily="18" charset="-120"/>
              </a:rPr>
              <a:t>3.  dB </a:t>
            </a:r>
            <a:r>
              <a:rPr lang="el-GR" altLang="zh-TW">
                <a:solidFill>
                  <a:srgbClr val="FF0000"/>
                </a:solidFill>
                <a:latin typeface="Arial Black" panose="020B0A04020102020204" pitchFamily="34" charset="0"/>
                <a:ea typeface="PMingLiU" pitchFamily="18" charset="-120"/>
              </a:rPr>
              <a:t>μ</a:t>
            </a:r>
            <a:r>
              <a:rPr lang="en-US" altLang="zh-TW">
                <a:solidFill>
                  <a:srgbClr val="FF0000"/>
                </a:solidFill>
                <a:latin typeface="Arial Black" panose="020B0A04020102020204" pitchFamily="34" charset="0"/>
                <a:ea typeface="PMingLiU" pitchFamily="18" charset="-120"/>
              </a:rPr>
              <a:t> </a:t>
            </a:r>
            <a:r>
              <a:rPr lang="en-US" altLang="zh-TW">
                <a:solidFill>
                  <a:srgbClr val="FF0000"/>
                </a:solidFill>
                <a:ea typeface="PMingLiU" pitchFamily="18" charset="-120"/>
              </a:rPr>
              <a:t>= 10 log</a:t>
            </a:r>
            <a:r>
              <a:rPr lang="en-US" altLang="zh-TW" baseline="-25000">
                <a:solidFill>
                  <a:srgbClr val="FF0000"/>
                </a:solidFill>
                <a:ea typeface="PMingLiU" pitchFamily="18" charset="-120"/>
              </a:rPr>
              <a:t>10</a:t>
            </a:r>
            <a:r>
              <a:rPr lang="en-US" altLang="zh-TW">
                <a:solidFill>
                  <a:srgbClr val="FF0000"/>
                </a:solidFill>
                <a:ea typeface="PMingLiU" pitchFamily="18" charset="-120"/>
              </a:rPr>
              <a:t> ( P / 1 </a:t>
            </a:r>
            <a:r>
              <a:rPr lang="el-GR" altLang="zh-TW">
                <a:solidFill>
                  <a:srgbClr val="FF0000"/>
                </a:solidFill>
                <a:ea typeface="PMingLiU" pitchFamily="18" charset="-120"/>
              </a:rPr>
              <a:t>μ</a:t>
            </a:r>
            <a:r>
              <a:rPr lang="en-US" altLang="zh-CN">
                <a:solidFill>
                  <a:srgbClr val="FF0000"/>
                </a:solidFill>
                <a:ea typeface="PMingLiU" pitchFamily="18" charset="-120"/>
              </a:rPr>
              <a:t>W</a:t>
            </a:r>
            <a:r>
              <a:rPr lang="en-US" altLang="zh-TW">
                <a:solidFill>
                  <a:srgbClr val="FF0000"/>
                </a:solidFill>
                <a:ea typeface="PMingLiU" pitchFamily="18" charset="-120"/>
              </a:rPr>
              <a:t>)</a:t>
            </a:r>
          </a:p>
        </p:txBody>
      </p:sp>
      <p:sp>
        <p:nvSpPr>
          <p:cNvPr id="1036293"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body" idx="1"/>
          </p:nvPr>
        </p:nvSpPr>
        <p:spPr>
          <a:xfrm>
            <a:off x="762000" y="1143000"/>
            <a:ext cx="7772400" cy="5562600"/>
          </a:xfrm>
        </p:spPr>
        <p:txBody>
          <a:bodyPr/>
          <a:lstStyle/>
          <a:p>
            <a:pPr marL="0" indent="723900" algn="just">
              <a:lnSpc>
                <a:spcPct val="120000"/>
              </a:lnSpc>
              <a:spcBef>
                <a:spcPct val="30000"/>
              </a:spcBef>
              <a:buFont typeface="Wingdings" panose="05000000000000000000" pitchFamily="2" charset="2"/>
              <a:buNone/>
            </a:pPr>
            <a:r>
              <a:rPr lang="zh-CN" altLang="en-US" sz="2400">
                <a:ea typeface="宋体" panose="02010600030101010101" pitchFamily="2" charset="-122"/>
              </a:rPr>
              <a:t>简单地说，</a:t>
            </a:r>
            <a:r>
              <a:rPr lang="zh-CN" altLang="en-US" sz="2400">
                <a:solidFill>
                  <a:srgbClr val="FF0000"/>
                </a:solidFill>
                <a:ea typeface="宋体" panose="02010600030101010101" pitchFamily="2" charset="-122"/>
              </a:rPr>
              <a:t>光纤通信</a:t>
            </a:r>
            <a:r>
              <a:rPr lang="zh-CN" altLang="en-US" sz="2400">
                <a:ea typeface="宋体" panose="02010600030101010101" pitchFamily="2" charset="-122"/>
              </a:rPr>
              <a:t>就是以光波为载波，以</a:t>
            </a:r>
            <a:r>
              <a:rPr lang="zh-CN" altLang="en-US" sz="2400">
                <a:solidFill>
                  <a:srgbClr val="FF0000"/>
                </a:solidFill>
                <a:ea typeface="宋体" panose="02010600030101010101" pitchFamily="2" charset="-122"/>
              </a:rPr>
              <a:t>光导纤维</a:t>
            </a:r>
            <a:r>
              <a:rPr lang="zh-CN" altLang="en-US" sz="2400">
                <a:ea typeface="宋体" panose="02010600030101010101" pitchFamily="2" charset="-122"/>
              </a:rPr>
              <a:t>为传输介质的信息传输过程或方式。</a:t>
            </a:r>
          </a:p>
          <a:p>
            <a:pPr marL="0" indent="723900" algn="just">
              <a:lnSpc>
                <a:spcPct val="120000"/>
              </a:lnSpc>
              <a:spcBef>
                <a:spcPct val="30000"/>
              </a:spcBef>
              <a:buFont typeface="Wingdings" panose="05000000000000000000" pitchFamily="2" charset="2"/>
              <a:buNone/>
            </a:pPr>
            <a:r>
              <a:rPr lang="zh-CN" altLang="en-US" sz="2400">
                <a:solidFill>
                  <a:srgbClr val="CC00CC"/>
                </a:solidFill>
                <a:ea typeface="宋体" panose="02010600030101010101" pitchFamily="2" charset="-122"/>
              </a:rPr>
              <a:t>光纤通信首先要在信源将欲传送的电话、电报、图像和数据等信号进行电</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光转换，即把电信号先变成光信号，再经由光纤（包括在本地进行光交换）传输到信宿，信宿必须将接收到的光信号作与发信端相反的变换，即进行光</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电转换变成电信号，从而完成一次光纤通信的全过程。</a:t>
            </a:r>
          </a:p>
          <a:p>
            <a:pPr marL="0" indent="723900" algn="just">
              <a:lnSpc>
                <a:spcPct val="120000"/>
              </a:lnSpc>
              <a:spcBef>
                <a:spcPct val="30000"/>
              </a:spcBef>
              <a:buFont typeface="Wingdings" panose="05000000000000000000" pitchFamily="2" charset="2"/>
              <a:buNone/>
            </a:pPr>
            <a:r>
              <a:rPr lang="zh-CN" altLang="en-US" sz="2400">
                <a:solidFill>
                  <a:schemeClr val="accent1"/>
                </a:solidFill>
                <a:ea typeface="宋体" panose="02010600030101010101" pitchFamily="2" charset="-122"/>
              </a:rPr>
              <a:t>可见，光纤通信与电缆通信主要有两点不同，一是传输信号为光信号而不是电信号；另一个是传输介质是光纤而非电缆（包括明线、双绞线、多芯电缆和同轴电缆等）。</a:t>
            </a:r>
          </a:p>
        </p:txBody>
      </p:sp>
      <p:sp>
        <p:nvSpPr>
          <p:cNvPr id="884739" name="Rectangle 3"/>
          <p:cNvSpPr>
            <a:spLocks noGrp="1" noChangeArrowheads="1"/>
          </p:cNvSpPr>
          <p:nvPr>
            <p:ph type="title"/>
          </p:nvPr>
        </p:nvSpPr>
        <p:spPr>
          <a:noFill/>
          <a:ln/>
        </p:spPr>
        <p:txBody>
          <a:bodyPr/>
          <a:lstStyle/>
          <a:p>
            <a:r>
              <a:rPr lang="zh-CN" altLang="en-US">
                <a:ea typeface="宋体" panose="02010600030101010101" pitchFamily="2" charset="-122"/>
              </a:rPr>
              <a:t>光纤通信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84738">
                                            <p:txEl>
                                              <p:pRg st="0" end="0"/>
                                            </p:txEl>
                                          </p:spTgt>
                                        </p:tgtEl>
                                        <p:attrNameLst>
                                          <p:attrName>style.visibility</p:attrName>
                                        </p:attrNameLst>
                                      </p:cBhvr>
                                      <p:to>
                                        <p:strVal val="visible"/>
                                      </p:to>
                                    </p:set>
                                    <p:anim calcmode="lin" valueType="num">
                                      <p:cBhvr additive="base">
                                        <p:cTn id="7" dur="500" fill="hold"/>
                                        <p:tgtEl>
                                          <p:spTgt spid="8847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47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84738">
                                            <p:txEl>
                                              <p:pRg st="1" end="1"/>
                                            </p:txEl>
                                          </p:spTgt>
                                        </p:tgtEl>
                                        <p:attrNameLst>
                                          <p:attrName>style.visibility</p:attrName>
                                        </p:attrNameLst>
                                      </p:cBhvr>
                                      <p:to>
                                        <p:strVal val="visible"/>
                                      </p:to>
                                    </p:set>
                                    <p:anim calcmode="lin" valueType="num">
                                      <p:cBhvr additive="base">
                                        <p:cTn id="13" dur="500" fill="hold"/>
                                        <p:tgtEl>
                                          <p:spTgt spid="8847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847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84738">
                                            <p:txEl>
                                              <p:pRg st="2" end="2"/>
                                            </p:txEl>
                                          </p:spTgt>
                                        </p:tgtEl>
                                        <p:attrNameLst>
                                          <p:attrName>style.visibility</p:attrName>
                                        </p:attrNameLst>
                                      </p:cBhvr>
                                      <p:to>
                                        <p:strVal val="visible"/>
                                      </p:to>
                                    </p:set>
                                    <p:anim calcmode="lin" valueType="num">
                                      <p:cBhvr additive="base">
                                        <p:cTn id="19" dur="500" fill="hold"/>
                                        <p:tgtEl>
                                          <p:spTgt spid="88473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8473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1" name="Rectangle 3"/>
          <p:cNvSpPr>
            <a:spLocks noGrp="1" noChangeArrowheads="1"/>
          </p:cNvSpPr>
          <p:nvPr>
            <p:ph type="body" idx="1"/>
          </p:nvPr>
        </p:nvSpPr>
        <p:spPr>
          <a:xfrm>
            <a:off x="990600" y="1600200"/>
            <a:ext cx="6172200" cy="4267200"/>
          </a:xfrm>
        </p:spPr>
        <p:txBody>
          <a:bodyPr/>
          <a:lstStyle/>
          <a:p>
            <a:pPr marL="0" indent="0"/>
            <a:r>
              <a:rPr lang="zh-CN" altLang="en-US" sz="3600">
                <a:solidFill>
                  <a:schemeClr val="tx2"/>
                </a:solidFill>
                <a:ea typeface="宋体" panose="02010600030101010101" pitchFamily="2" charset="-122"/>
              </a:rPr>
              <a:t>损耗根源：</a:t>
            </a:r>
          </a:p>
          <a:p>
            <a:pPr marL="0" indent="0">
              <a:lnSpc>
                <a:spcPct val="125000"/>
              </a:lnSpc>
              <a:spcBef>
                <a:spcPct val="100000"/>
              </a:spcBef>
              <a:buFont typeface="Wingdings" panose="05000000000000000000" pitchFamily="2" charset="2"/>
              <a:buNone/>
            </a:pPr>
            <a:r>
              <a:rPr lang="zh-CN" altLang="en-US" b="1">
                <a:solidFill>
                  <a:srgbClr val="FF0000"/>
                </a:solidFill>
                <a:ea typeface="宋体" panose="02010600030101010101" pitchFamily="2" charset="-122"/>
              </a:rPr>
              <a:t>                   </a:t>
            </a:r>
            <a:r>
              <a:rPr lang="zh-CN" altLang="en-US" sz="3200" b="1">
                <a:solidFill>
                  <a:srgbClr val="FF0000"/>
                </a:solidFill>
                <a:ea typeface="宋体" panose="02010600030101010101" pitchFamily="2" charset="-122"/>
              </a:rPr>
              <a:t>吸收损耗</a:t>
            </a:r>
          </a:p>
          <a:p>
            <a:pPr marL="0" indent="0">
              <a:lnSpc>
                <a:spcPct val="125000"/>
              </a:lnSpc>
              <a:spcBef>
                <a:spcPct val="100000"/>
              </a:spcBef>
              <a:buFont typeface="Wingdings" panose="05000000000000000000" pitchFamily="2" charset="2"/>
              <a:buNone/>
            </a:pPr>
            <a:r>
              <a:rPr lang="zh-CN" altLang="en-US" sz="3200" b="1">
                <a:solidFill>
                  <a:srgbClr val="FF0000"/>
                </a:solidFill>
                <a:ea typeface="宋体" panose="02010600030101010101" pitchFamily="2" charset="-122"/>
              </a:rPr>
              <a:t>                 散射损耗</a:t>
            </a:r>
          </a:p>
          <a:p>
            <a:pPr marL="0" indent="0">
              <a:lnSpc>
                <a:spcPct val="125000"/>
              </a:lnSpc>
              <a:spcBef>
                <a:spcPct val="100000"/>
              </a:spcBef>
              <a:buFont typeface="Wingdings" panose="05000000000000000000" pitchFamily="2" charset="2"/>
              <a:buNone/>
            </a:pPr>
            <a:r>
              <a:rPr lang="zh-CN" altLang="en-US" sz="3200" b="1">
                <a:solidFill>
                  <a:srgbClr val="FF0000"/>
                </a:solidFill>
                <a:ea typeface="宋体" panose="02010600030101010101" pitchFamily="2" charset="-122"/>
              </a:rPr>
              <a:t>                 弯曲损耗</a:t>
            </a:r>
          </a:p>
        </p:txBody>
      </p:sp>
      <p:sp>
        <p:nvSpPr>
          <p:cNvPr id="1072132" name="Rectangle 4"/>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idx="4294967295"/>
          </p:nvPr>
        </p:nvSpPr>
        <p:spPr>
          <a:xfrm>
            <a:off x="228600" y="1417638"/>
            <a:ext cx="7391400" cy="487362"/>
          </a:xfrm>
        </p:spPr>
        <p:txBody>
          <a:bodyPr anchor="b"/>
          <a:lstStyle/>
          <a:p>
            <a:r>
              <a:rPr lang="zh-CN" altLang="en-US">
                <a:solidFill>
                  <a:srgbClr val="CC00CC"/>
                </a:solidFill>
                <a:latin typeface=""/>
                <a:ea typeface="楷体" panose="02010609060101010101" pitchFamily="49" charset="-122"/>
              </a:rPr>
              <a:t>吸收损耗</a:t>
            </a:r>
            <a:endParaRPr lang="en-US" altLang="zh-CN">
              <a:solidFill>
                <a:srgbClr val="CC00CC"/>
              </a:solidFill>
              <a:latin typeface=""/>
              <a:ea typeface="楷体" panose="02010609060101010101" pitchFamily="49" charset="-122"/>
            </a:endParaRPr>
          </a:p>
        </p:txBody>
      </p:sp>
      <p:sp>
        <p:nvSpPr>
          <p:cNvPr id="230404" name="Rectangle 4"/>
          <p:cNvSpPr>
            <a:spLocks noChangeArrowheads="1"/>
          </p:cNvSpPr>
          <p:nvPr/>
        </p:nvSpPr>
        <p:spPr bwMode="auto">
          <a:xfrm>
            <a:off x="228600" y="3778250"/>
            <a:ext cx="8534400" cy="946150"/>
          </a:xfrm>
          <a:prstGeom prst="rect">
            <a:avLst/>
          </a:prstGeom>
          <a:noFill/>
          <a:ln w="9525">
            <a:noFill/>
            <a:miter lim="800000"/>
            <a:headEnd/>
            <a:tailEnd/>
          </a:ln>
          <a:effec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800">
                <a:solidFill>
                  <a:srgbClr val="FF0000"/>
                </a:solidFill>
                <a:latin typeface="Times New Roman" panose="02020603050405020304" pitchFamily="18" charset="0"/>
                <a:ea typeface="楷体" panose="02010609060101010101" pitchFamily="49" charset="-122"/>
              </a:rPr>
              <a:t>原子缺陷吸收：</a:t>
            </a:r>
            <a:r>
              <a:rPr lang="zh-CN" altLang="en-US" sz="2800">
                <a:latin typeface="Times New Roman" panose="02020603050405020304" pitchFamily="18" charset="0"/>
                <a:ea typeface="楷体" panose="02010609060101010101" pitchFamily="49" charset="-122"/>
              </a:rPr>
              <a:t>由于光纤材料的原子结构的不完整</a:t>
            </a:r>
          </a:p>
          <a:p>
            <a:r>
              <a:rPr lang="zh-CN" altLang="en-US" sz="2800">
                <a:latin typeface="Times New Roman" panose="02020603050405020304" pitchFamily="18" charset="0"/>
                <a:ea typeface="楷体" panose="02010609060101010101" pitchFamily="49" charset="-122"/>
              </a:rPr>
              <a:t>                            造成。</a:t>
            </a:r>
          </a:p>
        </p:txBody>
      </p:sp>
      <p:sp>
        <p:nvSpPr>
          <p:cNvPr id="230405" name="Rectangle 5"/>
          <p:cNvSpPr>
            <a:spLocks noChangeArrowheads="1"/>
          </p:cNvSpPr>
          <p:nvPr/>
        </p:nvSpPr>
        <p:spPr bwMode="auto">
          <a:xfrm>
            <a:off x="609600" y="5302250"/>
            <a:ext cx="8178800" cy="946150"/>
          </a:xfrm>
          <a:prstGeom prst="rect">
            <a:avLst/>
          </a:prstGeom>
          <a:noFill/>
          <a:ln w="9525">
            <a:noFill/>
            <a:miter lim="800000"/>
            <a:headEnd/>
            <a:tailEnd/>
          </a:ln>
          <a:effec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800">
                <a:solidFill>
                  <a:srgbClr val="FF0000"/>
                </a:solidFill>
                <a:latin typeface="Times New Roman" panose="02020603050405020304" pitchFamily="18" charset="0"/>
                <a:ea typeface="楷体" panose="02010609060101010101" pitchFamily="49" charset="-122"/>
              </a:rPr>
              <a:t>非本征吸收：</a:t>
            </a:r>
            <a:r>
              <a:rPr lang="zh-CN" altLang="en-US" sz="2800">
                <a:latin typeface="Times New Roman" panose="02020603050405020304" pitchFamily="18" charset="0"/>
                <a:ea typeface="楷体" panose="02010609060101010101" pitchFamily="49" charset="-122"/>
              </a:rPr>
              <a:t>由过渡金属离子和氢氧根离子 (</a:t>
            </a:r>
            <a:r>
              <a:rPr lang="en-US" altLang="zh-CN" sz="2800">
                <a:latin typeface="Times New Roman" panose="02020603050405020304" pitchFamily="18" charset="0"/>
                <a:ea typeface="楷体" panose="02010609060101010101" pitchFamily="49" charset="-122"/>
              </a:rPr>
              <a:t>OH</a:t>
            </a:r>
            <a:r>
              <a:rPr lang="en-US" altLang="zh-CN" sz="2800" baseline="30000">
                <a:latin typeface="Times New Roman" panose="02020603050405020304" pitchFamily="18" charset="0"/>
                <a:ea typeface="楷体" panose="02010609060101010101" pitchFamily="49" charset="-122"/>
              </a:rPr>
              <a:t>－</a:t>
            </a:r>
            <a:r>
              <a:rPr lang="en-US" altLang="zh-CN" sz="2800">
                <a:latin typeface="Times New Roman" panose="02020603050405020304" pitchFamily="18" charset="0"/>
                <a:ea typeface="楷体" panose="02010609060101010101" pitchFamily="49" charset="-122"/>
              </a:rPr>
              <a:t>)  </a:t>
            </a:r>
          </a:p>
          <a:p>
            <a:r>
              <a:rPr lang="en-US" altLang="zh-CN" sz="2800">
                <a:latin typeface="Times New Roman" panose="02020603050405020304" pitchFamily="18" charset="0"/>
                <a:ea typeface="楷体" panose="02010609060101010101" pitchFamily="49" charset="-122"/>
              </a:rPr>
              <a:t>                        </a:t>
            </a:r>
            <a:r>
              <a:rPr lang="zh-CN" altLang="en-US" sz="2800">
                <a:latin typeface="Times New Roman" panose="02020603050405020304" pitchFamily="18" charset="0"/>
                <a:ea typeface="楷体" panose="02010609060101010101" pitchFamily="49" charset="-122"/>
              </a:rPr>
              <a:t>等杂质对光的吸收而产生的损耗。</a:t>
            </a:r>
            <a:endParaRPr lang="en-US" altLang="zh-CN" sz="2800">
              <a:latin typeface="Times New Roman" panose="02020603050405020304" pitchFamily="18" charset="0"/>
              <a:ea typeface="楷体" panose="02010609060101010101" pitchFamily="49" charset="-122"/>
            </a:endParaRPr>
          </a:p>
        </p:txBody>
      </p:sp>
      <p:sp>
        <p:nvSpPr>
          <p:cNvPr id="230406" name="Rectangle 6"/>
          <p:cNvSpPr>
            <a:spLocks noChangeArrowheads="1"/>
          </p:cNvSpPr>
          <p:nvPr/>
        </p:nvSpPr>
        <p:spPr bwMode="auto">
          <a:xfrm>
            <a:off x="533400" y="2178050"/>
            <a:ext cx="8382000" cy="1373188"/>
          </a:xfrm>
          <a:prstGeom prst="rect">
            <a:avLst/>
          </a:prstGeom>
          <a:noFill/>
          <a:ln w="9525">
            <a:noFill/>
            <a:miter lim="800000"/>
            <a:headEnd/>
            <a:tailEnd/>
          </a:ln>
          <a:effec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800">
                <a:solidFill>
                  <a:srgbClr val="FF0000"/>
                </a:solidFill>
                <a:latin typeface="Times New Roman" panose="02020603050405020304" pitchFamily="18" charset="0"/>
                <a:ea typeface="楷体" panose="02010609060101010101" pitchFamily="49" charset="-122"/>
              </a:rPr>
              <a:t>    本征吸收：</a:t>
            </a:r>
            <a:r>
              <a:rPr lang="zh-CN" altLang="en-US" sz="2800">
                <a:latin typeface="Times New Roman" panose="02020603050405020304" pitchFamily="18" charset="0"/>
                <a:ea typeface="楷体" panose="02010609060101010101" pitchFamily="49" charset="-122"/>
              </a:rPr>
              <a:t>材料本身 </a:t>
            </a:r>
            <a:r>
              <a:rPr lang="en-US" altLang="zh-CN" sz="2800">
                <a:latin typeface="Times New Roman" panose="02020603050405020304" pitchFamily="18" charset="0"/>
                <a:ea typeface="楷体" panose="02010609060101010101" pitchFamily="49" charset="-122"/>
              </a:rPr>
              <a:t>(</a:t>
            </a:r>
            <a:r>
              <a:rPr lang="zh-CN" altLang="en-US" sz="2800">
                <a:latin typeface="Times New Roman" panose="02020603050405020304" pitchFamily="18" charset="0"/>
                <a:ea typeface="楷体" panose="02010609060101010101" pitchFamily="49" charset="-122"/>
              </a:rPr>
              <a:t>如</a:t>
            </a:r>
            <a:r>
              <a:rPr lang="en-US" altLang="zh-CN" sz="2800">
                <a:latin typeface="Times New Roman" panose="02020603050405020304" pitchFamily="18" charset="0"/>
                <a:ea typeface="楷体" panose="02010609060101010101" pitchFamily="49" charset="-122"/>
              </a:rPr>
              <a:t>SiO</a:t>
            </a:r>
            <a:r>
              <a:rPr lang="en-US" altLang="zh-CN" sz="2800" baseline="-25000">
                <a:latin typeface="Times New Roman" panose="02020603050405020304" pitchFamily="18" charset="0"/>
                <a:ea typeface="楷体" panose="02010609060101010101" pitchFamily="49" charset="-122"/>
              </a:rPr>
              <a:t>2</a:t>
            </a:r>
            <a:r>
              <a:rPr lang="en-US" altLang="zh-CN" sz="2800">
                <a:latin typeface="Times New Roman" panose="02020603050405020304" pitchFamily="18" charset="0"/>
                <a:ea typeface="楷体" panose="02010609060101010101" pitchFamily="49" charset="-122"/>
              </a:rPr>
              <a:t>) </a:t>
            </a:r>
            <a:r>
              <a:rPr lang="zh-CN" altLang="en-US" sz="2800">
                <a:latin typeface="Times New Roman" panose="02020603050405020304" pitchFamily="18" charset="0"/>
                <a:ea typeface="楷体" panose="02010609060101010101" pitchFamily="49" charset="-122"/>
              </a:rPr>
              <a:t>的特性决定，即使 </a:t>
            </a:r>
          </a:p>
          <a:p>
            <a:r>
              <a:rPr lang="zh-CN" altLang="en-US" sz="2800">
                <a:latin typeface="Times New Roman" panose="02020603050405020304" pitchFamily="18" charset="0"/>
                <a:ea typeface="楷体" panose="02010609060101010101" pitchFamily="49" charset="-122"/>
              </a:rPr>
              <a:t>                        波导结构非常完美而且材料不含任何 </a:t>
            </a:r>
          </a:p>
          <a:p>
            <a:r>
              <a:rPr lang="zh-CN" altLang="en-US" sz="2800">
                <a:latin typeface="Times New Roman" panose="02020603050405020304" pitchFamily="18" charset="0"/>
                <a:ea typeface="楷体" panose="02010609060101010101" pitchFamily="49" charset="-122"/>
              </a:rPr>
              <a:t>                        杂质也会存在。 </a:t>
            </a:r>
            <a:r>
              <a:rPr lang="zh-CN" altLang="en-US" sz="2400">
                <a:solidFill>
                  <a:schemeClr val="folHlink"/>
                </a:solidFill>
                <a:latin typeface="Times New Roman" panose="02020603050405020304" pitchFamily="18" charset="0"/>
                <a:ea typeface="楷体" panose="02010609060101010101" pitchFamily="49" charset="-122"/>
              </a:rPr>
              <a:t>	 </a:t>
            </a:r>
            <a:endParaRPr lang="en-US" altLang="zh-CN" sz="2400">
              <a:solidFill>
                <a:schemeClr val="folHlink"/>
              </a:solidFill>
              <a:latin typeface="Times New Roman" panose="02020603050405020304" pitchFamily="18" charset="0"/>
              <a:ea typeface="楷体" panose="02010609060101010101" pitchFamily="49" charset="-122"/>
            </a:endParaRPr>
          </a:p>
        </p:txBody>
      </p:sp>
      <p:sp>
        <p:nvSpPr>
          <p:cNvPr id="1074182" name="Rectangle 6"/>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30406"/>
                                        </p:tgtEl>
                                        <p:attrNameLst>
                                          <p:attrName>style.visibility</p:attrName>
                                        </p:attrNameLst>
                                      </p:cBhvr>
                                      <p:to>
                                        <p:strVal val="visible"/>
                                      </p:to>
                                    </p:set>
                                    <p:anim calcmode="lin" valueType="num">
                                      <p:cBhvr>
                                        <p:cTn id="7" dur="500" fill="hold"/>
                                        <p:tgtEl>
                                          <p:spTgt spid="230406"/>
                                        </p:tgtEl>
                                        <p:attrNameLst>
                                          <p:attrName>ppt_w</p:attrName>
                                        </p:attrNameLst>
                                      </p:cBhvr>
                                      <p:tavLst>
                                        <p:tav tm="0">
                                          <p:val>
                                            <p:fltVal val="0"/>
                                          </p:val>
                                        </p:tav>
                                        <p:tav tm="100000">
                                          <p:val>
                                            <p:strVal val="#ppt_w"/>
                                          </p:val>
                                        </p:tav>
                                      </p:tavLst>
                                    </p:anim>
                                    <p:anim calcmode="lin" valueType="num">
                                      <p:cBhvr>
                                        <p:cTn id="8" dur="500" fill="hold"/>
                                        <p:tgtEl>
                                          <p:spTgt spid="230406"/>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30404"/>
                                        </p:tgtEl>
                                        <p:attrNameLst>
                                          <p:attrName>style.visibility</p:attrName>
                                        </p:attrNameLst>
                                      </p:cBhvr>
                                      <p:to>
                                        <p:strVal val="visible"/>
                                      </p:to>
                                    </p:set>
                                    <p:anim calcmode="lin" valueType="num">
                                      <p:cBhvr>
                                        <p:cTn id="13" dur="500" fill="hold"/>
                                        <p:tgtEl>
                                          <p:spTgt spid="230404"/>
                                        </p:tgtEl>
                                        <p:attrNameLst>
                                          <p:attrName>ppt_w</p:attrName>
                                        </p:attrNameLst>
                                      </p:cBhvr>
                                      <p:tavLst>
                                        <p:tav tm="0">
                                          <p:val>
                                            <p:fltVal val="0"/>
                                          </p:val>
                                        </p:tav>
                                        <p:tav tm="100000">
                                          <p:val>
                                            <p:strVal val="#ppt_w"/>
                                          </p:val>
                                        </p:tav>
                                      </p:tavLst>
                                    </p:anim>
                                    <p:anim calcmode="lin" valueType="num">
                                      <p:cBhvr>
                                        <p:cTn id="14" dur="500" fill="hold"/>
                                        <p:tgtEl>
                                          <p:spTgt spid="230404"/>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30405"/>
                                        </p:tgtEl>
                                        <p:attrNameLst>
                                          <p:attrName>style.visibility</p:attrName>
                                        </p:attrNameLst>
                                      </p:cBhvr>
                                      <p:to>
                                        <p:strVal val="visible"/>
                                      </p:to>
                                    </p:set>
                                    <p:anim calcmode="lin" valueType="num">
                                      <p:cBhvr>
                                        <p:cTn id="19" dur="500" fill="hold"/>
                                        <p:tgtEl>
                                          <p:spTgt spid="230405"/>
                                        </p:tgtEl>
                                        <p:attrNameLst>
                                          <p:attrName>ppt_w</p:attrName>
                                        </p:attrNameLst>
                                      </p:cBhvr>
                                      <p:tavLst>
                                        <p:tav tm="0">
                                          <p:val>
                                            <p:fltVal val="0"/>
                                          </p:val>
                                        </p:tav>
                                        <p:tav tm="100000">
                                          <p:val>
                                            <p:strVal val="#ppt_w"/>
                                          </p:val>
                                        </p:tav>
                                      </p:tavLst>
                                    </p:anim>
                                    <p:anim calcmode="lin" valueType="num">
                                      <p:cBhvr>
                                        <p:cTn id="20" dur="500" fill="hold"/>
                                        <p:tgtEl>
                                          <p:spTgt spid="23040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P spid="230405" grpId="0"/>
      <p:bldP spid="2304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idx="4294967295"/>
          </p:nvPr>
        </p:nvSpPr>
        <p:spPr>
          <a:xfrm>
            <a:off x="228600" y="1189038"/>
            <a:ext cx="7391400" cy="487362"/>
          </a:xfrm>
        </p:spPr>
        <p:txBody>
          <a:bodyPr anchor="b"/>
          <a:lstStyle/>
          <a:p>
            <a:r>
              <a:rPr lang="zh-CN" altLang="en-US">
                <a:solidFill>
                  <a:srgbClr val="CC00CC"/>
                </a:solidFill>
                <a:latin typeface="楷体" panose="02010609060101010101" pitchFamily="49" charset="-122"/>
                <a:ea typeface="楷体" panose="02010609060101010101" pitchFamily="49" charset="-122"/>
              </a:rPr>
              <a:t>本征吸收</a:t>
            </a:r>
            <a:endParaRPr lang="en-US" altLang="zh-CN">
              <a:solidFill>
                <a:srgbClr val="CC00CC"/>
              </a:solidFill>
              <a:latin typeface="楷体" panose="02010609060101010101" pitchFamily="49" charset="-122"/>
              <a:ea typeface="楷体" panose="02010609060101010101" pitchFamily="49" charset="-122"/>
            </a:endParaRPr>
          </a:p>
        </p:txBody>
      </p:sp>
      <p:sp>
        <p:nvSpPr>
          <p:cNvPr id="315395" name="Rectangle 3"/>
          <p:cNvSpPr>
            <a:spLocks noChangeArrowheads="1"/>
          </p:cNvSpPr>
          <p:nvPr/>
        </p:nvSpPr>
        <p:spPr bwMode="auto">
          <a:xfrm>
            <a:off x="457200" y="1719263"/>
            <a:ext cx="8242300" cy="1187450"/>
          </a:xfrm>
          <a:prstGeom prst="rect">
            <a:avLst/>
          </a:prstGeom>
          <a:noFill/>
          <a:ln w="9525">
            <a:noFill/>
            <a:miter lim="800000"/>
            <a:headEnd/>
            <a:tailEnd/>
          </a:ln>
          <a:effectLst/>
        </p:spPr>
        <p:txBody>
          <a:bodyPr>
            <a:spAutoFit/>
          </a:bodyPr>
          <a:lstStyle/>
          <a:p>
            <a:pPr algn="l">
              <a:defRPr/>
            </a:pPr>
            <a:r>
              <a:rPr lang="zh-CN" altLang="en-US" sz="2400" b="1" dirty="0">
                <a:solidFill>
                  <a:schemeClr val="folHlink"/>
                </a:solidFill>
                <a:latin typeface="+mj-lt"/>
                <a:ea typeface="楷体" pitchFamily="49" charset="-122"/>
              </a:rPr>
              <a:t>(1) 紫外吸收</a:t>
            </a:r>
            <a:endParaRPr lang="zh-CN" altLang="en-US" sz="2400" dirty="0">
              <a:solidFill>
                <a:schemeClr val="folHlink"/>
              </a:solidFill>
              <a:latin typeface="+mj-lt"/>
              <a:ea typeface="楷体" pitchFamily="49" charset="-122"/>
            </a:endParaRPr>
          </a:p>
          <a:p>
            <a:pPr algn="l">
              <a:defRPr/>
            </a:pPr>
            <a:r>
              <a:rPr lang="zh-CN" altLang="en-US" sz="2400" dirty="0">
                <a:solidFill>
                  <a:schemeClr val="folHlink"/>
                </a:solidFill>
                <a:latin typeface="+mj-lt"/>
                <a:ea typeface="楷体" pitchFamily="49" charset="-122"/>
              </a:rPr>
              <a:t>     光纤材料的电子吸收入射光能量跃迁到高的能级，同时引 </a:t>
            </a:r>
          </a:p>
          <a:p>
            <a:pPr algn="l">
              <a:defRPr/>
            </a:pPr>
            <a:r>
              <a:rPr lang="zh-CN" altLang="en-US" sz="2400" dirty="0">
                <a:solidFill>
                  <a:schemeClr val="folHlink"/>
                </a:solidFill>
                <a:latin typeface="+mj-lt"/>
                <a:ea typeface="楷体" pitchFamily="49" charset="-122"/>
              </a:rPr>
              <a:t>     起入射光的能量损耗，一般发生在短波长范围</a:t>
            </a:r>
          </a:p>
        </p:txBody>
      </p:sp>
      <p:sp>
        <p:nvSpPr>
          <p:cNvPr id="315398" name="Oval 6"/>
          <p:cNvSpPr>
            <a:spLocks noChangeArrowheads="1"/>
          </p:cNvSpPr>
          <p:nvPr/>
        </p:nvSpPr>
        <p:spPr bwMode="auto">
          <a:xfrm>
            <a:off x="4741863" y="5459413"/>
            <a:ext cx="327025"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399" name="Oval 7"/>
          <p:cNvSpPr>
            <a:spLocks noChangeArrowheads="1"/>
          </p:cNvSpPr>
          <p:nvPr/>
        </p:nvSpPr>
        <p:spPr bwMode="auto">
          <a:xfrm>
            <a:off x="5337175" y="5459413"/>
            <a:ext cx="3286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0" name="Oval 8"/>
          <p:cNvSpPr>
            <a:spLocks noChangeArrowheads="1"/>
          </p:cNvSpPr>
          <p:nvPr/>
        </p:nvSpPr>
        <p:spPr bwMode="auto">
          <a:xfrm>
            <a:off x="4752975" y="4887913"/>
            <a:ext cx="3286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1" name="Oval 9"/>
          <p:cNvSpPr>
            <a:spLocks noChangeArrowheads="1"/>
          </p:cNvSpPr>
          <p:nvPr/>
        </p:nvSpPr>
        <p:spPr bwMode="auto">
          <a:xfrm>
            <a:off x="5337175" y="4887913"/>
            <a:ext cx="328613" cy="339725"/>
          </a:xfrm>
          <a:prstGeom prst="ellipse">
            <a:avLst/>
          </a:prstGeom>
          <a:gradFill rotWithShape="1">
            <a:gsLst>
              <a:gs pos="0">
                <a:srgbClr val="FFFFFF"/>
              </a:gs>
              <a:gs pos="100000">
                <a:srgbClr val="FFFF00">
                  <a:alpha val="50000"/>
                </a:srgb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2" name="Oval 10"/>
          <p:cNvSpPr>
            <a:spLocks noChangeArrowheads="1"/>
          </p:cNvSpPr>
          <p:nvPr/>
        </p:nvSpPr>
        <p:spPr bwMode="auto">
          <a:xfrm>
            <a:off x="5908675" y="4887913"/>
            <a:ext cx="341313" cy="3397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3" name="Oval 11"/>
          <p:cNvSpPr>
            <a:spLocks noChangeArrowheads="1"/>
          </p:cNvSpPr>
          <p:nvPr/>
        </p:nvSpPr>
        <p:spPr bwMode="auto">
          <a:xfrm>
            <a:off x="5908675" y="5459413"/>
            <a:ext cx="3413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4" name="Oval 12"/>
          <p:cNvSpPr>
            <a:spLocks noChangeArrowheads="1"/>
          </p:cNvSpPr>
          <p:nvPr/>
        </p:nvSpPr>
        <p:spPr bwMode="auto">
          <a:xfrm>
            <a:off x="4752975" y="6030913"/>
            <a:ext cx="328613" cy="339725"/>
          </a:xfrm>
          <a:prstGeom prst="ellipse">
            <a:avLst/>
          </a:prstGeom>
          <a:gradFill rotWithShape="1">
            <a:gsLst>
              <a:gs pos="0">
                <a:srgbClr val="FFFFFF"/>
              </a:gs>
              <a:gs pos="100000">
                <a:srgbClr val="FFFF00">
                  <a:alpha val="50000"/>
                </a:srgb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5" name="Oval 13"/>
          <p:cNvSpPr>
            <a:spLocks noChangeArrowheads="1"/>
          </p:cNvSpPr>
          <p:nvPr/>
        </p:nvSpPr>
        <p:spPr bwMode="auto">
          <a:xfrm>
            <a:off x="5337175" y="6043613"/>
            <a:ext cx="3286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6" name="Oval 14"/>
          <p:cNvSpPr>
            <a:spLocks noChangeArrowheads="1"/>
          </p:cNvSpPr>
          <p:nvPr/>
        </p:nvSpPr>
        <p:spPr bwMode="auto">
          <a:xfrm>
            <a:off x="5908675" y="6043613"/>
            <a:ext cx="3413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7" name="Oval 15"/>
          <p:cNvSpPr>
            <a:spLocks noChangeArrowheads="1"/>
          </p:cNvSpPr>
          <p:nvPr/>
        </p:nvSpPr>
        <p:spPr bwMode="auto">
          <a:xfrm>
            <a:off x="7013575" y="5407025"/>
            <a:ext cx="339725" cy="328613"/>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8" name="Oval 16"/>
          <p:cNvSpPr>
            <a:spLocks noChangeArrowheads="1"/>
          </p:cNvSpPr>
          <p:nvPr/>
        </p:nvSpPr>
        <p:spPr bwMode="auto">
          <a:xfrm>
            <a:off x="7013575" y="4899025"/>
            <a:ext cx="339725" cy="328613"/>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09" name="Oval 17"/>
          <p:cNvSpPr>
            <a:spLocks noChangeArrowheads="1"/>
          </p:cNvSpPr>
          <p:nvPr/>
        </p:nvSpPr>
        <p:spPr bwMode="auto">
          <a:xfrm>
            <a:off x="7013575" y="6054725"/>
            <a:ext cx="339725" cy="328613"/>
          </a:xfrm>
          <a:prstGeom prst="ellipse">
            <a:avLst/>
          </a:prstGeom>
          <a:gradFill rotWithShape="1">
            <a:gsLst>
              <a:gs pos="0">
                <a:srgbClr val="FFFFFF"/>
              </a:gs>
              <a:gs pos="100000">
                <a:srgbClr val="FFFF00">
                  <a:alpha val="50000"/>
                </a:srgb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11" name="Oval 19"/>
          <p:cNvSpPr>
            <a:spLocks noChangeArrowheads="1"/>
          </p:cNvSpPr>
          <p:nvPr/>
        </p:nvSpPr>
        <p:spPr bwMode="auto">
          <a:xfrm>
            <a:off x="7573963" y="5546725"/>
            <a:ext cx="327025" cy="328613"/>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12" name="Oval 20"/>
          <p:cNvSpPr>
            <a:spLocks noChangeArrowheads="1"/>
          </p:cNvSpPr>
          <p:nvPr/>
        </p:nvSpPr>
        <p:spPr bwMode="auto">
          <a:xfrm>
            <a:off x="7585075" y="4962525"/>
            <a:ext cx="341313" cy="341313"/>
          </a:xfrm>
          <a:prstGeom prst="ellipse">
            <a:avLst/>
          </a:prstGeom>
          <a:gradFill rotWithShape="1">
            <a:gsLst>
              <a:gs pos="0">
                <a:srgbClr val="FFFFFF"/>
              </a:gs>
              <a:gs pos="100000">
                <a:srgbClr val="FFFF00">
                  <a:alpha val="50000"/>
                </a:srgb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13" name="Oval 21"/>
          <p:cNvSpPr>
            <a:spLocks noChangeArrowheads="1"/>
          </p:cNvSpPr>
          <p:nvPr/>
        </p:nvSpPr>
        <p:spPr bwMode="auto">
          <a:xfrm>
            <a:off x="7585075" y="6054725"/>
            <a:ext cx="341313" cy="328613"/>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315417" name="Rectangle 25"/>
          <p:cNvSpPr>
            <a:spLocks noChangeArrowheads="1"/>
          </p:cNvSpPr>
          <p:nvPr/>
        </p:nvSpPr>
        <p:spPr bwMode="auto">
          <a:xfrm>
            <a:off x="5267325" y="4518025"/>
            <a:ext cx="406400" cy="244475"/>
          </a:xfrm>
          <a:prstGeom prst="rect">
            <a:avLst/>
          </a:prstGeom>
          <a:noFill/>
          <a:ln w="9525">
            <a:noFill/>
            <a:miter lim="800000"/>
            <a:headEnd/>
            <a:tailEnd/>
          </a:ln>
        </p:spPr>
        <p:txBody>
          <a:bodyPr wrap="none" lIns="0" tIns="0" rIns="0" bIns="0">
            <a:spAutoFit/>
          </a:bodyPr>
          <a:lstStyle/>
          <a:p>
            <a:pPr algn="l">
              <a:defRPr/>
            </a:pPr>
            <a:r>
              <a:rPr lang="zh-CN" altLang="en-US" sz="1600" dirty="0">
                <a:solidFill>
                  <a:srgbClr val="000000"/>
                </a:solidFill>
                <a:latin typeface="+mj-lt"/>
                <a:ea typeface="楷体" pitchFamily="49" charset="-122"/>
              </a:rPr>
              <a:t>晶格</a:t>
            </a:r>
            <a:endParaRPr lang="zh-CN" altLang="en-US" sz="2400" dirty="0">
              <a:latin typeface="+mj-lt"/>
              <a:ea typeface="楷体" pitchFamily="49" charset="-122"/>
            </a:endParaRPr>
          </a:p>
        </p:txBody>
      </p:sp>
      <p:sp>
        <p:nvSpPr>
          <p:cNvPr id="315424" name="Freeform 32"/>
          <p:cNvSpPr>
            <a:spLocks/>
          </p:cNvSpPr>
          <p:nvPr/>
        </p:nvSpPr>
        <p:spPr bwMode="auto">
          <a:xfrm>
            <a:off x="4165600" y="5324475"/>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chemeClr val="hlink"/>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315425" name="Freeform 33"/>
          <p:cNvSpPr>
            <a:spLocks/>
          </p:cNvSpPr>
          <p:nvPr/>
        </p:nvSpPr>
        <p:spPr bwMode="auto">
          <a:xfrm>
            <a:off x="4165600" y="5870575"/>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chemeClr val="hlink"/>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315426" name="Rectangle 34"/>
          <p:cNvSpPr>
            <a:spLocks noChangeArrowheads="1"/>
          </p:cNvSpPr>
          <p:nvPr/>
        </p:nvSpPr>
        <p:spPr bwMode="auto">
          <a:xfrm>
            <a:off x="541338" y="4483100"/>
            <a:ext cx="8242300" cy="1917700"/>
          </a:xfrm>
          <a:prstGeom prst="rect">
            <a:avLst/>
          </a:prstGeom>
          <a:noFill/>
          <a:ln w="9525">
            <a:noFill/>
            <a:miter lim="800000"/>
            <a:headEnd/>
            <a:tailEnd/>
          </a:ln>
          <a:effectLst/>
        </p:spPr>
        <p:txBody>
          <a:bodyPr>
            <a:spAutoFit/>
          </a:bodyPr>
          <a:lstStyle/>
          <a:p>
            <a:pPr algn="l">
              <a:defRPr/>
            </a:pPr>
            <a:r>
              <a:rPr lang="zh-CN" altLang="en-US" sz="2400" b="1" dirty="0">
                <a:solidFill>
                  <a:schemeClr val="folHlink"/>
                </a:solidFill>
                <a:latin typeface="+mj-lt"/>
                <a:ea typeface="楷体" pitchFamily="49" charset="-122"/>
              </a:rPr>
              <a:t>(2) 红外吸收</a:t>
            </a:r>
          </a:p>
          <a:p>
            <a:pPr algn="l">
              <a:defRPr/>
            </a:pPr>
            <a:r>
              <a:rPr lang="zh-CN" altLang="en-US" sz="2400" dirty="0">
                <a:solidFill>
                  <a:schemeClr val="folHlink"/>
                </a:solidFill>
                <a:latin typeface="+mj-lt"/>
                <a:ea typeface="楷体" pitchFamily="49" charset="-122"/>
              </a:rPr>
              <a:t>     光波与光纤晶格相互作</a:t>
            </a:r>
          </a:p>
          <a:p>
            <a:pPr algn="l">
              <a:defRPr/>
            </a:pPr>
            <a:r>
              <a:rPr lang="zh-CN" altLang="en-US" sz="2400" dirty="0">
                <a:solidFill>
                  <a:schemeClr val="folHlink"/>
                </a:solidFill>
                <a:latin typeface="+mj-lt"/>
                <a:ea typeface="楷体" pitchFamily="49" charset="-122"/>
              </a:rPr>
              <a:t>     用，一部分光波能量传</a:t>
            </a:r>
          </a:p>
          <a:p>
            <a:pPr algn="l">
              <a:defRPr/>
            </a:pPr>
            <a:r>
              <a:rPr lang="zh-CN" altLang="en-US" sz="2400" dirty="0">
                <a:solidFill>
                  <a:schemeClr val="folHlink"/>
                </a:solidFill>
                <a:latin typeface="+mj-lt"/>
                <a:ea typeface="楷体" pitchFamily="49" charset="-122"/>
              </a:rPr>
              <a:t>     递给晶格，使其振动加</a:t>
            </a:r>
          </a:p>
          <a:p>
            <a:pPr algn="l">
              <a:defRPr/>
            </a:pPr>
            <a:r>
              <a:rPr lang="zh-CN" altLang="en-US" sz="2400" dirty="0">
                <a:solidFill>
                  <a:schemeClr val="folHlink"/>
                </a:solidFill>
                <a:latin typeface="+mj-lt"/>
                <a:ea typeface="楷体" pitchFamily="49" charset="-122"/>
              </a:rPr>
              <a:t>     剧，从而引起的损耗</a:t>
            </a:r>
          </a:p>
        </p:txBody>
      </p:sp>
      <p:sp>
        <p:nvSpPr>
          <p:cNvPr id="315427" name="Line 35"/>
          <p:cNvSpPr>
            <a:spLocks noChangeShapeType="1"/>
          </p:cNvSpPr>
          <p:nvPr/>
        </p:nvSpPr>
        <p:spPr bwMode="auto">
          <a:xfrm>
            <a:off x="2019300" y="4075113"/>
            <a:ext cx="2019300" cy="0"/>
          </a:xfrm>
          <a:prstGeom prst="line">
            <a:avLst/>
          </a:prstGeom>
          <a:noFill/>
          <a:ln w="28575">
            <a:solidFill>
              <a:schemeClr val="tx1"/>
            </a:solidFill>
            <a:miter lim="800000"/>
            <a:headEnd/>
            <a:tailEnd/>
          </a:ln>
          <a:effectLst/>
        </p:spPr>
        <p:txBody>
          <a:bodyPr wrap="none"/>
          <a:lstStyle/>
          <a:p>
            <a:pPr algn="l">
              <a:defRPr/>
            </a:pPr>
            <a:endParaRPr lang="zh-CN" altLang="en-US" sz="2400">
              <a:latin typeface="+mj-lt"/>
              <a:ea typeface="楷体" pitchFamily="49" charset="-122"/>
            </a:endParaRPr>
          </a:p>
        </p:txBody>
      </p:sp>
      <p:sp>
        <p:nvSpPr>
          <p:cNvPr id="315428" name="Line 36"/>
          <p:cNvSpPr>
            <a:spLocks noChangeShapeType="1"/>
          </p:cNvSpPr>
          <p:nvPr/>
        </p:nvSpPr>
        <p:spPr bwMode="auto">
          <a:xfrm>
            <a:off x="2019300" y="3325813"/>
            <a:ext cx="2019300" cy="0"/>
          </a:xfrm>
          <a:prstGeom prst="line">
            <a:avLst/>
          </a:prstGeom>
          <a:noFill/>
          <a:ln w="28575">
            <a:solidFill>
              <a:schemeClr val="tx1"/>
            </a:solidFill>
            <a:miter lim="800000"/>
            <a:headEnd/>
            <a:tailEnd/>
          </a:ln>
          <a:effectLst/>
        </p:spPr>
        <p:txBody>
          <a:bodyPr wrap="none"/>
          <a:lstStyle/>
          <a:p>
            <a:pPr algn="l">
              <a:defRPr/>
            </a:pPr>
            <a:endParaRPr lang="zh-CN" altLang="en-US" sz="2400">
              <a:latin typeface="+mj-lt"/>
              <a:ea typeface="楷体" pitchFamily="49" charset="-122"/>
            </a:endParaRPr>
          </a:p>
        </p:txBody>
      </p:sp>
      <p:grpSp>
        <p:nvGrpSpPr>
          <p:cNvPr id="1075225" name="Group 39"/>
          <p:cNvGrpSpPr>
            <a:grpSpLocks noChangeAspect="1"/>
          </p:cNvGrpSpPr>
          <p:nvPr/>
        </p:nvGrpSpPr>
        <p:grpSpPr bwMode="auto">
          <a:xfrm>
            <a:off x="2959100" y="3960813"/>
            <a:ext cx="230188" cy="230187"/>
            <a:chOff x="680" y="3600"/>
            <a:chExt cx="576" cy="576"/>
          </a:xfrm>
        </p:grpSpPr>
        <p:sp>
          <p:nvSpPr>
            <p:cNvPr id="315429" name="Oval 37"/>
            <p:cNvSpPr>
              <a:spLocks noChangeAspect="1" noChangeArrowheads="1"/>
            </p:cNvSpPr>
            <p:nvPr/>
          </p:nvSpPr>
          <p:spPr bwMode="auto">
            <a:xfrm>
              <a:off x="680" y="3600"/>
              <a:ext cx="576" cy="576"/>
            </a:xfrm>
            <a:prstGeom prst="ellipse">
              <a:avLst/>
            </a:prstGeom>
            <a:gradFill rotWithShape="1">
              <a:gsLst>
                <a:gs pos="0">
                  <a:srgbClr val="808080"/>
                </a:gs>
                <a:gs pos="100000">
                  <a:srgbClr val="808080">
                    <a:gamma/>
                    <a:shade val="46275"/>
                    <a:invGamma/>
                  </a:srgbClr>
                </a:gs>
              </a:gsLst>
              <a:path path="shape">
                <a:fillToRect l="50000" t="50000" r="50000" b="50000"/>
              </a:path>
            </a:gradFill>
            <a:ln w="9525">
              <a:solidFill>
                <a:schemeClr val="tx1"/>
              </a:solidFill>
              <a:miter lim="800000"/>
              <a:headEnd/>
              <a:tailEnd/>
            </a:ln>
            <a:effectLst/>
          </p:spPr>
          <p:txBody>
            <a:bodyPr wrap="none" anchor="ctr"/>
            <a:lstStyle/>
            <a:p>
              <a:pPr algn="l">
                <a:defRPr/>
              </a:pPr>
              <a:endParaRPr lang="zh-CN" altLang="en-US" sz="2400">
                <a:latin typeface="+mj-lt"/>
                <a:ea typeface="楷体" pitchFamily="49" charset="-122"/>
              </a:endParaRPr>
            </a:p>
          </p:txBody>
        </p:sp>
        <p:sp>
          <p:nvSpPr>
            <p:cNvPr id="315430" name="Rectangle 38"/>
            <p:cNvSpPr>
              <a:spLocks noChangeAspect="1" noChangeArrowheads="1"/>
            </p:cNvSpPr>
            <p:nvPr/>
          </p:nvSpPr>
          <p:spPr bwMode="auto">
            <a:xfrm>
              <a:off x="712" y="3815"/>
              <a:ext cx="504" cy="147"/>
            </a:xfrm>
            <a:prstGeom prst="rect">
              <a:avLst/>
            </a:prstGeom>
            <a:gradFill rotWithShape="1">
              <a:gsLst>
                <a:gs pos="0">
                  <a:srgbClr val="B2B2B2"/>
                </a:gs>
                <a:gs pos="50000">
                  <a:schemeClr val="bg1"/>
                </a:gs>
                <a:gs pos="100000">
                  <a:srgbClr val="B2B2B2"/>
                </a:gs>
              </a:gsLst>
              <a:lin ang="0" scaled="1"/>
            </a:gradFill>
            <a:ln w="9525">
              <a:solidFill>
                <a:schemeClr val="tx1"/>
              </a:solidFill>
              <a:miter lim="800000"/>
              <a:headEnd/>
              <a:tailEnd/>
            </a:ln>
            <a:effectLst/>
          </p:spPr>
          <p:txBody>
            <a:bodyPr wrap="none" anchor="ctr"/>
            <a:lstStyle/>
            <a:p>
              <a:pPr algn="l">
                <a:defRPr/>
              </a:pPr>
              <a:endParaRPr lang="zh-CN" altLang="en-US" sz="2400">
                <a:latin typeface="+mj-lt"/>
                <a:ea typeface="楷体" pitchFamily="49" charset="-122"/>
              </a:endParaRPr>
            </a:p>
          </p:txBody>
        </p:sp>
      </p:grpSp>
      <p:sp>
        <p:nvSpPr>
          <p:cNvPr id="315432" name="Freeform 40"/>
          <p:cNvSpPr>
            <a:spLocks/>
          </p:cNvSpPr>
          <p:nvPr/>
        </p:nvSpPr>
        <p:spPr bwMode="auto">
          <a:xfrm>
            <a:off x="1524000" y="3670300"/>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rgbClr val="660066"/>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315433" name="Freeform 41"/>
          <p:cNvSpPr>
            <a:spLocks/>
          </p:cNvSpPr>
          <p:nvPr/>
        </p:nvSpPr>
        <p:spPr bwMode="auto">
          <a:xfrm>
            <a:off x="1524000" y="3886200"/>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rgbClr val="660066"/>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43" name="Line 35"/>
          <p:cNvSpPr>
            <a:spLocks noChangeShapeType="1"/>
          </p:cNvSpPr>
          <p:nvPr/>
        </p:nvSpPr>
        <p:spPr bwMode="auto">
          <a:xfrm>
            <a:off x="5080000" y="4075113"/>
            <a:ext cx="2019300" cy="0"/>
          </a:xfrm>
          <a:prstGeom prst="line">
            <a:avLst/>
          </a:prstGeom>
          <a:noFill/>
          <a:ln w="28575">
            <a:solidFill>
              <a:schemeClr val="tx1"/>
            </a:solidFill>
            <a:miter lim="800000"/>
            <a:headEnd/>
            <a:tailEnd/>
          </a:ln>
          <a:effectLst/>
        </p:spPr>
        <p:txBody>
          <a:bodyPr wrap="none"/>
          <a:lstStyle/>
          <a:p>
            <a:pPr algn="l">
              <a:defRPr/>
            </a:pPr>
            <a:endParaRPr lang="zh-CN" altLang="en-US" sz="2400">
              <a:latin typeface="+mj-lt"/>
              <a:ea typeface="楷体" pitchFamily="49" charset="-122"/>
            </a:endParaRPr>
          </a:p>
        </p:txBody>
      </p:sp>
      <p:sp>
        <p:nvSpPr>
          <p:cNvPr id="44" name="Line 36"/>
          <p:cNvSpPr>
            <a:spLocks noChangeShapeType="1"/>
          </p:cNvSpPr>
          <p:nvPr/>
        </p:nvSpPr>
        <p:spPr bwMode="auto">
          <a:xfrm>
            <a:off x="5080000" y="3325813"/>
            <a:ext cx="2019300" cy="0"/>
          </a:xfrm>
          <a:prstGeom prst="line">
            <a:avLst/>
          </a:prstGeom>
          <a:noFill/>
          <a:ln w="28575">
            <a:solidFill>
              <a:schemeClr val="tx1"/>
            </a:solidFill>
            <a:miter lim="800000"/>
            <a:headEnd/>
            <a:tailEnd/>
          </a:ln>
          <a:effectLst/>
        </p:spPr>
        <p:txBody>
          <a:bodyPr wrap="none"/>
          <a:lstStyle/>
          <a:p>
            <a:pPr algn="l">
              <a:defRPr/>
            </a:pPr>
            <a:endParaRPr lang="zh-CN" altLang="en-US" sz="2400">
              <a:latin typeface="+mj-lt"/>
              <a:ea typeface="楷体" pitchFamily="49" charset="-122"/>
            </a:endParaRPr>
          </a:p>
        </p:txBody>
      </p:sp>
      <p:grpSp>
        <p:nvGrpSpPr>
          <p:cNvPr id="1075232" name="Group 39"/>
          <p:cNvGrpSpPr>
            <a:grpSpLocks noChangeAspect="1"/>
          </p:cNvGrpSpPr>
          <p:nvPr/>
        </p:nvGrpSpPr>
        <p:grpSpPr bwMode="auto">
          <a:xfrm>
            <a:off x="6019800" y="3198813"/>
            <a:ext cx="230188" cy="230187"/>
            <a:chOff x="680" y="3600"/>
            <a:chExt cx="576" cy="576"/>
          </a:xfrm>
        </p:grpSpPr>
        <p:sp>
          <p:nvSpPr>
            <p:cNvPr id="46" name="Oval 37"/>
            <p:cNvSpPr>
              <a:spLocks noChangeAspect="1" noChangeArrowheads="1"/>
            </p:cNvSpPr>
            <p:nvPr/>
          </p:nvSpPr>
          <p:spPr bwMode="auto">
            <a:xfrm>
              <a:off x="680" y="3600"/>
              <a:ext cx="576" cy="576"/>
            </a:xfrm>
            <a:prstGeom prst="ellipse">
              <a:avLst/>
            </a:prstGeom>
            <a:gradFill rotWithShape="1">
              <a:gsLst>
                <a:gs pos="0">
                  <a:srgbClr val="808080"/>
                </a:gs>
                <a:gs pos="100000">
                  <a:srgbClr val="808080">
                    <a:gamma/>
                    <a:shade val="46275"/>
                    <a:invGamma/>
                  </a:srgbClr>
                </a:gs>
              </a:gsLst>
              <a:path path="shape">
                <a:fillToRect l="50000" t="50000" r="50000" b="50000"/>
              </a:path>
            </a:gradFill>
            <a:ln w="9525">
              <a:solidFill>
                <a:schemeClr val="tx1"/>
              </a:solidFill>
              <a:miter lim="800000"/>
              <a:headEnd/>
              <a:tailEnd/>
            </a:ln>
            <a:effectLst/>
          </p:spPr>
          <p:txBody>
            <a:bodyPr wrap="none" anchor="ctr"/>
            <a:lstStyle/>
            <a:p>
              <a:pPr algn="l">
                <a:defRPr/>
              </a:pPr>
              <a:endParaRPr lang="zh-CN" altLang="en-US" sz="2400">
                <a:latin typeface="+mj-lt"/>
                <a:ea typeface="楷体" pitchFamily="49" charset="-122"/>
              </a:endParaRPr>
            </a:p>
          </p:txBody>
        </p:sp>
        <p:sp>
          <p:nvSpPr>
            <p:cNvPr id="47" name="Rectangle 38"/>
            <p:cNvSpPr>
              <a:spLocks noChangeAspect="1" noChangeArrowheads="1"/>
            </p:cNvSpPr>
            <p:nvPr/>
          </p:nvSpPr>
          <p:spPr bwMode="auto">
            <a:xfrm>
              <a:off x="712" y="3815"/>
              <a:ext cx="504" cy="147"/>
            </a:xfrm>
            <a:prstGeom prst="rect">
              <a:avLst/>
            </a:prstGeom>
            <a:gradFill rotWithShape="1">
              <a:gsLst>
                <a:gs pos="0">
                  <a:srgbClr val="B2B2B2"/>
                </a:gs>
                <a:gs pos="50000">
                  <a:schemeClr val="bg1"/>
                </a:gs>
                <a:gs pos="100000">
                  <a:srgbClr val="B2B2B2"/>
                </a:gs>
              </a:gsLst>
              <a:lin ang="0" scaled="1"/>
            </a:gradFill>
            <a:ln w="9525">
              <a:solidFill>
                <a:schemeClr val="tx1"/>
              </a:solidFill>
              <a:miter lim="800000"/>
              <a:headEnd/>
              <a:tailEnd/>
            </a:ln>
            <a:effectLst/>
          </p:spPr>
          <p:txBody>
            <a:bodyPr wrap="none" anchor="ctr"/>
            <a:lstStyle/>
            <a:p>
              <a:pPr algn="l">
                <a:defRPr/>
              </a:pPr>
              <a:endParaRPr lang="zh-CN" altLang="en-US" sz="2400">
                <a:latin typeface="+mj-lt"/>
                <a:ea typeface="楷体" pitchFamily="49" charset="-122"/>
              </a:endParaRPr>
            </a:p>
          </p:txBody>
        </p:sp>
      </p:grpSp>
      <p:sp>
        <p:nvSpPr>
          <p:cNvPr id="48" name="Freeform 40"/>
          <p:cNvSpPr>
            <a:spLocks/>
          </p:cNvSpPr>
          <p:nvPr/>
        </p:nvSpPr>
        <p:spPr bwMode="auto">
          <a:xfrm>
            <a:off x="6515100" y="3670300"/>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rgbClr val="660066"/>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51" name="Oval 10"/>
          <p:cNvSpPr>
            <a:spLocks noChangeArrowheads="1"/>
          </p:cNvSpPr>
          <p:nvPr/>
        </p:nvSpPr>
        <p:spPr bwMode="auto">
          <a:xfrm>
            <a:off x="8143875" y="4900613"/>
            <a:ext cx="341313" cy="3397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52" name="Oval 11"/>
          <p:cNvSpPr>
            <a:spLocks noChangeArrowheads="1"/>
          </p:cNvSpPr>
          <p:nvPr/>
        </p:nvSpPr>
        <p:spPr bwMode="auto">
          <a:xfrm>
            <a:off x="8143875" y="5472113"/>
            <a:ext cx="3413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53" name="Oval 14"/>
          <p:cNvSpPr>
            <a:spLocks noChangeArrowheads="1"/>
          </p:cNvSpPr>
          <p:nvPr/>
        </p:nvSpPr>
        <p:spPr bwMode="auto">
          <a:xfrm>
            <a:off x="8143875" y="5954713"/>
            <a:ext cx="341313" cy="327025"/>
          </a:xfrm>
          <a:prstGeom prst="ellipse">
            <a:avLst/>
          </a:prstGeom>
          <a:gradFill rotWithShape="1">
            <a:gsLst>
              <a:gs pos="0">
                <a:schemeClr val="bg1"/>
              </a:gs>
              <a:gs pos="100000">
                <a:schemeClr val="hlink">
                  <a:alpha val="50000"/>
                </a:schemeClr>
              </a:gs>
            </a:gsLst>
            <a:path path="shape">
              <a:fillToRect l="50000" t="50000" r="50000" b="50000"/>
            </a:path>
          </a:gradFill>
          <a:ln w="12700">
            <a:solidFill>
              <a:srgbClr val="000000"/>
            </a:solidFill>
            <a:round/>
            <a:headEnd/>
            <a:tailEnd/>
          </a:ln>
        </p:spPr>
        <p:txBody>
          <a:bodyPr/>
          <a:lstStyle/>
          <a:p>
            <a:pPr algn="l">
              <a:defRPr/>
            </a:pPr>
            <a:endParaRPr lang="zh-CN" altLang="en-US" sz="2400">
              <a:latin typeface="+mj-lt"/>
              <a:ea typeface="楷体" pitchFamily="49" charset="-122"/>
            </a:endParaRPr>
          </a:p>
        </p:txBody>
      </p:sp>
      <p:sp>
        <p:nvSpPr>
          <p:cNvPr id="54" name="Freeform 32"/>
          <p:cNvSpPr>
            <a:spLocks/>
          </p:cNvSpPr>
          <p:nvPr/>
        </p:nvSpPr>
        <p:spPr bwMode="auto">
          <a:xfrm>
            <a:off x="8356600" y="5324475"/>
            <a:ext cx="482600" cy="49213"/>
          </a:xfrm>
          <a:custGeom>
            <a:avLst/>
            <a:gdLst/>
            <a:ahLst/>
            <a:cxnLst>
              <a:cxn ang="0">
                <a:pos x="0" y="71"/>
              </a:cxn>
              <a:cxn ang="0">
                <a:pos x="36" y="43"/>
              </a:cxn>
              <a:cxn ang="0">
                <a:pos x="64" y="3"/>
              </a:cxn>
              <a:cxn ang="0">
                <a:pos x="124" y="63"/>
              </a:cxn>
              <a:cxn ang="0">
                <a:pos x="160" y="27"/>
              </a:cxn>
              <a:cxn ang="0">
                <a:pos x="188" y="51"/>
              </a:cxn>
              <a:cxn ang="0">
                <a:pos x="216" y="39"/>
              </a:cxn>
              <a:cxn ang="0">
                <a:pos x="304" y="39"/>
              </a:cxn>
            </a:cxnLst>
            <a:rect l="0" t="0" r="r" b="b"/>
            <a:pathLst>
              <a:path w="304" h="71">
                <a:moveTo>
                  <a:pt x="0" y="71"/>
                </a:moveTo>
                <a:cubicBezTo>
                  <a:pt x="6" y="66"/>
                  <a:pt x="25" y="54"/>
                  <a:pt x="36" y="43"/>
                </a:cubicBezTo>
                <a:cubicBezTo>
                  <a:pt x="47" y="32"/>
                  <a:pt x="49" y="0"/>
                  <a:pt x="64" y="3"/>
                </a:cubicBezTo>
                <a:cubicBezTo>
                  <a:pt x="79" y="6"/>
                  <a:pt x="108" y="59"/>
                  <a:pt x="124" y="63"/>
                </a:cubicBezTo>
                <a:cubicBezTo>
                  <a:pt x="140" y="67"/>
                  <a:pt x="149" y="29"/>
                  <a:pt x="160" y="27"/>
                </a:cubicBezTo>
                <a:cubicBezTo>
                  <a:pt x="171" y="25"/>
                  <a:pt x="179" y="49"/>
                  <a:pt x="188" y="51"/>
                </a:cubicBezTo>
                <a:cubicBezTo>
                  <a:pt x="197" y="53"/>
                  <a:pt x="197" y="41"/>
                  <a:pt x="216" y="39"/>
                </a:cubicBezTo>
                <a:cubicBezTo>
                  <a:pt x="235" y="37"/>
                  <a:pt x="286" y="39"/>
                  <a:pt x="304" y="39"/>
                </a:cubicBezTo>
              </a:path>
            </a:pathLst>
          </a:custGeom>
          <a:noFill/>
          <a:ln w="9525" cap="flat" cmpd="sng">
            <a:solidFill>
              <a:schemeClr val="hlink"/>
            </a:solidFill>
            <a:prstDash val="solid"/>
            <a:miter lim="800000"/>
            <a:headEnd type="none" w="med" len="med"/>
            <a:tailEnd type="triangle" w="sm" len="lg"/>
          </a:ln>
          <a:effectLst/>
        </p:spPr>
        <p:txBody>
          <a:bodyPr wrap="none"/>
          <a:lstStyle/>
          <a:p>
            <a:pPr algn="l">
              <a:defRPr/>
            </a:pPr>
            <a:endParaRPr lang="zh-CN" altLang="en-US" sz="2400">
              <a:latin typeface="+mj-lt"/>
              <a:ea typeface="楷体" pitchFamily="49" charset="-122"/>
            </a:endParaRPr>
          </a:p>
        </p:txBody>
      </p:sp>
      <p:sp>
        <p:nvSpPr>
          <p:cNvPr id="1075240" name="Rectangle 40"/>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idx="4294967295"/>
          </p:nvPr>
        </p:nvSpPr>
        <p:spPr>
          <a:xfrm>
            <a:off x="76200" y="1524000"/>
            <a:ext cx="7391400" cy="487363"/>
          </a:xfrm>
        </p:spPr>
        <p:txBody>
          <a:bodyPr anchor="b"/>
          <a:lstStyle/>
          <a:p>
            <a:r>
              <a:rPr lang="zh-CN" altLang="en-US">
                <a:solidFill>
                  <a:srgbClr val="CC00CC"/>
                </a:solidFill>
                <a:latin typeface="楷体" panose="02010609060101010101" pitchFamily="49" charset="-122"/>
                <a:ea typeface="楷体" panose="02010609060101010101" pitchFamily="49" charset="-122"/>
              </a:rPr>
              <a:t>非本征吸收</a:t>
            </a:r>
            <a:endParaRPr lang="en-US" altLang="zh-CN">
              <a:solidFill>
                <a:srgbClr val="CC00CC"/>
              </a:solidFill>
              <a:latin typeface="楷体" panose="02010609060101010101" pitchFamily="49" charset="-122"/>
              <a:ea typeface="楷体" panose="02010609060101010101" pitchFamily="49" charset="-122"/>
            </a:endParaRPr>
          </a:p>
        </p:txBody>
      </p:sp>
      <p:sp>
        <p:nvSpPr>
          <p:cNvPr id="20483" name="Rectangle 6"/>
          <p:cNvSpPr>
            <a:spLocks noChangeArrowheads="1"/>
          </p:cNvSpPr>
          <p:nvPr/>
        </p:nvSpPr>
        <p:spPr bwMode="auto">
          <a:xfrm>
            <a:off x="958850" y="2286000"/>
            <a:ext cx="7194550" cy="457200"/>
          </a:xfrm>
          <a:prstGeom prst="rect">
            <a:avLst/>
          </a:prstGeom>
          <a:noFill/>
          <a:ln w="9525">
            <a:noFill/>
            <a:miter lim="800000"/>
            <a:headEnd/>
            <a:tailEnd/>
          </a:ln>
        </p:spPr>
        <p:txBody>
          <a:bodyPr wrap="non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latin typeface="Times New Roman" panose="02020603050405020304" pitchFamily="18" charset="0"/>
                <a:ea typeface="楷体" panose="02010609060101010101" pitchFamily="49" charset="-122"/>
                <a:cs typeface="仿宋_GB2312" pitchFamily="49" charset="-122"/>
              </a:rPr>
              <a:t>光纤制造过程引入的有害杂质带来较强的非本征吸收</a:t>
            </a:r>
          </a:p>
        </p:txBody>
      </p:sp>
      <p:sp>
        <p:nvSpPr>
          <p:cNvPr id="234508" name="Rectangle 12"/>
          <p:cNvSpPr>
            <a:spLocks noChangeArrowheads="1"/>
          </p:cNvSpPr>
          <p:nvPr/>
        </p:nvSpPr>
        <p:spPr bwMode="auto">
          <a:xfrm>
            <a:off x="971550" y="2895600"/>
            <a:ext cx="7334250" cy="457200"/>
          </a:xfrm>
          <a:prstGeom prst="rect">
            <a:avLst/>
          </a:prstGeom>
          <a:noFill/>
          <a:ln w="9525">
            <a:noFill/>
            <a:miter lim="800000"/>
            <a:headEnd/>
            <a:tailEnd/>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2400">
                <a:solidFill>
                  <a:schemeClr val="accent1"/>
                </a:solidFill>
                <a:latin typeface="Times New Roman" panose="02020603050405020304" pitchFamily="18" charset="0"/>
                <a:ea typeface="楷体" panose="02010609060101010101" pitchFamily="49" charset="-122"/>
                <a:cs typeface="仿宋_GB2312" pitchFamily="49" charset="-122"/>
              </a:rPr>
              <a:t>OH</a:t>
            </a:r>
            <a:r>
              <a:rPr lang="en-US" altLang="zh-CN" sz="2400" baseline="30000">
                <a:solidFill>
                  <a:schemeClr val="accent1"/>
                </a:solidFill>
                <a:latin typeface="Times New Roman" panose="02020603050405020304" pitchFamily="18" charset="0"/>
                <a:ea typeface="楷体" panose="02010609060101010101" pitchFamily="49" charset="-122"/>
                <a:cs typeface="仿宋_GB2312" pitchFamily="49" charset="-122"/>
              </a:rPr>
              <a:t>－</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和过渡金属离子，如铁、钴、镍、铜、锰、铬等</a:t>
            </a:r>
          </a:p>
        </p:txBody>
      </p:sp>
      <p:grpSp>
        <p:nvGrpSpPr>
          <p:cNvPr id="1077275" name="Group 27"/>
          <p:cNvGrpSpPr>
            <a:grpSpLocks/>
          </p:cNvGrpSpPr>
          <p:nvPr/>
        </p:nvGrpSpPr>
        <p:grpSpPr bwMode="auto">
          <a:xfrm>
            <a:off x="152400" y="3509963"/>
            <a:ext cx="7793038" cy="2973387"/>
            <a:chOff x="96" y="2211"/>
            <a:chExt cx="4909" cy="1873"/>
          </a:xfrm>
        </p:grpSpPr>
        <p:sp>
          <p:nvSpPr>
            <p:cNvPr id="1077262" name="Rectangle 2"/>
            <p:cNvSpPr>
              <a:spLocks noChangeArrowheads="1"/>
            </p:cNvSpPr>
            <p:nvPr/>
          </p:nvSpPr>
          <p:spPr bwMode="auto">
            <a:xfrm>
              <a:off x="96" y="2211"/>
              <a:ext cx="490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a:solidFill>
                    <a:srgbClr val="CC00CC"/>
                  </a:solidFill>
                  <a:latin typeface="楷体" panose="02010609060101010101" pitchFamily="49" charset="-122"/>
                  <a:ea typeface="楷体" panose="02010609060101010101" pitchFamily="49" charset="-122"/>
                </a:rPr>
                <a:t>原子缺陷吸收</a:t>
              </a:r>
              <a:endParaRPr lang="en-US" altLang="zh-CN">
                <a:solidFill>
                  <a:srgbClr val="CC00CC"/>
                </a:solidFill>
                <a:latin typeface="楷体" panose="02010609060101010101" pitchFamily="49" charset="-122"/>
                <a:ea typeface="楷体" panose="02010609060101010101" pitchFamily="49" charset="-122"/>
              </a:endParaRPr>
            </a:p>
          </p:txBody>
        </p:sp>
        <p:grpSp>
          <p:nvGrpSpPr>
            <p:cNvPr id="1077274" name="Group 26"/>
            <p:cNvGrpSpPr>
              <a:grpSpLocks/>
            </p:cNvGrpSpPr>
            <p:nvPr/>
          </p:nvGrpSpPr>
          <p:grpSpPr bwMode="auto">
            <a:xfrm>
              <a:off x="912" y="2784"/>
              <a:ext cx="3990" cy="1300"/>
              <a:chOff x="432" y="2876"/>
              <a:chExt cx="3990" cy="1300"/>
            </a:xfrm>
          </p:grpSpPr>
          <p:sp>
            <p:nvSpPr>
              <p:cNvPr id="313356" name="Rectangle 12"/>
              <p:cNvSpPr>
                <a:spLocks noChangeArrowheads="1"/>
              </p:cNvSpPr>
              <p:nvPr/>
            </p:nvSpPr>
            <p:spPr bwMode="auto">
              <a:xfrm>
                <a:off x="432" y="3518"/>
                <a:ext cx="3572" cy="288"/>
              </a:xfrm>
              <a:prstGeom prst="rect">
                <a:avLst/>
              </a:prstGeom>
              <a:noFill/>
              <a:ln w="9525">
                <a:noFill/>
                <a:miter lim="800000"/>
                <a:headEnd/>
                <a:tailEnd/>
              </a:ln>
            </p:spPr>
            <p:txBody>
              <a:bodyPr wrap="non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latin typeface="Times New Roman" panose="02020603050405020304" pitchFamily="18" charset="0"/>
                    <a:ea typeface="楷体" panose="02010609060101010101" pitchFamily="49" charset="-122"/>
                    <a:cs typeface="仿宋_GB2312" pitchFamily="49" charset="-122"/>
                  </a:rPr>
                  <a:t>光纤晶格很容易在光场的作用下产生振动</a:t>
                </a:r>
              </a:p>
            </p:txBody>
          </p:sp>
          <p:sp>
            <p:nvSpPr>
              <p:cNvPr id="313357" name="Rectangle 13"/>
              <p:cNvSpPr>
                <a:spLocks noChangeArrowheads="1"/>
              </p:cNvSpPr>
              <p:nvPr/>
            </p:nvSpPr>
            <p:spPr bwMode="auto">
              <a:xfrm>
                <a:off x="438" y="2876"/>
                <a:ext cx="3799" cy="288"/>
              </a:xfrm>
              <a:prstGeom prst="rect">
                <a:avLst/>
              </a:prstGeom>
              <a:noFill/>
              <a:ln w="9525">
                <a:noFill/>
                <a:miter lim="800000"/>
                <a:headEnd/>
                <a:tailEnd/>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光纤制造 </a:t>
                </a:r>
                <a:r>
                  <a:rPr lang="en-US" altLang="zh-CN" sz="2400">
                    <a:solidFill>
                      <a:schemeClr val="accent1"/>
                    </a:solidFill>
                    <a:latin typeface="Times New Roman" panose="02020603050405020304" pitchFamily="18" charset="0"/>
                    <a:ea typeface="楷体" panose="02010609060101010101" pitchFamily="49" charset="-122"/>
                    <a:cs typeface="仿宋_GB2312" pitchFamily="49" charset="-122"/>
                  </a:rPr>
                  <a:t>-&gt; </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材料受到</a:t>
                </a:r>
                <a:r>
                  <a:rPr lang="zh-CN" altLang="en-US" sz="2400" b="1">
                    <a:solidFill>
                      <a:schemeClr val="accent1"/>
                    </a:solidFill>
                    <a:latin typeface="Times New Roman" panose="02020603050405020304" pitchFamily="18" charset="0"/>
                    <a:ea typeface="楷体" panose="02010609060101010101" pitchFamily="49" charset="-122"/>
                    <a:cs typeface="仿宋_GB2312" pitchFamily="49" charset="-122"/>
                  </a:rPr>
                  <a:t>热激励</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 </a:t>
                </a:r>
                <a:r>
                  <a:rPr lang="en-US" altLang="zh-CN" sz="2400">
                    <a:solidFill>
                      <a:schemeClr val="accent1"/>
                    </a:solidFill>
                    <a:latin typeface="Times New Roman" panose="02020603050405020304" pitchFamily="18" charset="0"/>
                    <a:ea typeface="楷体" panose="02010609060101010101" pitchFamily="49" charset="-122"/>
                    <a:cs typeface="仿宋_GB2312" pitchFamily="49" charset="-122"/>
                  </a:rPr>
                  <a:t>-&gt; </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结构不完善</a:t>
                </a:r>
              </a:p>
            </p:txBody>
          </p:sp>
          <p:sp>
            <p:nvSpPr>
              <p:cNvPr id="313358" name="Rectangle 14"/>
              <p:cNvSpPr>
                <a:spLocks noChangeArrowheads="1"/>
              </p:cNvSpPr>
              <p:nvPr/>
            </p:nvSpPr>
            <p:spPr bwMode="auto">
              <a:xfrm>
                <a:off x="438" y="3160"/>
                <a:ext cx="3799" cy="288"/>
              </a:xfrm>
              <a:prstGeom prst="rect">
                <a:avLst/>
              </a:prstGeom>
              <a:noFill/>
              <a:ln w="9525">
                <a:noFill/>
                <a:miter lim="800000"/>
                <a:headEnd/>
                <a:tailEnd/>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强粒子</a:t>
                </a:r>
                <a:r>
                  <a:rPr lang="zh-CN" altLang="en-US" sz="2400" b="1">
                    <a:solidFill>
                      <a:schemeClr val="accent1"/>
                    </a:solidFill>
                    <a:latin typeface="Times New Roman" panose="02020603050405020304" pitchFamily="18" charset="0"/>
                    <a:ea typeface="楷体" panose="02010609060101010101" pitchFamily="49" charset="-122"/>
                    <a:cs typeface="仿宋_GB2312" pitchFamily="49" charset="-122"/>
                  </a:rPr>
                  <a:t>辐射</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 </a:t>
                </a:r>
                <a:r>
                  <a:rPr lang="en-US" altLang="zh-CN" sz="2400">
                    <a:solidFill>
                      <a:schemeClr val="accent1"/>
                    </a:solidFill>
                    <a:latin typeface="Times New Roman" panose="02020603050405020304" pitchFamily="18" charset="0"/>
                    <a:ea typeface="楷体" panose="02010609060101010101" pitchFamily="49" charset="-122"/>
                    <a:cs typeface="仿宋_GB2312" pitchFamily="49" charset="-122"/>
                  </a:rPr>
                  <a:t>-&gt; </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材料共价键断裂 </a:t>
                </a:r>
                <a:r>
                  <a:rPr lang="en-US" altLang="zh-CN" sz="2400">
                    <a:solidFill>
                      <a:schemeClr val="accent1"/>
                    </a:solidFill>
                    <a:latin typeface="Times New Roman" panose="02020603050405020304" pitchFamily="18" charset="0"/>
                    <a:ea typeface="楷体" panose="02010609060101010101" pitchFamily="49" charset="-122"/>
                    <a:cs typeface="仿宋_GB2312" pitchFamily="49" charset="-122"/>
                  </a:rPr>
                  <a:t>-&gt; </a:t>
                </a:r>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原子缺陷</a:t>
                </a:r>
              </a:p>
            </p:txBody>
          </p:sp>
          <p:sp>
            <p:nvSpPr>
              <p:cNvPr id="313360" name="Rectangle 16"/>
              <p:cNvSpPr>
                <a:spLocks noChangeArrowheads="1"/>
              </p:cNvSpPr>
              <p:nvPr/>
            </p:nvSpPr>
            <p:spPr bwMode="auto">
              <a:xfrm>
                <a:off x="1582" y="3888"/>
                <a:ext cx="2738" cy="288"/>
              </a:xfrm>
              <a:prstGeom prst="rect">
                <a:avLst/>
              </a:prstGeom>
              <a:noFill/>
              <a:ln w="9525">
                <a:noFill/>
                <a:miter lim="800000"/>
                <a:headEnd/>
                <a:tailEnd/>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solidFill>
                      <a:srgbClr val="FF0000"/>
                    </a:solidFill>
                    <a:latin typeface="Times New Roman" panose="02020603050405020304" pitchFamily="18" charset="0"/>
                    <a:ea typeface="楷体" panose="02010609060101010101" pitchFamily="49" charset="-122"/>
                    <a:cs typeface="仿宋_GB2312" pitchFamily="49" charset="-122"/>
                  </a:rPr>
                  <a:t>吸收光能，引起损耗</a:t>
                </a:r>
                <a:endParaRPr lang="en-US" altLang="zh-CN" sz="2400">
                  <a:solidFill>
                    <a:srgbClr val="FF0000"/>
                  </a:solidFill>
                  <a:latin typeface="Times New Roman" panose="02020603050405020304" pitchFamily="18" charset="0"/>
                  <a:ea typeface="楷体" panose="02010609060101010101" pitchFamily="49" charset="-122"/>
                  <a:cs typeface="仿宋_GB2312" pitchFamily="49" charset="-122"/>
                </a:endParaRPr>
              </a:p>
            </p:txBody>
          </p:sp>
          <p:sp>
            <p:nvSpPr>
              <p:cNvPr id="313361" name="AutoShape 17"/>
              <p:cNvSpPr>
                <a:spLocks/>
              </p:cNvSpPr>
              <p:nvPr/>
            </p:nvSpPr>
            <p:spPr bwMode="auto">
              <a:xfrm>
                <a:off x="4198" y="3008"/>
                <a:ext cx="56" cy="336"/>
              </a:xfrm>
              <a:prstGeom prst="rightBrace">
                <a:avLst>
                  <a:gd name="adj1" fmla="val 50000"/>
                  <a:gd name="adj2" fmla="val 50000"/>
                </a:avLst>
              </a:prstGeom>
              <a:noFill/>
              <a:ln w="1905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defRPr/>
                </a:pPr>
                <a:endParaRPr lang="zh-CN" altLang="en-US" sz="2400">
                  <a:latin typeface="+mj-lt"/>
                  <a:ea typeface="楷体" pitchFamily="49" charset="-122"/>
                  <a:cs typeface="仿宋_GB2312"/>
                </a:endParaRPr>
              </a:p>
            </p:txBody>
          </p:sp>
          <p:sp>
            <p:nvSpPr>
              <p:cNvPr id="313362" name="Line 18"/>
              <p:cNvSpPr>
                <a:spLocks noChangeShapeType="1"/>
              </p:cNvSpPr>
              <p:nvPr/>
            </p:nvSpPr>
            <p:spPr bwMode="auto">
              <a:xfrm>
                <a:off x="4302" y="3168"/>
                <a:ext cx="112" cy="0"/>
              </a:xfrm>
              <a:prstGeom prst="line">
                <a:avLst/>
              </a:prstGeom>
              <a:noFill/>
              <a:ln w="19050">
                <a:solidFill>
                  <a:srgbClr val="FF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3363" name="Line 19"/>
              <p:cNvSpPr>
                <a:spLocks noChangeShapeType="1"/>
              </p:cNvSpPr>
              <p:nvPr/>
            </p:nvSpPr>
            <p:spPr bwMode="auto">
              <a:xfrm>
                <a:off x="4422" y="3168"/>
                <a:ext cx="0" cy="496"/>
              </a:xfrm>
              <a:prstGeom prst="line">
                <a:avLst/>
              </a:prstGeom>
              <a:noFill/>
              <a:ln w="19050">
                <a:solidFill>
                  <a:srgbClr val="FF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3364" name="Line 20"/>
              <p:cNvSpPr>
                <a:spLocks noChangeShapeType="1"/>
              </p:cNvSpPr>
              <p:nvPr/>
            </p:nvSpPr>
            <p:spPr bwMode="auto">
              <a:xfrm flipH="1">
                <a:off x="3966" y="3664"/>
                <a:ext cx="456" cy="0"/>
              </a:xfrm>
              <a:prstGeom prst="line">
                <a:avLst/>
              </a:prstGeom>
              <a:noFill/>
              <a:ln w="19050">
                <a:solidFill>
                  <a:srgbClr val="FF00FF"/>
                </a:solidFill>
                <a:prstDash val="dash"/>
                <a:miter lim="800000"/>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313365" name="Line 21"/>
              <p:cNvSpPr>
                <a:spLocks noChangeShapeType="1"/>
              </p:cNvSpPr>
              <p:nvPr/>
            </p:nvSpPr>
            <p:spPr bwMode="auto">
              <a:xfrm>
                <a:off x="590" y="3776"/>
                <a:ext cx="0" cy="264"/>
              </a:xfrm>
              <a:prstGeom prst="line">
                <a:avLst/>
              </a:prstGeom>
              <a:noFill/>
              <a:ln w="19050">
                <a:solidFill>
                  <a:srgbClr val="CC00CC"/>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3366" name="Line 22"/>
              <p:cNvSpPr>
                <a:spLocks noChangeShapeType="1"/>
              </p:cNvSpPr>
              <p:nvPr/>
            </p:nvSpPr>
            <p:spPr bwMode="auto">
              <a:xfrm>
                <a:off x="590" y="4048"/>
                <a:ext cx="984" cy="0"/>
              </a:xfrm>
              <a:prstGeom prst="line">
                <a:avLst/>
              </a:prstGeom>
              <a:noFill/>
              <a:ln w="19050">
                <a:solidFill>
                  <a:srgbClr val="CC00CC"/>
                </a:solidFill>
                <a:prstDash val="dash"/>
                <a:miter lim="800000"/>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77276" name="Rectangle 28"/>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5" name="Rectangle 3"/>
          <p:cNvSpPr>
            <a:spLocks noGrp="1" noChangeArrowheads="1"/>
          </p:cNvSpPr>
          <p:nvPr>
            <p:ph type="body" idx="1"/>
          </p:nvPr>
        </p:nvSpPr>
        <p:spPr>
          <a:xfrm>
            <a:off x="381000" y="1676400"/>
            <a:ext cx="4114800" cy="4191000"/>
          </a:xfrm>
        </p:spPr>
        <p:txBody>
          <a:bodyPr/>
          <a:lstStyle/>
          <a:p>
            <a:pPr>
              <a:buFont typeface="Wingdings" panose="05000000000000000000" pitchFamily="2" charset="2"/>
              <a:buNone/>
            </a:pPr>
            <a:r>
              <a:rPr lang="zh-CN" altLang="en-US">
                <a:solidFill>
                  <a:srgbClr val="CC00CC"/>
                </a:solidFill>
                <a:ea typeface="宋体" panose="02010600030101010101" pitchFamily="2" charset="-122"/>
              </a:rPr>
              <a:t>瑞利散射</a:t>
            </a:r>
          </a:p>
          <a:p>
            <a:pPr>
              <a:spcBef>
                <a:spcPct val="80000"/>
              </a:spcBef>
            </a:pPr>
            <a:r>
              <a:rPr lang="zh-CN" altLang="en-US" sz="2400">
                <a:ea typeface="宋体" panose="02010600030101010101" pitchFamily="2" charset="-122"/>
              </a:rPr>
              <a:t>由于制造过程中沉积到熔石英中的随机密度变化引起的，导致折射率本身的起伏，使光向各个方向散射。</a:t>
            </a:r>
          </a:p>
          <a:p>
            <a:r>
              <a:rPr lang="zh-CN" altLang="en-US" sz="2400">
                <a:solidFill>
                  <a:schemeClr val="accent1"/>
                </a:solidFill>
                <a:ea typeface="宋体" panose="02010600030101010101" pitchFamily="2" charset="-122"/>
              </a:rPr>
              <a:t>大小与</a:t>
            </a:r>
            <a:r>
              <a:rPr lang="zh-CN" altLang="en-US" sz="2400">
                <a:solidFill>
                  <a:schemeClr val="accent1"/>
                </a:solidFill>
                <a:ea typeface="宋体" panose="02010600030101010101" pitchFamily="2" charset="-122"/>
                <a:sym typeface="Symbol" panose="05050102010706020507" pitchFamily="18" charset="2"/>
              </a:rPr>
              <a:t></a:t>
            </a:r>
            <a:r>
              <a:rPr lang="en-US" altLang="zh-CN" sz="2400" baseline="30000">
                <a:solidFill>
                  <a:schemeClr val="accent1"/>
                </a:solidFill>
                <a:ea typeface="宋体" panose="02010600030101010101" pitchFamily="2" charset="-122"/>
                <a:sym typeface="Symbol" panose="05050102010706020507" pitchFamily="18" charset="2"/>
              </a:rPr>
              <a:t>4</a:t>
            </a:r>
            <a:r>
              <a:rPr lang="zh-CN" altLang="en-US" sz="2400">
                <a:solidFill>
                  <a:schemeClr val="accent1"/>
                </a:solidFill>
                <a:ea typeface="宋体" panose="02010600030101010101" pitchFamily="2" charset="-122"/>
              </a:rPr>
              <a:t>成反比，</a:t>
            </a:r>
          </a:p>
          <a:p>
            <a:pPr>
              <a:buFont typeface="Wingdings" panose="05000000000000000000" pitchFamily="2" charset="2"/>
              <a:buNone/>
            </a:pPr>
            <a:r>
              <a:rPr lang="zh-CN" altLang="en-US" sz="2400">
                <a:solidFill>
                  <a:schemeClr val="accent1"/>
                </a:solidFill>
                <a:ea typeface="宋体" panose="02010600030101010101" pitchFamily="2" charset="-122"/>
              </a:rPr>
              <a:t>    </a:t>
            </a:r>
            <a:r>
              <a:rPr lang="zh-CN" altLang="en-US" sz="2400" i="1">
                <a:solidFill>
                  <a:schemeClr val="accent1"/>
                </a:solidFill>
                <a:ea typeface="宋体" panose="02010600030101010101" pitchFamily="2" charset="-122"/>
                <a:sym typeface="Symbol" panose="05050102010706020507" pitchFamily="18" charset="2"/>
              </a:rPr>
              <a:t></a:t>
            </a:r>
            <a:r>
              <a:rPr lang="en-US" altLang="zh-CN" sz="2400" i="1" baseline="-25000">
                <a:solidFill>
                  <a:schemeClr val="accent1"/>
                </a:solidFill>
                <a:ea typeface="宋体" panose="02010600030101010101" pitchFamily="2" charset="-122"/>
                <a:sym typeface="Symbol" panose="05050102010706020507" pitchFamily="18" charset="2"/>
              </a:rPr>
              <a:t>R</a:t>
            </a:r>
            <a:r>
              <a:rPr lang="zh-CN" altLang="en-US" sz="2400">
                <a:solidFill>
                  <a:schemeClr val="accent1"/>
                </a:solidFill>
                <a:ea typeface="宋体" panose="02010600030101010101" pitchFamily="2" charset="-122"/>
                <a:sym typeface="Symbol" panose="05050102010706020507" pitchFamily="18" charset="2"/>
              </a:rPr>
              <a:t>＝</a:t>
            </a:r>
            <a:r>
              <a:rPr lang="en-US" altLang="zh-CN" sz="2400" i="1">
                <a:solidFill>
                  <a:schemeClr val="accent1"/>
                </a:solidFill>
                <a:ea typeface="宋体" panose="02010600030101010101" pitchFamily="2" charset="-122"/>
                <a:sym typeface="Symbol" panose="05050102010706020507" pitchFamily="18" charset="2"/>
              </a:rPr>
              <a:t>C/ </a:t>
            </a:r>
            <a:r>
              <a:rPr lang="en-US" altLang="zh-CN" sz="2400" i="1" baseline="30000">
                <a:solidFill>
                  <a:schemeClr val="accent1"/>
                </a:solidFill>
                <a:ea typeface="宋体" panose="02010600030101010101" pitchFamily="2" charset="-122"/>
                <a:sym typeface="Symbol" panose="05050102010706020507" pitchFamily="18" charset="2"/>
              </a:rPr>
              <a:t>4</a:t>
            </a:r>
            <a:r>
              <a:rPr lang="zh-CN" altLang="en-US" sz="2400">
                <a:solidFill>
                  <a:schemeClr val="accent1"/>
                </a:solidFill>
                <a:ea typeface="宋体" panose="02010600030101010101" pitchFamily="2" charset="-122"/>
                <a:sym typeface="Symbol" panose="05050102010706020507" pitchFamily="18" charset="2"/>
              </a:rPr>
              <a:t>（</a:t>
            </a:r>
            <a:r>
              <a:rPr lang="en-US" altLang="zh-CN" sz="2400" i="1">
                <a:solidFill>
                  <a:schemeClr val="accent1"/>
                </a:solidFill>
                <a:ea typeface="宋体" panose="02010600030101010101" pitchFamily="2" charset="-122"/>
                <a:sym typeface="Symbol" panose="05050102010706020507" pitchFamily="18" charset="2"/>
              </a:rPr>
              <a:t>dB/km</a:t>
            </a:r>
            <a:r>
              <a:rPr lang="zh-CN" altLang="en-US" sz="2400">
                <a:solidFill>
                  <a:schemeClr val="accent1"/>
                </a:solidFill>
                <a:ea typeface="宋体" panose="02010600030101010101" pitchFamily="2" charset="-122"/>
                <a:sym typeface="Symbol" panose="05050102010706020507" pitchFamily="18" charset="2"/>
              </a:rPr>
              <a:t>）</a:t>
            </a:r>
          </a:p>
          <a:p>
            <a:pPr>
              <a:buFont typeface="Wingdings" panose="05000000000000000000" pitchFamily="2" charset="2"/>
              <a:buNone/>
            </a:pPr>
            <a:r>
              <a:rPr lang="zh-CN" altLang="en-US" sz="2400">
                <a:solidFill>
                  <a:schemeClr val="accent1"/>
                </a:solidFill>
                <a:ea typeface="宋体" panose="02010600030101010101" pitchFamily="2" charset="-122"/>
                <a:sym typeface="Symbol" panose="05050102010706020507" pitchFamily="18" charset="2"/>
              </a:rPr>
              <a:t>   </a:t>
            </a:r>
            <a:r>
              <a:rPr lang="zh-CN" altLang="en-US" sz="2400">
                <a:solidFill>
                  <a:schemeClr val="accent1"/>
                </a:solidFill>
                <a:ea typeface="宋体" panose="02010600030101010101" pitchFamily="2" charset="-122"/>
              </a:rPr>
              <a:t>因而主要作用在短波长区。</a:t>
            </a:r>
          </a:p>
        </p:txBody>
      </p:sp>
      <p:sp>
        <p:nvSpPr>
          <p:cNvPr id="1052677"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pic>
        <p:nvPicPr>
          <p:cNvPr id="105267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1657350"/>
            <a:ext cx="3643312"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title" idx="4294967295"/>
          </p:nvPr>
        </p:nvSpPr>
        <p:spPr>
          <a:xfrm>
            <a:off x="588360" y="4571205"/>
            <a:ext cx="2667000" cy="487363"/>
          </a:xfrm>
        </p:spPr>
        <p:txBody>
          <a:bodyPr anchor="b"/>
          <a:lstStyle/>
          <a:p>
            <a:r>
              <a:rPr lang="zh-CN" altLang="en-US" dirty="0">
                <a:solidFill>
                  <a:srgbClr val="CC00CC"/>
                </a:solidFill>
                <a:latin typeface="楷体" panose="02010609060101010101" pitchFamily="49" charset="-122"/>
                <a:ea typeface="楷体" panose="02010609060101010101" pitchFamily="49" charset="-122"/>
              </a:rPr>
              <a:t>弯曲损耗  </a:t>
            </a:r>
            <a:endParaRPr lang="en-US" altLang="zh-CN" dirty="0">
              <a:solidFill>
                <a:srgbClr val="CC00CC"/>
              </a:solidFill>
              <a:latin typeface="楷体" panose="02010609060101010101" pitchFamily="49" charset="-122"/>
              <a:ea typeface="楷体" panose="02010609060101010101" pitchFamily="49" charset="-122"/>
            </a:endParaRPr>
          </a:p>
        </p:txBody>
      </p:sp>
      <p:sp>
        <p:nvSpPr>
          <p:cNvPr id="27651" name="Rectangle 4"/>
          <p:cNvSpPr>
            <a:spLocks noChangeArrowheads="1"/>
          </p:cNvSpPr>
          <p:nvPr/>
        </p:nvSpPr>
        <p:spPr bwMode="auto">
          <a:xfrm>
            <a:off x="501650" y="5121275"/>
            <a:ext cx="4146550" cy="822325"/>
          </a:xfrm>
          <a:prstGeom prst="rect">
            <a:avLst/>
          </a:prstGeom>
          <a:noFill/>
          <a:ln w="9525">
            <a:noFill/>
            <a:miter lim="800000"/>
            <a:headEnd/>
            <a:tailEnd/>
          </a:ln>
        </p:spPr>
        <p:txBody>
          <a:bodyPr wrap="non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solidFill>
                  <a:srgbClr val="FF0000"/>
                </a:solidFill>
                <a:latin typeface="Times New Roman" panose="02020603050405020304" pitchFamily="18" charset="0"/>
                <a:ea typeface="楷体" panose="02010609060101010101" pitchFamily="49" charset="-122"/>
                <a:cs typeface="仿宋_GB2312" pitchFamily="49" charset="-122"/>
              </a:rPr>
              <a:t>宏弯：曲率半径比光纤的直径</a:t>
            </a:r>
          </a:p>
          <a:p>
            <a:r>
              <a:rPr lang="zh-CN" altLang="en-US" sz="2400">
                <a:solidFill>
                  <a:srgbClr val="FF0000"/>
                </a:solidFill>
                <a:latin typeface="Times New Roman" panose="02020603050405020304" pitchFamily="18" charset="0"/>
                <a:ea typeface="楷体" panose="02010609060101010101" pitchFamily="49" charset="-122"/>
                <a:cs typeface="仿宋_GB2312" pitchFamily="49" charset="-122"/>
              </a:rPr>
              <a:t>            大得多的弯曲</a:t>
            </a:r>
            <a:endParaRPr lang="en-US" altLang="zh-CN" sz="2400">
              <a:solidFill>
                <a:srgbClr val="FF0000"/>
              </a:solidFill>
              <a:latin typeface="Times New Roman" panose="02020603050405020304" pitchFamily="18" charset="0"/>
              <a:ea typeface="楷体" panose="02010609060101010101" pitchFamily="49" charset="-122"/>
              <a:cs typeface="仿宋_GB2312" pitchFamily="49" charset="-122"/>
            </a:endParaRPr>
          </a:p>
        </p:txBody>
      </p:sp>
      <p:pic>
        <p:nvPicPr>
          <p:cNvPr id="1078276" name="Picture 6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0" y="3429000"/>
            <a:ext cx="3911600"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78277" name="组合 325"/>
          <p:cNvGrpSpPr>
            <a:grpSpLocks/>
          </p:cNvGrpSpPr>
          <p:nvPr/>
        </p:nvGrpSpPr>
        <p:grpSpPr bwMode="auto">
          <a:xfrm>
            <a:off x="533400" y="1371600"/>
            <a:ext cx="4749800" cy="3003550"/>
            <a:chOff x="644525" y="2038350"/>
            <a:chExt cx="4749800" cy="3003550"/>
          </a:xfrm>
        </p:grpSpPr>
        <p:grpSp>
          <p:nvGrpSpPr>
            <p:cNvPr id="1078278" name="Group 647"/>
            <p:cNvGrpSpPr>
              <a:grpSpLocks/>
            </p:cNvGrpSpPr>
            <p:nvPr/>
          </p:nvGrpSpPr>
          <p:grpSpPr bwMode="auto">
            <a:xfrm>
              <a:off x="2930525" y="2228850"/>
              <a:ext cx="2463800" cy="2813050"/>
              <a:chOff x="1702" y="1396"/>
              <a:chExt cx="1552" cy="1772"/>
            </a:xfrm>
          </p:grpSpPr>
          <p:sp>
            <p:nvSpPr>
              <p:cNvPr id="27758" name="Freeform 13"/>
              <p:cNvSpPr>
                <a:spLocks/>
              </p:cNvSpPr>
              <p:nvPr/>
            </p:nvSpPr>
            <p:spPr bwMode="auto">
              <a:xfrm>
                <a:off x="2926" y="1668"/>
                <a:ext cx="192" cy="200"/>
              </a:xfrm>
              <a:custGeom>
                <a:avLst/>
                <a:gdLst>
                  <a:gd name="T0" fmla="*/ 0 w 192"/>
                  <a:gd name="T1" fmla="*/ 152 h 200"/>
                  <a:gd name="T2" fmla="*/ 48 w 192"/>
                  <a:gd name="T3" fmla="*/ 120 h 200"/>
                  <a:gd name="T4" fmla="*/ 120 w 192"/>
                  <a:gd name="T5" fmla="*/ 72 h 200"/>
                  <a:gd name="T6" fmla="*/ 192 w 192"/>
                  <a:gd name="T7" fmla="*/ 0 h 200"/>
                  <a:gd name="T8" fmla="*/ 48 w 192"/>
                  <a:gd name="T9" fmla="*/ 200 h 200"/>
                  <a:gd name="T10" fmla="*/ 0 w 192"/>
                  <a:gd name="T11" fmla="*/ 152 h 200"/>
                  <a:gd name="T12" fmla="*/ 0 60000 65536"/>
                  <a:gd name="T13" fmla="*/ 0 60000 65536"/>
                  <a:gd name="T14" fmla="*/ 0 60000 65536"/>
                  <a:gd name="T15" fmla="*/ 0 60000 65536"/>
                  <a:gd name="T16" fmla="*/ 0 60000 65536"/>
                  <a:gd name="T17" fmla="*/ 0 60000 65536"/>
                  <a:gd name="T18" fmla="*/ 0 w 192"/>
                  <a:gd name="T19" fmla="*/ 0 h 200"/>
                  <a:gd name="T20" fmla="*/ 192 w 192"/>
                  <a:gd name="T21" fmla="*/ 200 h 200"/>
                </a:gdLst>
                <a:ahLst/>
                <a:cxnLst>
                  <a:cxn ang="T12">
                    <a:pos x="T0" y="T1"/>
                  </a:cxn>
                  <a:cxn ang="T13">
                    <a:pos x="T2" y="T3"/>
                  </a:cxn>
                  <a:cxn ang="T14">
                    <a:pos x="T4" y="T5"/>
                  </a:cxn>
                  <a:cxn ang="T15">
                    <a:pos x="T6" y="T7"/>
                  </a:cxn>
                  <a:cxn ang="T16">
                    <a:pos x="T8" y="T9"/>
                  </a:cxn>
                  <a:cxn ang="T17">
                    <a:pos x="T10" y="T11"/>
                  </a:cxn>
                </a:cxnLst>
                <a:rect l="T18" t="T19" r="T20" b="T21"/>
                <a:pathLst>
                  <a:path w="192" h="200">
                    <a:moveTo>
                      <a:pt x="0" y="152"/>
                    </a:moveTo>
                    <a:lnTo>
                      <a:pt x="48" y="120"/>
                    </a:lnTo>
                    <a:lnTo>
                      <a:pt x="120" y="72"/>
                    </a:lnTo>
                    <a:lnTo>
                      <a:pt x="192" y="0"/>
                    </a:lnTo>
                    <a:lnTo>
                      <a:pt x="48" y="200"/>
                    </a:lnTo>
                    <a:lnTo>
                      <a:pt x="0" y="152"/>
                    </a:lnTo>
                    <a:close/>
                  </a:path>
                </a:pathLst>
              </a:custGeom>
              <a:solidFill>
                <a:srgbClr val="FF6600"/>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59" name="Line 14"/>
              <p:cNvSpPr>
                <a:spLocks noChangeShapeType="1"/>
              </p:cNvSpPr>
              <p:nvPr/>
            </p:nvSpPr>
            <p:spPr bwMode="auto">
              <a:xfrm flipV="1">
                <a:off x="2926" y="1788"/>
                <a:ext cx="48" cy="32"/>
              </a:xfrm>
              <a:prstGeom prst="line">
                <a:avLst/>
              </a:prstGeom>
              <a:noFill/>
              <a:ln w="127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0" name="Line 15"/>
              <p:cNvSpPr>
                <a:spLocks noChangeShapeType="1"/>
              </p:cNvSpPr>
              <p:nvPr/>
            </p:nvSpPr>
            <p:spPr bwMode="auto">
              <a:xfrm flipV="1">
                <a:off x="2974" y="1740"/>
                <a:ext cx="72" cy="48"/>
              </a:xfrm>
              <a:prstGeom prst="line">
                <a:avLst/>
              </a:prstGeom>
              <a:noFill/>
              <a:ln w="127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1" name="Line 16"/>
              <p:cNvSpPr>
                <a:spLocks noChangeShapeType="1"/>
              </p:cNvSpPr>
              <p:nvPr/>
            </p:nvSpPr>
            <p:spPr bwMode="auto">
              <a:xfrm flipV="1">
                <a:off x="3046" y="1668"/>
                <a:ext cx="72" cy="72"/>
              </a:xfrm>
              <a:prstGeom prst="line">
                <a:avLst/>
              </a:prstGeom>
              <a:noFill/>
              <a:ln w="127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2" name="Line 17"/>
              <p:cNvSpPr>
                <a:spLocks noChangeShapeType="1"/>
              </p:cNvSpPr>
              <p:nvPr/>
            </p:nvSpPr>
            <p:spPr bwMode="auto">
              <a:xfrm flipH="1">
                <a:off x="2974" y="1668"/>
                <a:ext cx="144" cy="200"/>
              </a:xfrm>
              <a:prstGeom prst="line">
                <a:avLst/>
              </a:prstGeom>
              <a:noFill/>
              <a:ln w="127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3" name="Line 18"/>
              <p:cNvSpPr>
                <a:spLocks noChangeShapeType="1"/>
              </p:cNvSpPr>
              <p:nvPr/>
            </p:nvSpPr>
            <p:spPr bwMode="auto">
              <a:xfrm flipH="1" flipV="1">
                <a:off x="2926" y="1820"/>
                <a:ext cx="48" cy="48"/>
              </a:xfrm>
              <a:prstGeom prst="line">
                <a:avLst/>
              </a:prstGeom>
              <a:noFill/>
              <a:ln w="127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4" name="Freeform 19"/>
              <p:cNvSpPr>
                <a:spLocks/>
              </p:cNvSpPr>
              <p:nvPr/>
            </p:nvSpPr>
            <p:spPr bwMode="auto">
              <a:xfrm>
                <a:off x="1702" y="2244"/>
                <a:ext cx="1040" cy="640"/>
              </a:xfrm>
              <a:custGeom>
                <a:avLst/>
                <a:gdLst>
                  <a:gd name="T0" fmla="*/ 0 w 1040"/>
                  <a:gd name="T1" fmla="*/ 8 h 640"/>
                  <a:gd name="T2" fmla="*/ 96 w 1040"/>
                  <a:gd name="T3" fmla="*/ 0 h 640"/>
                  <a:gd name="T4" fmla="*/ 208 w 1040"/>
                  <a:gd name="T5" fmla="*/ 8 h 640"/>
                  <a:gd name="T6" fmla="*/ 328 w 1040"/>
                  <a:gd name="T7" fmla="*/ 16 h 640"/>
                  <a:gd name="T8" fmla="*/ 448 w 1040"/>
                  <a:gd name="T9" fmla="*/ 24 h 640"/>
                  <a:gd name="T10" fmla="*/ 528 w 1040"/>
                  <a:gd name="T11" fmla="*/ 40 h 640"/>
                  <a:gd name="T12" fmla="*/ 624 w 1040"/>
                  <a:gd name="T13" fmla="*/ 72 h 640"/>
                  <a:gd name="T14" fmla="*/ 704 w 1040"/>
                  <a:gd name="T15" fmla="*/ 112 h 640"/>
                  <a:gd name="T16" fmla="*/ 760 w 1040"/>
                  <a:gd name="T17" fmla="*/ 152 h 640"/>
                  <a:gd name="T18" fmla="*/ 848 w 1040"/>
                  <a:gd name="T19" fmla="*/ 216 h 640"/>
                  <a:gd name="T20" fmla="*/ 960 w 1040"/>
                  <a:gd name="T21" fmla="*/ 304 h 640"/>
                  <a:gd name="T22" fmla="*/ 1040 w 1040"/>
                  <a:gd name="T23" fmla="*/ 376 h 640"/>
                  <a:gd name="T24" fmla="*/ 776 w 1040"/>
                  <a:gd name="T25" fmla="*/ 640 h 640"/>
                  <a:gd name="T26" fmla="*/ 720 w 1040"/>
                  <a:gd name="T27" fmla="*/ 592 h 640"/>
                  <a:gd name="T28" fmla="*/ 664 w 1040"/>
                  <a:gd name="T29" fmla="*/ 552 h 640"/>
                  <a:gd name="T30" fmla="*/ 584 w 1040"/>
                  <a:gd name="T31" fmla="*/ 496 h 640"/>
                  <a:gd name="T32" fmla="*/ 520 w 1040"/>
                  <a:gd name="T33" fmla="*/ 464 h 640"/>
                  <a:gd name="T34" fmla="*/ 472 w 1040"/>
                  <a:gd name="T35" fmla="*/ 440 h 640"/>
                  <a:gd name="T36" fmla="*/ 384 w 1040"/>
                  <a:gd name="T37" fmla="*/ 416 h 640"/>
                  <a:gd name="T38" fmla="*/ 296 w 1040"/>
                  <a:gd name="T39" fmla="*/ 400 h 640"/>
                  <a:gd name="T40" fmla="*/ 184 w 1040"/>
                  <a:gd name="T41" fmla="*/ 392 h 640"/>
                  <a:gd name="T42" fmla="*/ 96 w 1040"/>
                  <a:gd name="T43" fmla="*/ 384 h 640"/>
                  <a:gd name="T44" fmla="*/ 0 w 1040"/>
                  <a:gd name="T45" fmla="*/ 384 h 640"/>
                  <a:gd name="T46" fmla="*/ 0 w 1040"/>
                  <a:gd name="T47" fmla="*/ 8 h 6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40"/>
                  <a:gd name="T73" fmla="*/ 0 h 640"/>
                  <a:gd name="T74" fmla="*/ 1040 w 1040"/>
                  <a:gd name="T75" fmla="*/ 640 h 6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40" h="640">
                    <a:moveTo>
                      <a:pt x="0" y="8"/>
                    </a:moveTo>
                    <a:lnTo>
                      <a:pt x="96" y="0"/>
                    </a:lnTo>
                    <a:lnTo>
                      <a:pt x="208" y="8"/>
                    </a:lnTo>
                    <a:lnTo>
                      <a:pt x="328" y="16"/>
                    </a:lnTo>
                    <a:lnTo>
                      <a:pt x="448" y="24"/>
                    </a:lnTo>
                    <a:lnTo>
                      <a:pt x="528" y="40"/>
                    </a:lnTo>
                    <a:lnTo>
                      <a:pt x="624" y="72"/>
                    </a:lnTo>
                    <a:lnTo>
                      <a:pt x="704" y="112"/>
                    </a:lnTo>
                    <a:lnTo>
                      <a:pt x="760" y="152"/>
                    </a:lnTo>
                    <a:lnTo>
                      <a:pt x="848" y="216"/>
                    </a:lnTo>
                    <a:lnTo>
                      <a:pt x="960" y="304"/>
                    </a:lnTo>
                    <a:lnTo>
                      <a:pt x="1040" y="376"/>
                    </a:lnTo>
                    <a:lnTo>
                      <a:pt x="776" y="640"/>
                    </a:lnTo>
                    <a:lnTo>
                      <a:pt x="720" y="592"/>
                    </a:lnTo>
                    <a:lnTo>
                      <a:pt x="664" y="552"/>
                    </a:lnTo>
                    <a:lnTo>
                      <a:pt x="584" y="496"/>
                    </a:lnTo>
                    <a:lnTo>
                      <a:pt x="520" y="464"/>
                    </a:lnTo>
                    <a:lnTo>
                      <a:pt x="472" y="440"/>
                    </a:lnTo>
                    <a:lnTo>
                      <a:pt x="384" y="416"/>
                    </a:lnTo>
                    <a:lnTo>
                      <a:pt x="296" y="400"/>
                    </a:lnTo>
                    <a:lnTo>
                      <a:pt x="184" y="392"/>
                    </a:lnTo>
                    <a:lnTo>
                      <a:pt x="96" y="384"/>
                    </a:lnTo>
                    <a:lnTo>
                      <a:pt x="0" y="384"/>
                    </a:lnTo>
                    <a:lnTo>
                      <a:pt x="0" y="8"/>
                    </a:lnTo>
                    <a:close/>
                  </a:path>
                </a:pathLst>
              </a:custGeom>
              <a:solidFill>
                <a:srgbClr val="EAEAEA"/>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65" name="Line 20"/>
              <p:cNvSpPr>
                <a:spLocks noChangeShapeType="1"/>
              </p:cNvSpPr>
              <p:nvPr/>
            </p:nvSpPr>
            <p:spPr bwMode="auto">
              <a:xfrm flipV="1">
                <a:off x="1702" y="2244"/>
                <a:ext cx="96"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6" name="Line 21"/>
              <p:cNvSpPr>
                <a:spLocks noChangeShapeType="1"/>
              </p:cNvSpPr>
              <p:nvPr/>
            </p:nvSpPr>
            <p:spPr bwMode="auto">
              <a:xfrm>
                <a:off x="1798" y="2244"/>
                <a:ext cx="112"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7" name="Line 22"/>
              <p:cNvSpPr>
                <a:spLocks noChangeShapeType="1"/>
              </p:cNvSpPr>
              <p:nvPr/>
            </p:nvSpPr>
            <p:spPr bwMode="auto">
              <a:xfrm>
                <a:off x="1910" y="2252"/>
                <a:ext cx="120"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8" name="Line 23"/>
              <p:cNvSpPr>
                <a:spLocks noChangeShapeType="1"/>
              </p:cNvSpPr>
              <p:nvPr/>
            </p:nvSpPr>
            <p:spPr bwMode="auto">
              <a:xfrm>
                <a:off x="2030" y="2260"/>
                <a:ext cx="120"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69" name="Line 24"/>
              <p:cNvSpPr>
                <a:spLocks noChangeShapeType="1"/>
              </p:cNvSpPr>
              <p:nvPr/>
            </p:nvSpPr>
            <p:spPr bwMode="auto">
              <a:xfrm>
                <a:off x="2150" y="2268"/>
                <a:ext cx="80"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0" name="Line 25"/>
              <p:cNvSpPr>
                <a:spLocks noChangeShapeType="1"/>
              </p:cNvSpPr>
              <p:nvPr/>
            </p:nvSpPr>
            <p:spPr bwMode="auto">
              <a:xfrm>
                <a:off x="2230" y="2284"/>
                <a:ext cx="96" cy="32"/>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1" name="Line 26"/>
              <p:cNvSpPr>
                <a:spLocks noChangeShapeType="1"/>
              </p:cNvSpPr>
              <p:nvPr/>
            </p:nvSpPr>
            <p:spPr bwMode="auto">
              <a:xfrm>
                <a:off x="2326" y="2316"/>
                <a:ext cx="80" cy="40"/>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2" name="Line 27"/>
              <p:cNvSpPr>
                <a:spLocks noChangeShapeType="1"/>
              </p:cNvSpPr>
              <p:nvPr/>
            </p:nvSpPr>
            <p:spPr bwMode="auto">
              <a:xfrm>
                <a:off x="2406" y="2356"/>
                <a:ext cx="56" cy="40"/>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3" name="Line 28"/>
              <p:cNvSpPr>
                <a:spLocks noChangeShapeType="1"/>
              </p:cNvSpPr>
              <p:nvPr/>
            </p:nvSpPr>
            <p:spPr bwMode="auto">
              <a:xfrm>
                <a:off x="2462" y="2396"/>
                <a:ext cx="88" cy="6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4" name="Line 29"/>
              <p:cNvSpPr>
                <a:spLocks noChangeShapeType="1"/>
              </p:cNvSpPr>
              <p:nvPr/>
            </p:nvSpPr>
            <p:spPr bwMode="auto">
              <a:xfrm>
                <a:off x="2550" y="2460"/>
                <a:ext cx="112" cy="8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5" name="Line 30"/>
              <p:cNvSpPr>
                <a:spLocks noChangeShapeType="1"/>
              </p:cNvSpPr>
              <p:nvPr/>
            </p:nvSpPr>
            <p:spPr bwMode="auto">
              <a:xfrm>
                <a:off x="2662" y="2548"/>
                <a:ext cx="80" cy="72"/>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6" name="Line 31"/>
              <p:cNvSpPr>
                <a:spLocks noChangeShapeType="1"/>
              </p:cNvSpPr>
              <p:nvPr/>
            </p:nvSpPr>
            <p:spPr bwMode="auto">
              <a:xfrm flipH="1">
                <a:off x="2478" y="2620"/>
                <a:ext cx="264" cy="26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7" name="Line 32"/>
              <p:cNvSpPr>
                <a:spLocks noChangeShapeType="1"/>
              </p:cNvSpPr>
              <p:nvPr/>
            </p:nvSpPr>
            <p:spPr bwMode="auto">
              <a:xfrm flipH="1" flipV="1">
                <a:off x="2422" y="2836"/>
                <a:ext cx="56" cy="4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8" name="Line 33"/>
              <p:cNvSpPr>
                <a:spLocks noChangeShapeType="1"/>
              </p:cNvSpPr>
              <p:nvPr/>
            </p:nvSpPr>
            <p:spPr bwMode="auto">
              <a:xfrm flipH="1" flipV="1">
                <a:off x="2366" y="2796"/>
                <a:ext cx="56" cy="40"/>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79" name="Line 34"/>
              <p:cNvSpPr>
                <a:spLocks noChangeShapeType="1"/>
              </p:cNvSpPr>
              <p:nvPr/>
            </p:nvSpPr>
            <p:spPr bwMode="auto">
              <a:xfrm flipH="1" flipV="1">
                <a:off x="2286" y="2740"/>
                <a:ext cx="80" cy="5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0" name="Line 35"/>
              <p:cNvSpPr>
                <a:spLocks noChangeShapeType="1"/>
              </p:cNvSpPr>
              <p:nvPr/>
            </p:nvSpPr>
            <p:spPr bwMode="auto">
              <a:xfrm flipH="1" flipV="1">
                <a:off x="2222" y="2708"/>
                <a:ext cx="64" cy="32"/>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1" name="Line 36"/>
              <p:cNvSpPr>
                <a:spLocks noChangeShapeType="1"/>
              </p:cNvSpPr>
              <p:nvPr/>
            </p:nvSpPr>
            <p:spPr bwMode="auto">
              <a:xfrm flipH="1" flipV="1">
                <a:off x="2174" y="2684"/>
                <a:ext cx="48"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2" name="Line 37"/>
              <p:cNvSpPr>
                <a:spLocks noChangeShapeType="1"/>
              </p:cNvSpPr>
              <p:nvPr/>
            </p:nvSpPr>
            <p:spPr bwMode="auto">
              <a:xfrm flipH="1" flipV="1">
                <a:off x="2086" y="2660"/>
                <a:ext cx="88"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3" name="Line 38"/>
              <p:cNvSpPr>
                <a:spLocks noChangeShapeType="1"/>
              </p:cNvSpPr>
              <p:nvPr/>
            </p:nvSpPr>
            <p:spPr bwMode="auto">
              <a:xfrm flipH="1" flipV="1">
                <a:off x="1998" y="2644"/>
                <a:ext cx="8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4" name="Line 39"/>
              <p:cNvSpPr>
                <a:spLocks noChangeShapeType="1"/>
              </p:cNvSpPr>
              <p:nvPr/>
            </p:nvSpPr>
            <p:spPr bwMode="auto">
              <a:xfrm flipH="1" flipV="1">
                <a:off x="1886" y="2636"/>
                <a:ext cx="112"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5" name="Line 40"/>
              <p:cNvSpPr>
                <a:spLocks noChangeShapeType="1"/>
              </p:cNvSpPr>
              <p:nvPr/>
            </p:nvSpPr>
            <p:spPr bwMode="auto">
              <a:xfrm flipH="1" flipV="1">
                <a:off x="1798" y="2628"/>
                <a:ext cx="88"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6" name="Line 41"/>
              <p:cNvSpPr>
                <a:spLocks noChangeShapeType="1"/>
              </p:cNvSpPr>
              <p:nvPr/>
            </p:nvSpPr>
            <p:spPr bwMode="auto">
              <a:xfrm flipH="1">
                <a:off x="1702" y="2628"/>
                <a:ext cx="96" cy="1"/>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7" name="Line 42"/>
              <p:cNvSpPr>
                <a:spLocks noChangeShapeType="1"/>
              </p:cNvSpPr>
              <p:nvPr/>
            </p:nvSpPr>
            <p:spPr bwMode="auto">
              <a:xfrm flipV="1">
                <a:off x="1702" y="2252"/>
                <a:ext cx="1" cy="37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88" name="Freeform 43"/>
              <p:cNvSpPr>
                <a:spLocks/>
              </p:cNvSpPr>
              <p:nvPr/>
            </p:nvSpPr>
            <p:spPr bwMode="auto">
              <a:xfrm>
                <a:off x="1702" y="1532"/>
                <a:ext cx="1544" cy="816"/>
              </a:xfrm>
              <a:custGeom>
                <a:avLst/>
                <a:gdLst>
                  <a:gd name="T0" fmla="*/ 0 w 1544"/>
                  <a:gd name="T1" fmla="*/ 0 h 816"/>
                  <a:gd name="T2" fmla="*/ 136 w 1544"/>
                  <a:gd name="T3" fmla="*/ 0 h 816"/>
                  <a:gd name="T4" fmla="*/ 304 w 1544"/>
                  <a:gd name="T5" fmla="*/ 0 h 816"/>
                  <a:gd name="T6" fmla="*/ 400 w 1544"/>
                  <a:gd name="T7" fmla="*/ 8 h 816"/>
                  <a:gd name="T8" fmla="*/ 512 w 1544"/>
                  <a:gd name="T9" fmla="*/ 16 h 816"/>
                  <a:gd name="T10" fmla="*/ 584 w 1544"/>
                  <a:gd name="T11" fmla="*/ 32 h 816"/>
                  <a:gd name="T12" fmla="*/ 688 w 1544"/>
                  <a:gd name="T13" fmla="*/ 48 h 816"/>
                  <a:gd name="T14" fmla="*/ 824 w 1544"/>
                  <a:gd name="T15" fmla="*/ 72 h 816"/>
                  <a:gd name="T16" fmla="*/ 896 w 1544"/>
                  <a:gd name="T17" fmla="*/ 96 h 816"/>
                  <a:gd name="T18" fmla="*/ 960 w 1544"/>
                  <a:gd name="T19" fmla="*/ 128 h 816"/>
                  <a:gd name="T20" fmla="*/ 1040 w 1544"/>
                  <a:gd name="T21" fmla="*/ 168 h 816"/>
                  <a:gd name="T22" fmla="*/ 1112 w 1544"/>
                  <a:gd name="T23" fmla="*/ 208 h 816"/>
                  <a:gd name="T24" fmla="*/ 1200 w 1544"/>
                  <a:gd name="T25" fmla="*/ 264 h 816"/>
                  <a:gd name="T26" fmla="*/ 1280 w 1544"/>
                  <a:gd name="T27" fmla="*/ 336 h 816"/>
                  <a:gd name="T28" fmla="*/ 1352 w 1544"/>
                  <a:gd name="T29" fmla="*/ 400 h 816"/>
                  <a:gd name="T30" fmla="*/ 1432 w 1544"/>
                  <a:gd name="T31" fmla="*/ 464 h 816"/>
                  <a:gd name="T32" fmla="*/ 1504 w 1544"/>
                  <a:gd name="T33" fmla="*/ 544 h 816"/>
                  <a:gd name="T34" fmla="*/ 1544 w 1544"/>
                  <a:gd name="T35" fmla="*/ 584 h 816"/>
                  <a:gd name="T36" fmla="*/ 1312 w 1544"/>
                  <a:gd name="T37" fmla="*/ 816 h 816"/>
                  <a:gd name="T38" fmla="*/ 1240 w 1544"/>
                  <a:gd name="T39" fmla="*/ 752 h 816"/>
                  <a:gd name="T40" fmla="*/ 1152 w 1544"/>
                  <a:gd name="T41" fmla="*/ 672 h 816"/>
                  <a:gd name="T42" fmla="*/ 1064 w 1544"/>
                  <a:gd name="T43" fmla="*/ 592 h 816"/>
                  <a:gd name="T44" fmla="*/ 1016 w 1544"/>
                  <a:gd name="T45" fmla="*/ 560 h 816"/>
                  <a:gd name="T46" fmla="*/ 960 w 1544"/>
                  <a:gd name="T47" fmla="*/ 520 h 816"/>
                  <a:gd name="T48" fmla="*/ 864 w 1544"/>
                  <a:gd name="T49" fmla="*/ 456 h 816"/>
                  <a:gd name="T50" fmla="*/ 816 w 1544"/>
                  <a:gd name="T51" fmla="*/ 432 h 816"/>
                  <a:gd name="T52" fmla="*/ 736 w 1544"/>
                  <a:gd name="T53" fmla="*/ 400 h 816"/>
                  <a:gd name="T54" fmla="*/ 664 w 1544"/>
                  <a:gd name="T55" fmla="*/ 376 h 816"/>
                  <a:gd name="T56" fmla="*/ 616 w 1544"/>
                  <a:gd name="T57" fmla="*/ 360 h 816"/>
                  <a:gd name="T58" fmla="*/ 512 w 1544"/>
                  <a:gd name="T59" fmla="*/ 344 h 816"/>
                  <a:gd name="T60" fmla="*/ 408 w 1544"/>
                  <a:gd name="T61" fmla="*/ 336 h 816"/>
                  <a:gd name="T62" fmla="*/ 296 w 1544"/>
                  <a:gd name="T63" fmla="*/ 328 h 816"/>
                  <a:gd name="T64" fmla="*/ 208 w 1544"/>
                  <a:gd name="T65" fmla="*/ 320 h 816"/>
                  <a:gd name="T66" fmla="*/ 96 w 1544"/>
                  <a:gd name="T67" fmla="*/ 320 h 816"/>
                  <a:gd name="T68" fmla="*/ 0 w 1544"/>
                  <a:gd name="T69" fmla="*/ 320 h 816"/>
                  <a:gd name="T70" fmla="*/ 0 w 1544"/>
                  <a:gd name="T71" fmla="*/ 0 h 8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44"/>
                  <a:gd name="T109" fmla="*/ 0 h 816"/>
                  <a:gd name="T110" fmla="*/ 1544 w 1544"/>
                  <a:gd name="T111" fmla="*/ 816 h 8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44" h="816">
                    <a:moveTo>
                      <a:pt x="0" y="0"/>
                    </a:moveTo>
                    <a:lnTo>
                      <a:pt x="136" y="0"/>
                    </a:lnTo>
                    <a:lnTo>
                      <a:pt x="304" y="0"/>
                    </a:lnTo>
                    <a:lnTo>
                      <a:pt x="400" y="8"/>
                    </a:lnTo>
                    <a:lnTo>
                      <a:pt x="512" y="16"/>
                    </a:lnTo>
                    <a:lnTo>
                      <a:pt x="584" y="32"/>
                    </a:lnTo>
                    <a:lnTo>
                      <a:pt x="688" y="48"/>
                    </a:lnTo>
                    <a:lnTo>
                      <a:pt x="824" y="72"/>
                    </a:lnTo>
                    <a:lnTo>
                      <a:pt x="896" y="96"/>
                    </a:lnTo>
                    <a:lnTo>
                      <a:pt x="960" y="128"/>
                    </a:lnTo>
                    <a:lnTo>
                      <a:pt x="1040" y="168"/>
                    </a:lnTo>
                    <a:lnTo>
                      <a:pt x="1112" y="208"/>
                    </a:lnTo>
                    <a:lnTo>
                      <a:pt x="1200" y="264"/>
                    </a:lnTo>
                    <a:lnTo>
                      <a:pt x="1280" y="336"/>
                    </a:lnTo>
                    <a:lnTo>
                      <a:pt x="1352" y="400"/>
                    </a:lnTo>
                    <a:lnTo>
                      <a:pt x="1432" y="464"/>
                    </a:lnTo>
                    <a:lnTo>
                      <a:pt x="1504" y="544"/>
                    </a:lnTo>
                    <a:lnTo>
                      <a:pt x="1544" y="584"/>
                    </a:lnTo>
                    <a:lnTo>
                      <a:pt x="1312" y="816"/>
                    </a:lnTo>
                    <a:lnTo>
                      <a:pt x="1240" y="752"/>
                    </a:lnTo>
                    <a:lnTo>
                      <a:pt x="1152" y="672"/>
                    </a:lnTo>
                    <a:lnTo>
                      <a:pt x="1064" y="592"/>
                    </a:lnTo>
                    <a:lnTo>
                      <a:pt x="1016" y="560"/>
                    </a:lnTo>
                    <a:lnTo>
                      <a:pt x="960" y="520"/>
                    </a:lnTo>
                    <a:lnTo>
                      <a:pt x="864" y="456"/>
                    </a:lnTo>
                    <a:lnTo>
                      <a:pt x="816" y="432"/>
                    </a:lnTo>
                    <a:lnTo>
                      <a:pt x="736" y="400"/>
                    </a:lnTo>
                    <a:lnTo>
                      <a:pt x="664" y="376"/>
                    </a:lnTo>
                    <a:lnTo>
                      <a:pt x="616" y="360"/>
                    </a:lnTo>
                    <a:lnTo>
                      <a:pt x="512" y="344"/>
                    </a:lnTo>
                    <a:lnTo>
                      <a:pt x="408" y="336"/>
                    </a:lnTo>
                    <a:lnTo>
                      <a:pt x="296" y="328"/>
                    </a:lnTo>
                    <a:lnTo>
                      <a:pt x="208" y="320"/>
                    </a:lnTo>
                    <a:lnTo>
                      <a:pt x="96" y="320"/>
                    </a:lnTo>
                    <a:lnTo>
                      <a:pt x="0" y="320"/>
                    </a:lnTo>
                    <a:lnTo>
                      <a:pt x="0" y="0"/>
                    </a:lnTo>
                    <a:close/>
                  </a:path>
                </a:pathLst>
              </a:custGeom>
              <a:solidFill>
                <a:srgbClr val="EAEAEA"/>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89" name="Line 82"/>
              <p:cNvSpPr>
                <a:spLocks noChangeShapeType="1"/>
              </p:cNvSpPr>
              <p:nvPr/>
            </p:nvSpPr>
            <p:spPr bwMode="auto">
              <a:xfrm>
                <a:off x="1702" y="1532"/>
                <a:ext cx="1" cy="110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0" name="Line 83"/>
              <p:cNvSpPr>
                <a:spLocks noChangeShapeType="1"/>
              </p:cNvSpPr>
              <p:nvPr/>
            </p:nvSpPr>
            <p:spPr bwMode="auto">
              <a:xfrm flipH="1">
                <a:off x="2478" y="2108"/>
                <a:ext cx="776" cy="77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1" name="Line 84"/>
              <p:cNvSpPr>
                <a:spLocks noChangeShapeType="1"/>
              </p:cNvSpPr>
              <p:nvPr/>
            </p:nvSpPr>
            <p:spPr bwMode="auto">
              <a:xfrm>
                <a:off x="1710" y="1532"/>
                <a:ext cx="112" cy="1"/>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2" name="Line 85"/>
              <p:cNvSpPr>
                <a:spLocks noChangeShapeType="1"/>
              </p:cNvSpPr>
              <p:nvPr/>
            </p:nvSpPr>
            <p:spPr bwMode="auto">
              <a:xfrm>
                <a:off x="1822" y="1532"/>
                <a:ext cx="120" cy="1"/>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3" name="Line 86"/>
              <p:cNvSpPr>
                <a:spLocks noChangeShapeType="1"/>
              </p:cNvSpPr>
              <p:nvPr/>
            </p:nvSpPr>
            <p:spPr bwMode="auto">
              <a:xfrm>
                <a:off x="1942" y="1532"/>
                <a:ext cx="120"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4" name="Line 87"/>
              <p:cNvSpPr>
                <a:spLocks noChangeShapeType="1"/>
              </p:cNvSpPr>
              <p:nvPr/>
            </p:nvSpPr>
            <p:spPr bwMode="auto">
              <a:xfrm>
                <a:off x="2062" y="1540"/>
                <a:ext cx="128"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5" name="Line 88"/>
              <p:cNvSpPr>
                <a:spLocks noChangeShapeType="1"/>
              </p:cNvSpPr>
              <p:nvPr/>
            </p:nvSpPr>
            <p:spPr bwMode="auto">
              <a:xfrm>
                <a:off x="2190" y="1548"/>
                <a:ext cx="120"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6" name="Line 89"/>
              <p:cNvSpPr>
                <a:spLocks noChangeShapeType="1"/>
              </p:cNvSpPr>
              <p:nvPr/>
            </p:nvSpPr>
            <p:spPr bwMode="auto">
              <a:xfrm>
                <a:off x="2310" y="1564"/>
                <a:ext cx="112"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7" name="Line 90"/>
              <p:cNvSpPr>
                <a:spLocks noChangeShapeType="1"/>
              </p:cNvSpPr>
              <p:nvPr/>
            </p:nvSpPr>
            <p:spPr bwMode="auto">
              <a:xfrm>
                <a:off x="2422" y="1580"/>
                <a:ext cx="88"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8" name="Line 91"/>
              <p:cNvSpPr>
                <a:spLocks noChangeShapeType="1"/>
              </p:cNvSpPr>
              <p:nvPr/>
            </p:nvSpPr>
            <p:spPr bwMode="auto">
              <a:xfrm>
                <a:off x="2510" y="1604"/>
                <a:ext cx="80"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99" name="Line 92"/>
              <p:cNvSpPr>
                <a:spLocks noChangeShapeType="1"/>
              </p:cNvSpPr>
              <p:nvPr/>
            </p:nvSpPr>
            <p:spPr bwMode="auto">
              <a:xfrm>
                <a:off x="2590" y="1628"/>
                <a:ext cx="64"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0" name="Line 93"/>
              <p:cNvSpPr>
                <a:spLocks noChangeShapeType="1"/>
              </p:cNvSpPr>
              <p:nvPr/>
            </p:nvSpPr>
            <p:spPr bwMode="auto">
              <a:xfrm>
                <a:off x="2654" y="1660"/>
                <a:ext cx="72"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1" name="Line 94"/>
              <p:cNvSpPr>
                <a:spLocks noChangeShapeType="1"/>
              </p:cNvSpPr>
              <p:nvPr/>
            </p:nvSpPr>
            <p:spPr bwMode="auto">
              <a:xfrm>
                <a:off x="2726" y="1692"/>
                <a:ext cx="72"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2" name="Line 95"/>
              <p:cNvSpPr>
                <a:spLocks noChangeShapeType="1"/>
              </p:cNvSpPr>
              <p:nvPr/>
            </p:nvSpPr>
            <p:spPr bwMode="auto">
              <a:xfrm>
                <a:off x="2798" y="1732"/>
                <a:ext cx="64"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3" name="Line 96"/>
              <p:cNvSpPr>
                <a:spLocks noChangeShapeType="1"/>
              </p:cNvSpPr>
              <p:nvPr/>
            </p:nvSpPr>
            <p:spPr bwMode="auto">
              <a:xfrm>
                <a:off x="2862" y="1772"/>
                <a:ext cx="40"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4" name="Line 97"/>
              <p:cNvSpPr>
                <a:spLocks noChangeShapeType="1"/>
              </p:cNvSpPr>
              <p:nvPr/>
            </p:nvSpPr>
            <p:spPr bwMode="auto">
              <a:xfrm>
                <a:off x="2902" y="1804"/>
                <a:ext cx="40"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5" name="Line 98"/>
              <p:cNvSpPr>
                <a:spLocks noChangeShapeType="1"/>
              </p:cNvSpPr>
              <p:nvPr/>
            </p:nvSpPr>
            <p:spPr bwMode="auto">
              <a:xfrm>
                <a:off x="2942" y="1836"/>
                <a:ext cx="40"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6" name="Line 99"/>
              <p:cNvSpPr>
                <a:spLocks noChangeShapeType="1"/>
              </p:cNvSpPr>
              <p:nvPr/>
            </p:nvSpPr>
            <p:spPr bwMode="auto">
              <a:xfrm>
                <a:off x="2982" y="1868"/>
                <a:ext cx="48"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7" name="Line 100"/>
              <p:cNvSpPr>
                <a:spLocks noChangeShapeType="1"/>
              </p:cNvSpPr>
              <p:nvPr/>
            </p:nvSpPr>
            <p:spPr bwMode="auto">
              <a:xfrm>
                <a:off x="3030" y="1908"/>
                <a:ext cx="48"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8" name="Line 101"/>
              <p:cNvSpPr>
                <a:spLocks noChangeShapeType="1"/>
              </p:cNvSpPr>
              <p:nvPr/>
            </p:nvSpPr>
            <p:spPr bwMode="auto">
              <a:xfrm>
                <a:off x="3078" y="1956"/>
                <a:ext cx="56"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09" name="Line 102"/>
              <p:cNvSpPr>
                <a:spLocks noChangeShapeType="1"/>
              </p:cNvSpPr>
              <p:nvPr/>
            </p:nvSpPr>
            <p:spPr bwMode="auto">
              <a:xfrm>
                <a:off x="3134" y="2004"/>
                <a:ext cx="56"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0" name="Line 103"/>
              <p:cNvSpPr>
                <a:spLocks noChangeShapeType="1"/>
              </p:cNvSpPr>
              <p:nvPr/>
            </p:nvSpPr>
            <p:spPr bwMode="auto">
              <a:xfrm>
                <a:off x="3190" y="2052"/>
                <a:ext cx="64" cy="6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1" name="Line 104"/>
              <p:cNvSpPr>
                <a:spLocks noChangeShapeType="1"/>
              </p:cNvSpPr>
              <p:nvPr/>
            </p:nvSpPr>
            <p:spPr bwMode="auto">
              <a:xfrm flipV="1">
                <a:off x="1710" y="1852"/>
                <a:ext cx="96"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2" name="Line 105"/>
              <p:cNvSpPr>
                <a:spLocks noChangeShapeType="1"/>
              </p:cNvSpPr>
              <p:nvPr/>
            </p:nvSpPr>
            <p:spPr bwMode="auto">
              <a:xfrm>
                <a:off x="1806" y="1852"/>
                <a:ext cx="96"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3" name="Line 106"/>
              <p:cNvSpPr>
                <a:spLocks noChangeShapeType="1"/>
              </p:cNvSpPr>
              <p:nvPr/>
            </p:nvSpPr>
            <p:spPr bwMode="auto">
              <a:xfrm>
                <a:off x="1902" y="1860"/>
                <a:ext cx="104"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4" name="Line 107"/>
              <p:cNvSpPr>
                <a:spLocks noChangeShapeType="1"/>
              </p:cNvSpPr>
              <p:nvPr/>
            </p:nvSpPr>
            <p:spPr bwMode="auto">
              <a:xfrm>
                <a:off x="2006" y="1868"/>
                <a:ext cx="112"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5" name="Line 108"/>
              <p:cNvSpPr>
                <a:spLocks noChangeShapeType="1"/>
              </p:cNvSpPr>
              <p:nvPr/>
            </p:nvSpPr>
            <p:spPr bwMode="auto">
              <a:xfrm>
                <a:off x="2118" y="1876"/>
                <a:ext cx="96"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6" name="Line 109"/>
              <p:cNvSpPr>
                <a:spLocks noChangeShapeType="1"/>
              </p:cNvSpPr>
              <p:nvPr/>
            </p:nvSpPr>
            <p:spPr bwMode="auto">
              <a:xfrm>
                <a:off x="2214" y="1884"/>
                <a:ext cx="96"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7" name="Line 110"/>
              <p:cNvSpPr>
                <a:spLocks noChangeShapeType="1"/>
              </p:cNvSpPr>
              <p:nvPr/>
            </p:nvSpPr>
            <p:spPr bwMode="auto">
              <a:xfrm>
                <a:off x="2310" y="1900"/>
                <a:ext cx="72"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8" name="Line 111"/>
              <p:cNvSpPr>
                <a:spLocks noChangeShapeType="1"/>
              </p:cNvSpPr>
              <p:nvPr/>
            </p:nvSpPr>
            <p:spPr bwMode="auto">
              <a:xfrm>
                <a:off x="2382" y="1916"/>
                <a:ext cx="64"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19" name="Line 112"/>
              <p:cNvSpPr>
                <a:spLocks noChangeShapeType="1"/>
              </p:cNvSpPr>
              <p:nvPr/>
            </p:nvSpPr>
            <p:spPr bwMode="auto">
              <a:xfrm>
                <a:off x="2446" y="1940"/>
                <a:ext cx="64"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0" name="Line 113"/>
              <p:cNvSpPr>
                <a:spLocks noChangeShapeType="1"/>
              </p:cNvSpPr>
              <p:nvPr/>
            </p:nvSpPr>
            <p:spPr bwMode="auto">
              <a:xfrm>
                <a:off x="2510" y="1964"/>
                <a:ext cx="56"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1" name="Line 114"/>
              <p:cNvSpPr>
                <a:spLocks noChangeShapeType="1"/>
              </p:cNvSpPr>
              <p:nvPr/>
            </p:nvSpPr>
            <p:spPr bwMode="auto">
              <a:xfrm>
                <a:off x="2566" y="1996"/>
                <a:ext cx="56"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2" name="Line 115"/>
              <p:cNvSpPr>
                <a:spLocks noChangeShapeType="1"/>
              </p:cNvSpPr>
              <p:nvPr/>
            </p:nvSpPr>
            <p:spPr bwMode="auto">
              <a:xfrm>
                <a:off x="2622" y="2028"/>
                <a:ext cx="56"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3" name="Line 116"/>
              <p:cNvSpPr>
                <a:spLocks noChangeShapeType="1"/>
              </p:cNvSpPr>
              <p:nvPr/>
            </p:nvSpPr>
            <p:spPr bwMode="auto">
              <a:xfrm>
                <a:off x="2678" y="2060"/>
                <a:ext cx="64"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4" name="Line 117"/>
              <p:cNvSpPr>
                <a:spLocks noChangeShapeType="1"/>
              </p:cNvSpPr>
              <p:nvPr/>
            </p:nvSpPr>
            <p:spPr bwMode="auto">
              <a:xfrm>
                <a:off x="2742" y="2108"/>
                <a:ext cx="80" cy="6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5" name="Line 118"/>
              <p:cNvSpPr>
                <a:spLocks noChangeShapeType="1"/>
              </p:cNvSpPr>
              <p:nvPr/>
            </p:nvSpPr>
            <p:spPr bwMode="auto">
              <a:xfrm>
                <a:off x="2822" y="2172"/>
                <a:ext cx="88" cy="8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6" name="Line 119"/>
              <p:cNvSpPr>
                <a:spLocks noChangeShapeType="1"/>
              </p:cNvSpPr>
              <p:nvPr/>
            </p:nvSpPr>
            <p:spPr bwMode="auto">
              <a:xfrm>
                <a:off x="2910" y="2252"/>
                <a:ext cx="96" cy="9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7" name="Line 120"/>
              <p:cNvSpPr>
                <a:spLocks noChangeShapeType="1"/>
              </p:cNvSpPr>
              <p:nvPr/>
            </p:nvSpPr>
            <p:spPr bwMode="auto">
              <a:xfrm>
                <a:off x="1702" y="2244"/>
                <a:ext cx="160" cy="1"/>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8" name="Line 121"/>
              <p:cNvSpPr>
                <a:spLocks noChangeShapeType="1"/>
              </p:cNvSpPr>
              <p:nvPr/>
            </p:nvSpPr>
            <p:spPr bwMode="auto">
              <a:xfrm>
                <a:off x="1862" y="2244"/>
                <a:ext cx="168"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29" name="Line 122"/>
              <p:cNvSpPr>
                <a:spLocks noChangeShapeType="1"/>
              </p:cNvSpPr>
              <p:nvPr/>
            </p:nvSpPr>
            <p:spPr bwMode="auto">
              <a:xfrm>
                <a:off x="2030" y="2260"/>
                <a:ext cx="88"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0" name="Line 123"/>
              <p:cNvSpPr>
                <a:spLocks noChangeShapeType="1"/>
              </p:cNvSpPr>
              <p:nvPr/>
            </p:nvSpPr>
            <p:spPr bwMode="auto">
              <a:xfrm>
                <a:off x="2118" y="2268"/>
                <a:ext cx="64"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1" name="Line 124"/>
              <p:cNvSpPr>
                <a:spLocks noChangeShapeType="1"/>
              </p:cNvSpPr>
              <p:nvPr/>
            </p:nvSpPr>
            <p:spPr bwMode="auto">
              <a:xfrm>
                <a:off x="2182" y="2276"/>
                <a:ext cx="64"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2" name="Line 125"/>
              <p:cNvSpPr>
                <a:spLocks noChangeShapeType="1"/>
              </p:cNvSpPr>
              <p:nvPr/>
            </p:nvSpPr>
            <p:spPr bwMode="auto">
              <a:xfrm>
                <a:off x="2246" y="2292"/>
                <a:ext cx="48"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3" name="Line 126"/>
              <p:cNvSpPr>
                <a:spLocks noChangeShapeType="1"/>
              </p:cNvSpPr>
              <p:nvPr/>
            </p:nvSpPr>
            <p:spPr bwMode="auto">
              <a:xfrm>
                <a:off x="2294" y="2308"/>
                <a:ext cx="96"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4" name="Line 127"/>
              <p:cNvSpPr>
                <a:spLocks noChangeShapeType="1"/>
              </p:cNvSpPr>
              <p:nvPr/>
            </p:nvSpPr>
            <p:spPr bwMode="auto">
              <a:xfrm>
                <a:off x="2390" y="2348"/>
                <a:ext cx="88" cy="5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5" name="Line 128"/>
              <p:cNvSpPr>
                <a:spLocks noChangeShapeType="1"/>
              </p:cNvSpPr>
              <p:nvPr/>
            </p:nvSpPr>
            <p:spPr bwMode="auto">
              <a:xfrm>
                <a:off x="2478" y="2404"/>
                <a:ext cx="56"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6" name="Line 129"/>
              <p:cNvSpPr>
                <a:spLocks noChangeShapeType="1"/>
              </p:cNvSpPr>
              <p:nvPr/>
            </p:nvSpPr>
            <p:spPr bwMode="auto">
              <a:xfrm>
                <a:off x="2534" y="2444"/>
                <a:ext cx="56"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7" name="Line 130"/>
              <p:cNvSpPr>
                <a:spLocks noChangeShapeType="1"/>
              </p:cNvSpPr>
              <p:nvPr/>
            </p:nvSpPr>
            <p:spPr bwMode="auto">
              <a:xfrm>
                <a:off x="2590" y="2492"/>
                <a:ext cx="72" cy="5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8" name="Line 131"/>
              <p:cNvSpPr>
                <a:spLocks noChangeShapeType="1"/>
              </p:cNvSpPr>
              <p:nvPr/>
            </p:nvSpPr>
            <p:spPr bwMode="auto">
              <a:xfrm>
                <a:off x="2662" y="2548"/>
                <a:ext cx="80" cy="7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39" name="Line 132"/>
              <p:cNvSpPr>
                <a:spLocks noChangeShapeType="1"/>
              </p:cNvSpPr>
              <p:nvPr/>
            </p:nvSpPr>
            <p:spPr bwMode="auto">
              <a:xfrm>
                <a:off x="1710" y="2636"/>
                <a:ext cx="112" cy="1"/>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0" name="Line 133"/>
              <p:cNvSpPr>
                <a:spLocks noChangeShapeType="1"/>
              </p:cNvSpPr>
              <p:nvPr/>
            </p:nvSpPr>
            <p:spPr bwMode="auto">
              <a:xfrm>
                <a:off x="1822" y="2636"/>
                <a:ext cx="128"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1" name="Line 134"/>
              <p:cNvSpPr>
                <a:spLocks noChangeShapeType="1"/>
              </p:cNvSpPr>
              <p:nvPr/>
            </p:nvSpPr>
            <p:spPr bwMode="auto">
              <a:xfrm>
                <a:off x="1950" y="2644"/>
                <a:ext cx="56" cy="1"/>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2" name="Line 135"/>
              <p:cNvSpPr>
                <a:spLocks noChangeShapeType="1"/>
              </p:cNvSpPr>
              <p:nvPr/>
            </p:nvSpPr>
            <p:spPr bwMode="auto">
              <a:xfrm>
                <a:off x="2006" y="2644"/>
                <a:ext cx="56"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3" name="Line 136"/>
              <p:cNvSpPr>
                <a:spLocks noChangeShapeType="1"/>
              </p:cNvSpPr>
              <p:nvPr/>
            </p:nvSpPr>
            <p:spPr bwMode="auto">
              <a:xfrm>
                <a:off x="2062" y="2652"/>
                <a:ext cx="48" cy="16"/>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4" name="Line 137"/>
              <p:cNvSpPr>
                <a:spLocks noChangeShapeType="1"/>
              </p:cNvSpPr>
              <p:nvPr/>
            </p:nvSpPr>
            <p:spPr bwMode="auto">
              <a:xfrm>
                <a:off x="2110" y="2668"/>
                <a:ext cx="40" cy="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5" name="Line 138"/>
              <p:cNvSpPr>
                <a:spLocks noChangeShapeType="1"/>
              </p:cNvSpPr>
              <p:nvPr/>
            </p:nvSpPr>
            <p:spPr bwMode="auto">
              <a:xfrm>
                <a:off x="2150" y="2676"/>
                <a:ext cx="64"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6" name="Line 139"/>
              <p:cNvSpPr>
                <a:spLocks noChangeShapeType="1"/>
              </p:cNvSpPr>
              <p:nvPr/>
            </p:nvSpPr>
            <p:spPr bwMode="auto">
              <a:xfrm>
                <a:off x="2214" y="2700"/>
                <a:ext cx="72"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7" name="Line 140"/>
              <p:cNvSpPr>
                <a:spLocks noChangeShapeType="1"/>
              </p:cNvSpPr>
              <p:nvPr/>
            </p:nvSpPr>
            <p:spPr bwMode="auto">
              <a:xfrm>
                <a:off x="2286" y="2740"/>
                <a:ext cx="40" cy="24"/>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8" name="Line 141"/>
              <p:cNvSpPr>
                <a:spLocks noChangeShapeType="1"/>
              </p:cNvSpPr>
              <p:nvPr/>
            </p:nvSpPr>
            <p:spPr bwMode="auto">
              <a:xfrm>
                <a:off x="2326" y="2764"/>
                <a:ext cx="40" cy="32"/>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49" name="Line 142"/>
              <p:cNvSpPr>
                <a:spLocks noChangeShapeType="1"/>
              </p:cNvSpPr>
              <p:nvPr/>
            </p:nvSpPr>
            <p:spPr bwMode="auto">
              <a:xfrm>
                <a:off x="2366" y="2796"/>
                <a:ext cx="56" cy="40"/>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0" name="Line 143"/>
              <p:cNvSpPr>
                <a:spLocks noChangeShapeType="1"/>
              </p:cNvSpPr>
              <p:nvPr/>
            </p:nvSpPr>
            <p:spPr bwMode="auto">
              <a:xfrm>
                <a:off x="2422" y="2836"/>
                <a:ext cx="56" cy="48"/>
              </a:xfrm>
              <a:prstGeom prst="line">
                <a:avLst/>
              </a:prstGeom>
              <a:noFill/>
              <a:ln w="254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1" name="Line 144"/>
              <p:cNvSpPr>
                <a:spLocks noChangeShapeType="1"/>
              </p:cNvSpPr>
              <p:nvPr/>
            </p:nvSpPr>
            <p:spPr bwMode="auto">
              <a:xfrm flipH="1">
                <a:off x="3054" y="1700"/>
                <a:ext cx="48"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2" name="Line 145"/>
              <p:cNvSpPr>
                <a:spLocks noChangeShapeType="1"/>
              </p:cNvSpPr>
              <p:nvPr/>
            </p:nvSpPr>
            <p:spPr bwMode="auto">
              <a:xfrm flipH="1">
                <a:off x="3014" y="1740"/>
                <a:ext cx="40"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3" name="Line 146"/>
              <p:cNvSpPr>
                <a:spLocks noChangeShapeType="1"/>
              </p:cNvSpPr>
              <p:nvPr/>
            </p:nvSpPr>
            <p:spPr bwMode="auto">
              <a:xfrm flipH="1">
                <a:off x="2974" y="1772"/>
                <a:ext cx="40"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4" name="Line 147"/>
              <p:cNvSpPr>
                <a:spLocks noChangeShapeType="1"/>
              </p:cNvSpPr>
              <p:nvPr/>
            </p:nvSpPr>
            <p:spPr bwMode="auto">
              <a:xfrm flipH="1">
                <a:off x="2942" y="1796"/>
                <a:ext cx="32"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5" name="Line 148"/>
              <p:cNvSpPr>
                <a:spLocks noChangeShapeType="1"/>
              </p:cNvSpPr>
              <p:nvPr/>
            </p:nvSpPr>
            <p:spPr bwMode="auto">
              <a:xfrm flipH="1">
                <a:off x="2910" y="1820"/>
                <a:ext cx="32"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6" name="Line 149"/>
              <p:cNvSpPr>
                <a:spLocks noChangeShapeType="1"/>
              </p:cNvSpPr>
              <p:nvPr/>
            </p:nvSpPr>
            <p:spPr bwMode="auto">
              <a:xfrm flipH="1">
                <a:off x="2886" y="1836"/>
                <a:ext cx="24"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7" name="Line 150"/>
              <p:cNvSpPr>
                <a:spLocks noChangeShapeType="1"/>
              </p:cNvSpPr>
              <p:nvPr/>
            </p:nvSpPr>
            <p:spPr bwMode="auto">
              <a:xfrm flipH="1">
                <a:off x="2870" y="1852"/>
                <a:ext cx="16"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8" name="Line 151"/>
              <p:cNvSpPr>
                <a:spLocks noChangeShapeType="1"/>
              </p:cNvSpPr>
              <p:nvPr/>
            </p:nvSpPr>
            <p:spPr bwMode="auto">
              <a:xfrm flipH="1">
                <a:off x="2854" y="1868"/>
                <a:ext cx="16"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59" name="Line 152"/>
              <p:cNvSpPr>
                <a:spLocks noChangeShapeType="1"/>
              </p:cNvSpPr>
              <p:nvPr/>
            </p:nvSpPr>
            <p:spPr bwMode="auto">
              <a:xfrm flipH="1">
                <a:off x="2814" y="1876"/>
                <a:ext cx="40"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0" name="Line 153"/>
              <p:cNvSpPr>
                <a:spLocks noChangeShapeType="1"/>
              </p:cNvSpPr>
              <p:nvPr/>
            </p:nvSpPr>
            <p:spPr bwMode="auto">
              <a:xfrm flipH="1">
                <a:off x="2766" y="1892"/>
                <a:ext cx="48"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1" name="Line 154"/>
              <p:cNvSpPr>
                <a:spLocks noChangeShapeType="1"/>
              </p:cNvSpPr>
              <p:nvPr/>
            </p:nvSpPr>
            <p:spPr bwMode="auto">
              <a:xfrm flipH="1">
                <a:off x="2718" y="1900"/>
                <a:ext cx="48"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2" name="Line 155"/>
              <p:cNvSpPr>
                <a:spLocks noChangeShapeType="1"/>
              </p:cNvSpPr>
              <p:nvPr/>
            </p:nvSpPr>
            <p:spPr bwMode="auto">
              <a:xfrm flipH="1" flipV="1">
                <a:off x="2670" y="1900"/>
                <a:ext cx="48"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3" name="Line 156"/>
              <p:cNvSpPr>
                <a:spLocks noChangeShapeType="1"/>
              </p:cNvSpPr>
              <p:nvPr/>
            </p:nvSpPr>
            <p:spPr bwMode="auto">
              <a:xfrm flipH="1" flipV="1">
                <a:off x="2614" y="1892"/>
                <a:ext cx="56"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4" name="Line 157"/>
              <p:cNvSpPr>
                <a:spLocks noChangeShapeType="1"/>
              </p:cNvSpPr>
              <p:nvPr/>
            </p:nvSpPr>
            <p:spPr bwMode="auto">
              <a:xfrm flipH="1" flipV="1">
                <a:off x="2550" y="1884"/>
                <a:ext cx="64"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5" name="Line 158"/>
              <p:cNvSpPr>
                <a:spLocks noChangeShapeType="1"/>
              </p:cNvSpPr>
              <p:nvPr/>
            </p:nvSpPr>
            <p:spPr bwMode="auto">
              <a:xfrm flipH="1">
                <a:off x="2478" y="1884"/>
                <a:ext cx="72" cy="1"/>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6" name="Line 159"/>
              <p:cNvSpPr>
                <a:spLocks noChangeShapeType="1"/>
              </p:cNvSpPr>
              <p:nvPr/>
            </p:nvSpPr>
            <p:spPr bwMode="auto">
              <a:xfrm flipH="1">
                <a:off x="2414" y="1884"/>
                <a:ext cx="64"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7" name="Line 160"/>
              <p:cNvSpPr>
                <a:spLocks noChangeShapeType="1"/>
              </p:cNvSpPr>
              <p:nvPr/>
            </p:nvSpPr>
            <p:spPr bwMode="auto">
              <a:xfrm flipH="1">
                <a:off x="2382" y="1892"/>
                <a:ext cx="32"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8" name="Line 161"/>
              <p:cNvSpPr>
                <a:spLocks noChangeShapeType="1"/>
              </p:cNvSpPr>
              <p:nvPr/>
            </p:nvSpPr>
            <p:spPr bwMode="auto">
              <a:xfrm flipH="1">
                <a:off x="2358" y="1900"/>
                <a:ext cx="24" cy="1"/>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69" name="Line 162"/>
              <p:cNvSpPr>
                <a:spLocks noChangeShapeType="1"/>
              </p:cNvSpPr>
              <p:nvPr/>
            </p:nvSpPr>
            <p:spPr bwMode="auto">
              <a:xfrm flipH="1">
                <a:off x="2334" y="1900"/>
                <a:ext cx="24"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0" name="Line 163"/>
              <p:cNvSpPr>
                <a:spLocks noChangeShapeType="1"/>
              </p:cNvSpPr>
              <p:nvPr/>
            </p:nvSpPr>
            <p:spPr bwMode="auto">
              <a:xfrm flipH="1">
                <a:off x="2318" y="1916"/>
                <a:ext cx="16"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1" name="Line 164"/>
              <p:cNvSpPr>
                <a:spLocks noChangeShapeType="1"/>
              </p:cNvSpPr>
              <p:nvPr/>
            </p:nvSpPr>
            <p:spPr bwMode="auto">
              <a:xfrm flipH="1">
                <a:off x="2294" y="1924"/>
                <a:ext cx="24"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2" name="Line 165"/>
              <p:cNvSpPr>
                <a:spLocks noChangeShapeType="1"/>
              </p:cNvSpPr>
              <p:nvPr/>
            </p:nvSpPr>
            <p:spPr bwMode="auto">
              <a:xfrm flipH="1">
                <a:off x="2278" y="1948"/>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3" name="Line 166"/>
              <p:cNvSpPr>
                <a:spLocks noChangeShapeType="1"/>
              </p:cNvSpPr>
              <p:nvPr/>
            </p:nvSpPr>
            <p:spPr bwMode="auto">
              <a:xfrm flipV="1">
                <a:off x="2350" y="2644"/>
                <a:ext cx="24"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4" name="Line 167"/>
              <p:cNvSpPr>
                <a:spLocks noChangeShapeType="1"/>
              </p:cNvSpPr>
              <p:nvPr/>
            </p:nvSpPr>
            <p:spPr bwMode="auto">
              <a:xfrm flipV="1">
                <a:off x="2374" y="2596"/>
                <a:ext cx="16"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5" name="Line 168"/>
              <p:cNvSpPr>
                <a:spLocks noChangeShapeType="1"/>
              </p:cNvSpPr>
              <p:nvPr/>
            </p:nvSpPr>
            <p:spPr bwMode="auto">
              <a:xfrm flipV="1">
                <a:off x="2390" y="2564"/>
                <a:ext cx="16"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6" name="Line 169"/>
              <p:cNvSpPr>
                <a:spLocks noChangeShapeType="1"/>
              </p:cNvSpPr>
              <p:nvPr/>
            </p:nvSpPr>
            <p:spPr bwMode="auto">
              <a:xfrm flipV="1">
                <a:off x="2406" y="2524"/>
                <a:ext cx="1"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7" name="Line 170"/>
              <p:cNvSpPr>
                <a:spLocks noChangeShapeType="1"/>
              </p:cNvSpPr>
              <p:nvPr/>
            </p:nvSpPr>
            <p:spPr bwMode="auto">
              <a:xfrm flipV="1">
                <a:off x="2406" y="2468"/>
                <a:ext cx="1"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8" name="Line 171"/>
              <p:cNvSpPr>
                <a:spLocks noChangeShapeType="1"/>
              </p:cNvSpPr>
              <p:nvPr/>
            </p:nvSpPr>
            <p:spPr bwMode="auto">
              <a:xfrm flipH="1" flipV="1">
                <a:off x="2390" y="2412"/>
                <a:ext cx="16"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79" name="Line 172"/>
              <p:cNvSpPr>
                <a:spLocks noChangeShapeType="1"/>
              </p:cNvSpPr>
              <p:nvPr/>
            </p:nvSpPr>
            <p:spPr bwMode="auto">
              <a:xfrm flipH="1" flipV="1">
                <a:off x="2366" y="2364"/>
                <a:ext cx="24"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0" name="Line 173"/>
              <p:cNvSpPr>
                <a:spLocks noChangeShapeType="1"/>
              </p:cNvSpPr>
              <p:nvPr/>
            </p:nvSpPr>
            <p:spPr bwMode="auto">
              <a:xfrm flipH="1" flipV="1">
                <a:off x="2342" y="2308"/>
                <a:ext cx="24"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1" name="Line 174"/>
              <p:cNvSpPr>
                <a:spLocks noChangeShapeType="1"/>
              </p:cNvSpPr>
              <p:nvPr/>
            </p:nvSpPr>
            <p:spPr bwMode="auto">
              <a:xfrm flipH="1" flipV="1">
                <a:off x="2310" y="2260"/>
                <a:ext cx="32"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2" name="Line 175"/>
              <p:cNvSpPr>
                <a:spLocks noChangeShapeType="1"/>
              </p:cNvSpPr>
              <p:nvPr/>
            </p:nvSpPr>
            <p:spPr bwMode="auto">
              <a:xfrm flipH="1" flipV="1">
                <a:off x="2286" y="2220"/>
                <a:ext cx="24"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3" name="Line 176"/>
              <p:cNvSpPr>
                <a:spLocks noChangeShapeType="1"/>
              </p:cNvSpPr>
              <p:nvPr/>
            </p:nvSpPr>
            <p:spPr bwMode="auto">
              <a:xfrm flipH="1" flipV="1">
                <a:off x="2270" y="2196"/>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4" name="Line 177"/>
              <p:cNvSpPr>
                <a:spLocks noChangeShapeType="1"/>
              </p:cNvSpPr>
              <p:nvPr/>
            </p:nvSpPr>
            <p:spPr bwMode="auto">
              <a:xfrm flipH="1" flipV="1">
                <a:off x="2262" y="2164"/>
                <a:ext cx="8"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5" name="Line 178"/>
              <p:cNvSpPr>
                <a:spLocks noChangeShapeType="1"/>
              </p:cNvSpPr>
              <p:nvPr/>
            </p:nvSpPr>
            <p:spPr bwMode="auto">
              <a:xfrm flipV="1">
                <a:off x="2262" y="2132"/>
                <a:ext cx="1"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6" name="Line 179"/>
              <p:cNvSpPr>
                <a:spLocks noChangeShapeType="1"/>
              </p:cNvSpPr>
              <p:nvPr/>
            </p:nvSpPr>
            <p:spPr bwMode="auto">
              <a:xfrm flipH="1" flipV="1">
                <a:off x="2254" y="2092"/>
                <a:ext cx="8"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7" name="Line 180"/>
              <p:cNvSpPr>
                <a:spLocks noChangeShapeType="1"/>
              </p:cNvSpPr>
              <p:nvPr/>
            </p:nvSpPr>
            <p:spPr bwMode="auto">
              <a:xfrm flipV="1">
                <a:off x="2254" y="2052"/>
                <a:ext cx="1"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8" name="Line 181"/>
              <p:cNvSpPr>
                <a:spLocks noChangeShapeType="1"/>
              </p:cNvSpPr>
              <p:nvPr/>
            </p:nvSpPr>
            <p:spPr bwMode="auto">
              <a:xfrm flipV="1">
                <a:off x="2254" y="2020"/>
                <a:ext cx="8"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89" name="Line 182"/>
              <p:cNvSpPr>
                <a:spLocks noChangeShapeType="1"/>
              </p:cNvSpPr>
              <p:nvPr/>
            </p:nvSpPr>
            <p:spPr bwMode="auto">
              <a:xfrm flipV="1">
                <a:off x="2262" y="1988"/>
                <a:ext cx="8"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0" name="Line 183"/>
              <p:cNvSpPr>
                <a:spLocks noChangeShapeType="1"/>
              </p:cNvSpPr>
              <p:nvPr/>
            </p:nvSpPr>
            <p:spPr bwMode="auto">
              <a:xfrm flipV="1">
                <a:off x="2270" y="1964"/>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1" name="Line 184"/>
              <p:cNvSpPr>
                <a:spLocks noChangeShapeType="1"/>
              </p:cNvSpPr>
              <p:nvPr/>
            </p:nvSpPr>
            <p:spPr bwMode="auto">
              <a:xfrm flipH="1">
                <a:off x="3078" y="1708"/>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2" name="Line 185"/>
              <p:cNvSpPr>
                <a:spLocks noChangeShapeType="1"/>
              </p:cNvSpPr>
              <p:nvPr/>
            </p:nvSpPr>
            <p:spPr bwMode="auto">
              <a:xfrm flipH="1">
                <a:off x="3054" y="1748"/>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3" name="Line 186"/>
              <p:cNvSpPr>
                <a:spLocks noChangeShapeType="1"/>
              </p:cNvSpPr>
              <p:nvPr/>
            </p:nvSpPr>
            <p:spPr bwMode="auto">
              <a:xfrm flipH="1">
                <a:off x="3022" y="1788"/>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4" name="Line 187"/>
              <p:cNvSpPr>
                <a:spLocks noChangeShapeType="1"/>
              </p:cNvSpPr>
              <p:nvPr/>
            </p:nvSpPr>
            <p:spPr bwMode="auto">
              <a:xfrm flipH="1">
                <a:off x="2998" y="1820"/>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5" name="Line 188"/>
              <p:cNvSpPr>
                <a:spLocks noChangeShapeType="1"/>
              </p:cNvSpPr>
              <p:nvPr/>
            </p:nvSpPr>
            <p:spPr bwMode="auto">
              <a:xfrm flipH="1">
                <a:off x="2966" y="1860"/>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6" name="Line 189"/>
              <p:cNvSpPr>
                <a:spLocks noChangeShapeType="1"/>
              </p:cNvSpPr>
              <p:nvPr/>
            </p:nvSpPr>
            <p:spPr bwMode="auto">
              <a:xfrm flipH="1">
                <a:off x="2942" y="1900"/>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7" name="Line 190"/>
              <p:cNvSpPr>
                <a:spLocks noChangeShapeType="1"/>
              </p:cNvSpPr>
              <p:nvPr/>
            </p:nvSpPr>
            <p:spPr bwMode="auto">
              <a:xfrm flipH="1">
                <a:off x="2918" y="1932"/>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8" name="Line 191"/>
              <p:cNvSpPr>
                <a:spLocks noChangeShapeType="1"/>
              </p:cNvSpPr>
              <p:nvPr/>
            </p:nvSpPr>
            <p:spPr bwMode="auto">
              <a:xfrm flipH="1">
                <a:off x="2886" y="1972"/>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899" name="Line 192"/>
              <p:cNvSpPr>
                <a:spLocks noChangeShapeType="1"/>
              </p:cNvSpPr>
              <p:nvPr/>
            </p:nvSpPr>
            <p:spPr bwMode="auto">
              <a:xfrm flipH="1">
                <a:off x="2862" y="2004"/>
                <a:ext cx="8"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0" name="Line 193"/>
              <p:cNvSpPr>
                <a:spLocks noChangeShapeType="1"/>
              </p:cNvSpPr>
              <p:nvPr/>
            </p:nvSpPr>
            <p:spPr bwMode="auto">
              <a:xfrm flipH="1">
                <a:off x="2830" y="2044"/>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1" name="Line 194"/>
              <p:cNvSpPr>
                <a:spLocks noChangeShapeType="1"/>
              </p:cNvSpPr>
              <p:nvPr/>
            </p:nvSpPr>
            <p:spPr bwMode="auto">
              <a:xfrm flipH="1">
                <a:off x="2806" y="2084"/>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2" name="Line 195"/>
              <p:cNvSpPr>
                <a:spLocks noChangeShapeType="1"/>
              </p:cNvSpPr>
              <p:nvPr/>
            </p:nvSpPr>
            <p:spPr bwMode="auto">
              <a:xfrm flipH="1">
                <a:off x="2774" y="2116"/>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3" name="Line 196"/>
              <p:cNvSpPr>
                <a:spLocks noChangeShapeType="1"/>
              </p:cNvSpPr>
              <p:nvPr/>
            </p:nvSpPr>
            <p:spPr bwMode="auto">
              <a:xfrm flipH="1">
                <a:off x="2750" y="2156"/>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4" name="Line 197"/>
              <p:cNvSpPr>
                <a:spLocks noChangeShapeType="1"/>
              </p:cNvSpPr>
              <p:nvPr/>
            </p:nvSpPr>
            <p:spPr bwMode="auto">
              <a:xfrm flipH="1">
                <a:off x="2718" y="2188"/>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5" name="Line 198"/>
              <p:cNvSpPr>
                <a:spLocks noChangeShapeType="1"/>
              </p:cNvSpPr>
              <p:nvPr/>
            </p:nvSpPr>
            <p:spPr bwMode="auto">
              <a:xfrm flipH="1">
                <a:off x="2694" y="2228"/>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6" name="Line 199"/>
              <p:cNvSpPr>
                <a:spLocks noChangeShapeType="1"/>
              </p:cNvSpPr>
              <p:nvPr/>
            </p:nvSpPr>
            <p:spPr bwMode="auto">
              <a:xfrm flipH="1">
                <a:off x="2662" y="2268"/>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7" name="Line 200"/>
              <p:cNvSpPr>
                <a:spLocks noChangeShapeType="1"/>
              </p:cNvSpPr>
              <p:nvPr/>
            </p:nvSpPr>
            <p:spPr bwMode="auto">
              <a:xfrm flipH="1">
                <a:off x="2638" y="2300"/>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8" name="Line 201"/>
              <p:cNvSpPr>
                <a:spLocks noChangeShapeType="1"/>
              </p:cNvSpPr>
              <p:nvPr/>
            </p:nvSpPr>
            <p:spPr bwMode="auto">
              <a:xfrm flipH="1">
                <a:off x="2614" y="2340"/>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09" name="Line 202"/>
              <p:cNvSpPr>
                <a:spLocks noChangeShapeType="1"/>
              </p:cNvSpPr>
              <p:nvPr/>
            </p:nvSpPr>
            <p:spPr bwMode="auto">
              <a:xfrm flipH="1">
                <a:off x="2582" y="2372"/>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0" name="Line 203"/>
              <p:cNvSpPr>
                <a:spLocks noChangeShapeType="1"/>
              </p:cNvSpPr>
              <p:nvPr/>
            </p:nvSpPr>
            <p:spPr bwMode="auto">
              <a:xfrm flipH="1">
                <a:off x="2558" y="2412"/>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1" name="Line 204"/>
              <p:cNvSpPr>
                <a:spLocks noChangeShapeType="1"/>
              </p:cNvSpPr>
              <p:nvPr/>
            </p:nvSpPr>
            <p:spPr bwMode="auto">
              <a:xfrm flipH="1">
                <a:off x="2526" y="2452"/>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2" name="Line 205"/>
              <p:cNvSpPr>
                <a:spLocks noChangeShapeType="1"/>
              </p:cNvSpPr>
              <p:nvPr/>
            </p:nvSpPr>
            <p:spPr bwMode="auto">
              <a:xfrm flipH="1">
                <a:off x="2502" y="2484"/>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3" name="Line 206"/>
              <p:cNvSpPr>
                <a:spLocks noChangeShapeType="1"/>
              </p:cNvSpPr>
              <p:nvPr/>
            </p:nvSpPr>
            <p:spPr bwMode="auto">
              <a:xfrm flipH="1">
                <a:off x="2470" y="2524"/>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4" name="Line 207"/>
              <p:cNvSpPr>
                <a:spLocks noChangeShapeType="1"/>
              </p:cNvSpPr>
              <p:nvPr/>
            </p:nvSpPr>
            <p:spPr bwMode="auto">
              <a:xfrm flipH="1">
                <a:off x="2446" y="2564"/>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5" name="Line 208"/>
              <p:cNvSpPr>
                <a:spLocks noChangeShapeType="1"/>
              </p:cNvSpPr>
              <p:nvPr/>
            </p:nvSpPr>
            <p:spPr bwMode="auto">
              <a:xfrm flipH="1">
                <a:off x="2414" y="2596"/>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6" name="Line 209"/>
              <p:cNvSpPr>
                <a:spLocks noChangeShapeType="1"/>
              </p:cNvSpPr>
              <p:nvPr/>
            </p:nvSpPr>
            <p:spPr bwMode="auto">
              <a:xfrm flipH="1">
                <a:off x="2390" y="2636"/>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7" name="Line 210"/>
              <p:cNvSpPr>
                <a:spLocks noChangeShapeType="1"/>
              </p:cNvSpPr>
              <p:nvPr/>
            </p:nvSpPr>
            <p:spPr bwMode="auto">
              <a:xfrm flipH="1">
                <a:off x="2366" y="2668"/>
                <a:ext cx="8"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8" name="Line 211"/>
              <p:cNvSpPr>
                <a:spLocks noChangeShapeType="1"/>
              </p:cNvSpPr>
              <p:nvPr/>
            </p:nvSpPr>
            <p:spPr bwMode="auto">
              <a:xfrm flipH="1">
                <a:off x="2342" y="2708"/>
                <a:ext cx="8" cy="1"/>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19" name="Line 212"/>
              <p:cNvSpPr>
                <a:spLocks noChangeShapeType="1"/>
              </p:cNvSpPr>
              <p:nvPr/>
            </p:nvSpPr>
            <p:spPr bwMode="auto">
              <a:xfrm flipH="1">
                <a:off x="1734" y="1868"/>
                <a:ext cx="152" cy="20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0" name="Line 214"/>
              <p:cNvSpPr>
                <a:spLocks noChangeShapeType="1"/>
              </p:cNvSpPr>
              <p:nvPr/>
            </p:nvSpPr>
            <p:spPr bwMode="auto">
              <a:xfrm flipH="1" flipV="1">
                <a:off x="1894" y="1860"/>
                <a:ext cx="264" cy="40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1" name="Line 215"/>
              <p:cNvSpPr>
                <a:spLocks noChangeShapeType="1"/>
              </p:cNvSpPr>
              <p:nvPr/>
            </p:nvSpPr>
            <p:spPr bwMode="auto">
              <a:xfrm flipH="1">
                <a:off x="2166" y="1988"/>
                <a:ext cx="384" cy="28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2" name="Freeform 216"/>
              <p:cNvSpPr>
                <a:spLocks/>
              </p:cNvSpPr>
              <p:nvPr/>
            </p:nvSpPr>
            <p:spPr bwMode="auto">
              <a:xfrm>
                <a:off x="2830" y="1564"/>
                <a:ext cx="120" cy="112"/>
              </a:xfrm>
              <a:custGeom>
                <a:avLst/>
                <a:gdLst>
                  <a:gd name="T0" fmla="*/ 120 w 120"/>
                  <a:gd name="T1" fmla="*/ 0 h 112"/>
                  <a:gd name="T2" fmla="*/ 64 w 120"/>
                  <a:gd name="T3" fmla="*/ 112 h 112"/>
                  <a:gd name="T4" fmla="*/ 72 w 120"/>
                  <a:gd name="T5" fmla="*/ 40 h 112"/>
                  <a:gd name="T6" fmla="*/ 0 w 120"/>
                  <a:gd name="T7" fmla="*/ 56 h 112"/>
                  <a:gd name="T8" fmla="*/ 120 w 120"/>
                  <a:gd name="T9" fmla="*/ 0 h 112"/>
                  <a:gd name="T10" fmla="*/ 0 60000 65536"/>
                  <a:gd name="T11" fmla="*/ 0 60000 65536"/>
                  <a:gd name="T12" fmla="*/ 0 60000 65536"/>
                  <a:gd name="T13" fmla="*/ 0 60000 65536"/>
                  <a:gd name="T14" fmla="*/ 0 60000 65536"/>
                  <a:gd name="T15" fmla="*/ 0 w 120"/>
                  <a:gd name="T16" fmla="*/ 0 h 112"/>
                  <a:gd name="T17" fmla="*/ 120 w 120"/>
                  <a:gd name="T18" fmla="*/ 112 h 112"/>
                </a:gdLst>
                <a:ahLst/>
                <a:cxnLst>
                  <a:cxn ang="T10">
                    <a:pos x="T0" y="T1"/>
                  </a:cxn>
                  <a:cxn ang="T11">
                    <a:pos x="T2" y="T3"/>
                  </a:cxn>
                  <a:cxn ang="T12">
                    <a:pos x="T4" y="T5"/>
                  </a:cxn>
                  <a:cxn ang="T13">
                    <a:pos x="T6" y="T7"/>
                  </a:cxn>
                  <a:cxn ang="T14">
                    <a:pos x="T8" y="T9"/>
                  </a:cxn>
                </a:cxnLst>
                <a:rect l="T15" t="T16" r="T17" b="T18"/>
                <a:pathLst>
                  <a:path w="120" h="112">
                    <a:moveTo>
                      <a:pt x="120" y="0"/>
                    </a:moveTo>
                    <a:lnTo>
                      <a:pt x="64" y="112"/>
                    </a:lnTo>
                    <a:lnTo>
                      <a:pt x="72" y="40"/>
                    </a:lnTo>
                    <a:lnTo>
                      <a:pt x="0" y="56"/>
                    </a:lnTo>
                    <a:lnTo>
                      <a:pt x="120" y="0"/>
                    </a:lnTo>
                    <a:close/>
                  </a:path>
                </a:pathLst>
              </a:custGeom>
              <a:solidFill>
                <a:srgbClr val="00AA00"/>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23" name="Line 217"/>
              <p:cNvSpPr>
                <a:spLocks noChangeShapeType="1"/>
              </p:cNvSpPr>
              <p:nvPr/>
            </p:nvSpPr>
            <p:spPr bwMode="auto">
              <a:xfrm flipV="1">
                <a:off x="2558" y="1612"/>
                <a:ext cx="352" cy="376"/>
              </a:xfrm>
              <a:prstGeom prst="line">
                <a:avLst/>
              </a:prstGeom>
              <a:noFill/>
              <a:ln w="25400">
                <a:solidFill>
                  <a:srgbClr val="00AA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4" name="Line 218"/>
              <p:cNvSpPr>
                <a:spLocks noChangeShapeType="1"/>
              </p:cNvSpPr>
              <p:nvPr/>
            </p:nvSpPr>
            <p:spPr bwMode="auto">
              <a:xfrm flipH="1">
                <a:off x="2486" y="1996"/>
                <a:ext cx="56" cy="224"/>
              </a:xfrm>
              <a:prstGeom prst="line">
                <a:avLst/>
              </a:prstGeom>
              <a:noFill/>
              <a:ln w="127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5" name="Line 219"/>
              <p:cNvSpPr>
                <a:spLocks noChangeShapeType="1"/>
              </p:cNvSpPr>
              <p:nvPr/>
            </p:nvSpPr>
            <p:spPr bwMode="auto">
              <a:xfrm flipH="1">
                <a:off x="2534" y="1988"/>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6" name="Line 220"/>
              <p:cNvSpPr>
                <a:spLocks noChangeShapeType="1"/>
              </p:cNvSpPr>
              <p:nvPr/>
            </p:nvSpPr>
            <p:spPr bwMode="auto">
              <a:xfrm flipH="1">
                <a:off x="2510" y="2028"/>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7" name="Line 221"/>
              <p:cNvSpPr>
                <a:spLocks noChangeShapeType="1"/>
              </p:cNvSpPr>
              <p:nvPr/>
            </p:nvSpPr>
            <p:spPr bwMode="auto">
              <a:xfrm flipH="1">
                <a:off x="2478" y="2060"/>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8" name="Line 222"/>
              <p:cNvSpPr>
                <a:spLocks noChangeShapeType="1"/>
              </p:cNvSpPr>
              <p:nvPr/>
            </p:nvSpPr>
            <p:spPr bwMode="auto">
              <a:xfrm flipH="1">
                <a:off x="2454" y="2100"/>
                <a:ext cx="16"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29" name="Line 223"/>
              <p:cNvSpPr>
                <a:spLocks noChangeShapeType="1"/>
              </p:cNvSpPr>
              <p:nvPr/>
            </p:nvSpPr>
            <p:spPr bwMode="auto">
              <a:xfrm flipH="1">
                <a:off x="2430" y="2140"/>
                <a:ext cx="8"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0" name="Line 224"/>
              <p:cNvSpPr>
                <a:spLocks noChangeShapeType="1"/>
              </p:cNvSpPr>
              <p:nvPr/>
            </p:nvSpPr>
            <p:spPr bwMode="auto">
              <a:xfrm flipH="1">
                <a:off x="2398" y="2180"/>
                <a:ext cx="16"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1" name="Line 225"/>
              <p:cNvSpPr>
                <a:spLocks noChangeShapeType="1"/>
              </p:cNvSpPr>
              <p:nvPr/>
            </p:nvSpPr>
            <p:spPr bwMode="auto">
              <a:xfrm flipH="1">
                <a:off x="2382" y="2212"/>
                <a:ext cx="8" cy="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2" name="Freeform 226"/>
              <p:cNvSpPr>
                <a:spLocks/>
              </p:cNvSpPr>
              <p:nvPr/>
            </p:nvSpPr>
            <p:spPr bwMode="auto">
              <a:xfrm>
                <a:off x="1766" y="1900"/>
                <a:ext cx="80" cy="88"/>
              </a:xfrm>
              <a:custGeom>
                <a:avLst/>
                <a:gdLst>
                  <a:gd name="T0" fmla="*/ 80 w 80"/>
                  <a:gd name="T1" fmla="*/ 0 h 88"/>
                  <a:gd name="T2" fmla="*/ 0 w 80"/>
                  <a:gd name="T3" fmla="*/ 48 h 88"/>
                  <a:gd name="T4" fmla="*/ 40 w 80"/>
                  <a:gd name="T5" fmla="*/ 48 h 88"/>
                  <a:gd name="T6" fmla="*/ 56 w 80"/>
                  <a:gd name="T7" fmla="*/ 88 h 88"/>
                  <a:gd name="T8" fmla="*/ 80 w 80"/>
                  <a:gd name="T9" fmla="*/ 0 h 88"/>
                  <a:gd name="T10" fmla="*/ 0 60000 65536"/>
                  <a:gd name="T11" fmla="*/ 0 60000 65536"/>
                  <a:gd name="T12" fmla="*/ 0 60000 65536"/>
                  <a:gd name="T13" fmla="*/ 0 60000 65536"/>
                  <a:gd name="T14" fmla="*/ 0 60000 65536"/>
                  <a:gd name="T15" fmla="*/ 0 w 80"/>
                  <a:gd name="T16" fmla="*/ 0 h 88"/>
                  <a:gd name="T17" fmla="*/ 80 w 80"/>
                  <a:gd name="T18" fmla="*/ 88 h 88"/>
                </a:gdLst>
                <a:ahLst/>
                <a:cxnLst>
                  <a:cxn ang="T10">
                    <a:pos x="T0" y="T1"/>
                  </a:cxn>
                  <a:cxn ang="T11">
                    <a:pos x="T2" y="T3"/>
                  </a:cxn>
                  <a:cxn ang="T12">
                    <a:pos x="T4" y="T5"/>
                  </a:cxn>
                  <a:cxn ang="T13">
                    <a:pos x="T6" y="T7"/>
                  </a:cxn>
                  <a:cxn ang="T14">
                    <a:pos x="T8" y="T9"/>
                  </a:cxn>
                </a:cxnLst>
                <a:rect l="T15" t="T16" r="T17" b="T18"/>
                <a:pathLst>
                  <a:path w="80" h="88">
                    <a:moveTo>
                      <a:pt x="80" y="0"/>
                    </a:moveTo>
                    <a:lnTo>
                      <a:pt x="0" y="48"/>
                    </a:lnTo>
                    <a:lnTo>
                      <a:pt x="40" y="48"/>
                    </a:lnTo>
                    <a:lnTo>
                      <a:pt x="56" y="88"/>
                    </a:lnTo>
                    <a:lnTo>
                      <a:pt x="80" y="0"/>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33" name="Line 227"/>
              <p:cNvSpPr>
                <a:spLocks noChangeShapeType="1"/>
              </p:cNvSpPr>
              <p:nvPr/>
            </p:nvSpPr>
            <p:spPr bwMode="auto">
              <a:xfrm flipH="1">
                <a:off x="1774" y="1908"/>
                <a:ext cx="80" cy="4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4" name="Line 228"/>
              <p:cNvSpPr>
                <a:spLocks noChangeShapeType="1"/>
              </p:cNvSpPr>
              <p:nvPr/>
            </p:nvSpPr>
            <p:spPr bwMode="auto">
              <a:xfrm>
                <a:off x="1774" y="1956"/>
                <a:ext cx="40" cy="1"/>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5" name="Line 229"/>
              <p:cNvSpPr>
                <a:spLocks noChangeShapeType="1"/>
              </p:cNvSpPr>
              <p:nvPr/>
            </p:nvSpPr>
            <p:spPr bwMode="auto">
              <a:xfrm>
                <a:off x="1814" y="1956"/>
                <a:ext cx="16" cy="4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6" name="Line 230"/>
              <p:cNvSpPr>
                <a:spLocks noChangeShapeType="1"/>
              </p:cNvSpPr>
              <p:nvPr/>
            </p:nvSpPr>
            <p:spPr bwMode="auto">
              <a:xfrm flipV="1">
                <a:off x="1830" y="1908"/>
                <a:ext cx="24" cy="8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7" name="Freeform 231"/>
              <p:cNvSpPr>
                <a:spLocks/>
              </p:cNvSpPr>
              <p:nvPr/>
            </p:nvSpPr>
            <p:spPr bwMode="auto">
              <a:xfrm>
                <a:off x="2462" y="2180"/>
                <a:ext cx="72" cy="88"/>
              </a:xfrm>
              <a:custGeom>
                <a:avLst/>
                <a:gdLst>
                  <a:gd name="T0" fmla="*/ 8 w 72"/>
                  <a:gd name="T1" fmla="*/ 88 h 88"/>
                  <a:gd name="T2" fmla="*/ 72 w 72"/>
                  <a:gd name="T3" fmla="*/ 16 h 88"/>
                  <a:gd name="T4" fmla="*/ 24 w 72"/>
                  <a:gd name="T5" fmla="*/ 32 h 88"/>
                  <a:gd name="T6" fmla="*/ 0 w 72"/>
                  <a:gd name="T7" fmla="*/ 0 h 88"/>
                  <a:gd name="T8" fmla="*/ 8 w 72"/>
                  <a:gd name="T9" fmla="*/ 88 h 88"/>
                  <a:gd name="T10" fmla="*/ 0 60000 65536"/>
                  <a:gd name="T11" fmla="*/ 0 60000 65536"/>
                  <a:gd name="T12" fmla="*/ 0 60000 65536"/>
                  <a:gd name="T13" fmla="*/ 0 60000 65536"/>
                  <a:gd name="T14" fmla="*/ 0 60000 65536"/>
                  <a:gd name="T15" fmla="*/ 0 w 72"/>
                  <a:gd name="T16" fmla="*/ 0 h 88"/>
                  <a:gd name="T17" fmla="*/ 72 w 72"/>
                  <a:gd name="T18" fmla="*/ 88 h 88"/>
                </a:gdLst>
                <a:ahLst/>
                <a:cxnLst>
                  <a:cxn ang="T10">
                    <a:pos x="T0" y="T1"/>
                  </a:cxn>
                  <a:cxn ang="T11">
                    <a:pos x="T2" y="T3"/>
                  </a:cxn>
                  <a:cxn ang="T12">
                    <a:pos x="T4" y="T5"/>
                  </a:cxn>
                  <a:cxn ang="T13">
                    <a:pos x="T6" y="T7"/>
                  </a:cxn>
                  <a:cxn ang="T14">
                    <a:pos x="T8" y="T9"/>
                  </a:cxn>
                </a:cxnLst>
                <a:rect l="T15" t="T16" r="T17" b="T18"/>
                <a:pathLst>
                  <a:path w="72" h="88">
                    <a:moveTo>
                      <a:pt x="8" y="88"/>
                    </a:moveTo>
                    <a:lnTo>
                      <a:pt x="72" y="16"/>
                    </a:lnTo>
                    <a:lnTo>
                      <a:pt x="24" y="32"/>
                    </a:lnTo>
                    <a:lnTo>
                      <a:pt x="0" y="0"/>
                    </a:lnTo>
                    <a:lnTo>
                      <a:pt x="8" y="88"/>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38" name="Line 232"/>
              <p:cNvSpPr>
                <a:spLocks noChangeShapeType="1"/>
              </p:cNvSpPr>
              <p:nvPr/>
            </p:nvSpPr>
            <p:spPr bwMode="auto">
              <a:xfrm flipV="1">
                <a:off x="2478" y="2204"/>
                <a:ext cx="64" cy="72"/>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39" name="Line 233"/>
              <p:cNvSpPr>
                <a:spLocks noChangeShapeType="1"/>
              </p:cNvSpPr>
              <p:nvPr/>
            </p:nvSpPr>
            <p:spPr bwMode="auto">
              <a:xfrm flipH="1">
                <a:off x="2494" y="2204"/>
                <a:ext cx="48" cy="16"/>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0" name="Line 234"/>
              <p:cNvSpPr>
                <a:spLocks noChangeShapeType="1"/>
              </p:cNvSpPr>
              <p:nvPr/>
            </p:nvSpPr>
            <p:spPr bwMode="auto">
              <a:xfrm flipH="1" flipV="1">
                <a:off x="2470" y="2188"/>
                <a:ext cx="24" cy="32"/>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1" name="Line 235"/>
              <p:cNvSpPr>
                <a:spLocks noChangeShapeType="1"/>
              </p:cNvSpPr>
              <p:nvPr/>
            </p:nvSpPr>
            <p:spPr bwMode="auto">
              <a:xfrm>
                <a:off x="2470" y="2188"/>
                <a:ext cx="8" cy="8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2" name="Line 236"/>
              <p:cNvSpPr>
                <a:spLocks noChangeShapeType="1"/>
              </p:cNvSpPr>
              <p:nvPr/>
            </p:nvSpPr>
            <p:spPr bwMode="auto">
              <a:xfrm>
                <a:off x="1886" y="186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3" name="Line 237"/>
              <p:cNvSpPr>
                <a:spLocks noChangeShapeType="1"/>
              </p:cNvSpPr>
              <p:nvPr/>
            </p:nvSpPr>
            <p:spPr bwMode="auto">
              <a:xfrm>
                <a:off x="1886" y="1916"/>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4" name="Line 238"/>
              <p:cNvSpPr>
                <a:spLocks noChangeShapeType="1"/>
              </p:cNvSpPr>
              <p:nvPr/>
            </p:nvSpPr>
            <p:spPr bwMode="auto">
              <a:xfrm>
                <a:off x="1886" y="195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5" name="Line 239"/>
              <p:cNvSpPr>
                <a:spLocks noChangeShapeType="1"/>
              </p:cNvSpPr>
              <p:nvPr/>
            </p:nvSpPr>
            <p:spPr bwMode="auto">
              <a:xfrm>
                <a:off x="1886" y="200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6" name="Line 240"/>
              <p:cNvSpPr>
                <a:spLocks noChangeShapeType="1"/>
              </p:cNvSpPr>
              <p:nvPr/>
            </p:nvSpPr>
            <p:spPr bwMode="auto">
              <a:xfrm>
                <a:off x="1886" y="2052"/>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7" name="Line 241"/>
              <p:cNvSpPr>
                <a:spLocks noChangeShapeType="1"/>
              </p:cNvSpPr>
              <p:nvPr/>
            </p:nvSpPr>
            <p:spPr bwMode="auto">
              <a:xfrm>
                <a:off x="1886" y="2100"/>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48" name="Rectangle 242"/>
              <p:cNvSpPr>
                <a:spLocks noChangeArrowheads="1"/>
              </p:cNvSpPr>
              <p:nvPr/>
            </p:nvSpPr>
            <p:spPr bwMode="auto">
              <a:xfrm>
                <a:off x="2790" y="1396"/>
                <a:ext cx="432" cy="173"/>
              </a:xfrm>
              <a:prstGeom prst="rect">
                <a:avLst/>
              </a:prstGeom>
              <a:noFill/>
              <a:ln w="9525">
                <a:noFill/>
                <a:miter lim="800000"/>
                <a:headEnd/>
                <a:tailEnd/>
              </a:ln>
            </p:spPr>
            <p:txBody>
              <a:bodyPr wrap="none" lIns="0" tIns="0" rIns="0" bIns="0">
                <a:spAutoFit/>
              </a:bodyPr>
              <a:lstStyle/>
              <a:p>
                <a:pPr algn="l">
                  <a:defRPr/>
                </a:pPr>
                <a:r>
                  <a:rPr lang="zh-CN" altLang="en-US" dirty="0">
                    <a:solidFill>
                      <a:srgbClr val="000000"/>
                    </a:solidFill>
                    <a:latin typeface="+mj-lt"/>
                    <a:ea typeface="楷体" pitchFamily="49" charset="-122"/>
                    <a:cs typeface="仿宋_GB2312"/>
                  </a:rPr>
                  <a:t>消逝场</a:t>
                </a:r>
                <a:endParaRPr lang="en-US" altLang="zh-CN" dirty="0">
                  <a:latin typeface="+mj-lt"/>
                  <a:ea typeface="楷体" pitchFamily="49" charset="-122"/>
                  <a:cs typeface="仿宋_GB2312"/>
                </a:endParaRPr>
              </a:p>
            </p:txBody>
          </p:sp>
          <p:sp>
            <p:nvSpPr>
              <p:cNvPr id="1078470" name="Rectangle 276"/>
              <p:cNvSpPr>
                <a:spLocks noChangeArrowheads="1"/>
              </p:cNvSpPr>
              <p:nvPr/>
            </p:nvSpPr>
            <p:spPr bwMode="auto">
              <a:xfrm>
                <a:off x="2366" y="1764"/>
                <a:ext cx="7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950" name="Rectangle 277"/>
              <p:cNvSpPr>
                <a:spLocks noChangeArrowheads="1"/>
              </p:cNvSpPr>
              <p:nvPr/>
            </p:nvSpPr>
            <p:spPr bwMode="auto">
              <a:xfrm>
                <a:off x="2438" y="1764"/>
                <a:ext cx="103" cy="116"/>
              </a:xfrm>
              <a:prstGeom prst="rect">
                <a:avLst/>
              </a:prstGeom>
              <a:noFill/>
              <a:ln w="9525">
                <a:noFill/>
                <a:miter lim="800000"/>
                <a:headEnd/>
                <a:tailEnd/>
              </a:ln>
            </p:spPr>
            <p:txBody>
              <a:bodyPr wrap="none" lIns="0" tIns="0" rIns="0" bIns="0">
                <a:spAutoFit/>
              </a:bodyPr>
              <a:lstStyle/>
              <a:p>
                <a:pPr algn="l">
                  <a:defRPr/>
                </a:pPr>
                <a:r>
                  <a:rPr lang="zh-CN" altLang="en-US" sz="1200">
                    <a:solidFill>
                      <a:srgbClr val="000000"/>
                    </a:solidFill>
                    <a:latin typeface="+mj-lt"/>
                    <a:ea typeface="楷体" pitchFamily="49" charset="-122"/>
                    <a:cs typeface="仿宋_GB2312"/>
                  </a:rPr>
                  <a:t> </a:t>
                </a:r>
                <a:r>
                  <a:rPr lang="en-US" altLang="zh-CN" sz="1200">
                    <a:solidFill>
                      <a:srgbClr val="000000"/>
                    </a:solidFill>
                    <a:latin typeface="+mj-lt"/>
                    <a:ea typeface="楷体" pitchFamily="49" charset="-122"/>
                    <a:cs typeface="仿宋_GB2312"/>
                  </a:rPr>
                  <a:t>&lt; </a:t>
                </a:r>
                <a:endParaRPr lang="en-US" altLang="zh-CN" sz="2400">
                  <a:latin typeface="+mj-lt"/>
                  <a:ea typeface="楷体" pitchFamily="49" charset="-122"/>
                  <a:cs typeface="仿宋_GB2312"/>
                </a:endParaRPr>
              </a:p>
            </p:txBody>
          </p:sp>
          <p:sp>
            <p:nvSpPr>
              <p:cNvPr id="1078472" name="Rectangle 278"/>
              <p:cNvSpPr>
                <a:spLocks noChangeArrowheads="1"/>
              </p:cNvSpPr>
              <p:nvPr/>
            </p:nvSpPr>
            <p:spPr bwMode="auto">
              <a:xfrm>
                <a:off x="2542" y="1764"/>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1078473" name="Rectangle 279"/>
              <p:cNvSpPr>
                <a:spLocks noChangeArrowheads="1"/>
              </p:cNvSpPr>
              <p:nvPr/>
            </p:nvSpPr>
            <p:spPr bwMode="auto">
              <a:xfrm>
                <a:off x="1790" y="1996"/>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1078474" name="Rectangle 303"/>
              <p:cNvSpPr>
                <a:spLocks noChangeArrowheads="1"/>
              </p:cNvSpPr>
              <p:nvPr/>
            </p:nvSpPr>
            <p:spPr bwMode="auto">
              <a:xfrm>
                <a:off x="1814" y="2116"/>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954" name="Rectangle 304"/>
              <p:cNvSpPr>
                <a:spLocks noChangeArrowheads="1"/>
              </p:cNvSpPr>
              <p:nvPr/>
            </p:nvSpPr>
            <p:spPr bwMode="auto">
              <a:xfrm>
                <a:off x="1862" y="2116"/>
                <a:ext cx="103" cy="116"/>
              </a:xfrm>
              <a:prstGeom prst="rect">
                <a:avLst/>
              </a:prstGeom>
              <a:noFill/>
              <a:ln w="9525">
                <a:noFill/>
                <a:miter lim="800000"/>
                <a:headEnd/>
                <a:tailEnd/>
              </a:ln>
            </p:spPr>
            <p:txBody>
              <a:bodyPr wrap="none" lIns="0" tIns="0" rIns="0" bIns="0">
                <a:spAutoFit/>
              </a:bodyPr>
              <a:lstStyle/>
              <a:p>
                <a:pPr algn="l">
                  <a:defRPr/>
                </a:pPr>
                <a:r>
                  <a:rPr lang="zh-CN" altLang="en-US" sz="1200">
                    <a:solidFill>
                      <a:srgbClr val="000000"/>
                    </a:solidFill>
                    <a:latin typeface="+mj-lt"/>
                    <a:ea typeface="楷体" pitchFamily="49" charset="-122"/>
                    <a:cs typeface="仿宋_GB2312"/>
                  </a:rPr>
                  <a:t> </a:t>
                </a:r>
                <a:r>
                  <a:rPr lang="en-US" altLang="zh-CN" sz="1200">
                    <a:solidFill>
                      <a:srgbClr val="000000"/>
                    </a:solidFill>
                    <a:latin typeface="+mj-lt"/>
                    <a:ea typeface="楷体" pitchFamily="49" charset="-122"/>
                    <a:cs typeface="仿宋_GB2312"/>
                  </a:rPr>
                  <a:t>&gt; </a:t>
                </a:r>
                <a:endParaRPr lang="en-US" altLang="zh-CN" sz="2400">
                  <a:latin typeface="+mj-lt"/>
                  <a:ea typeface="楷体" pitchFamily="49" charset="-122"/>
                  <a:cs typeface="仿宋_GB2312"/>
                </a:endParaRPr>
              </a:p>
            </p:txBody>
          </p:sp>
          <p:sp>
            <p:nvSpPr>
              <p:cNvPr id="1078476" name="Rectangle 305"/>
              <p:cNvSpPr>
                <a:spLocks noChangeArrowheads="1"/>
              </p:cNvSpPr>
              <p:nvPr/>
            </p:nvSpPr>
            <p:spPr bwMode="auto">
              <a:xfrm>
                <a:off x="1966" y="2116"/>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956" name="Rectangle 306"/>
              <p:cNvSpPr>
                <a:spLocks noChangeArrowheads="1"/>
              </p:cNvSpPr>
              <p:nvPr/>
            </p:nvSpPr>
            <p:spPr bwMode="auto">
              <a:xfrm>
                <a:off x="2014" y="2164"/>
                <a:ext cx="32" cy="87"/>
              </a:xfrm>
              <a:prstGeom prst="rect">
                <a:avLst/>
              </a:prstGeom>
              <a:noFill/>
              <a:ln w="9525">
                <a:noFill/>
                <a:miter lim="800000"/>
                <a:headEnd/>
                <a:tailEnd/>
              </a:ln>
            </p:spPr>
            <p:txBody>
              <a:bodyPr wrap="none" lIns="0" tIns="0" rIns="0" bIns="0">
                <a:spAutoFit/>
              </a:bodyPr>
              <a:lstStyle/>
              <a:p>
                <a:pPr algn="l">
                  <a:defRPr/>
                </a:pPr>
                <a:r>
                  <a:rPr lang="en-US" altLang="zh-CN" sz="900" i="1">
                    <a:solidFill>
                      <a:srgbClr val="000000"/>
                    </a:solidFill>
                    <a:latin typeface="+mj-lt"/>
                    <a:ea typeface="楷体" pitchFamily="49" charset="-122"/>
                    <a:cs typeface="仿宋_GB2312"/>
                  </a:rPr>
                  <a:t>c</a:t>
                </a:r>
                <a:endParaRPr lang="en-US" altLang="zh-CN" sz="2400">
                  <a:latin typeface="+mj-lt"/>
                  <a:ea typeface="楷体" pitchFamily="49" charset="-122"/>
                  <a:cs typeface="仿宋_GB2312"/>
                </a:endParaRPr>
              </a:p>
            </p:txBody>
          </p:sp>
          <p:sp>
            <p:nvSpPr>
              <p:cNvPr id="27957" name="Freeform 307"/>
              <p:cNvSpPr>
                <a:spLocks/>
              </p:cNvSpPr>
              <p:nvPr/>
            </p:nvSpPr>
            <p:spPr bwMode="auto">
              <a:xfrm>
                <a:off x="1950" y="1988"/>
                <a:ext cx="88" cy="96"/>
              </a:xfrm>
              <a:custGeom>
                <a:avLst/>
                <a:gdLst>
                  <a:gd name="T0" fmla="*/ 88 w 88"/>
                  <a:gd name="T1" fmla="*/ 96 h 96"/>
                  <a:gd name="T2" fmla="*/ 72 w 88"/>
                  <a:gd name="T3" fmla="*/ 0 h 96"/>
                  <a:gd name="T4" fmla="*/ 56 w 88"/>
                  <a:gd name="T5" fmla="*/ 48 h 96"/>
                  <a:gd name="T6" fmla="*/ 0 w 88"/>
                  <a:gd name="T7" fmla="*/ 40 h 96"/>
                  <a:gd name="T8" fmla="*/ 88 w 88"/>
                  <a:gd name="T9" fmla="*/ 96 h 96"/>
                  <a:gd name="T10" fmla="*/ 0 60000 65536"/>
                  <a:gd name="T11" fmla="*/ 0 60000 65536"/>
                  <a:gd name="T12" fmla="*/ 0 60000 65536"/>
                  <a:gd name="T13" fmla="*/ 0 60000 65536"/>
                  <a:gd name="T14" fmla="*/ 0 60000 65536"/>
                  <a:gd name="T15" fmla="*/ 0 w 88"/>
                  <a:gd name="T16" fmla="*/ 0 h 96"/>
                  <a:gd name="T17" fmla="*/ 88 w 88"/>
                  <a:gd name="T18" fmla="*/ 96 h 96"/>
                </a:gdLst>
                <a:ahLst/>
                <a:cxnLst>
                  <a:cxn ang="T10">
                    <a:pos x="T0" y="T1"/>
                  </a:cxn>
                  <a:cxn ang="T11">
                    <a:pos x="T2" y="T3"/>
                  </a:cxn>
                  <a:cxn ang="T12">
                    <a:pos x="T4" y="T5"/>
                  </a:cxn>
                  <a:cxn ang="T13">
                    <a:pos x="T6" y="T7"/>
                  </a:cxn>
                  <a:cxn ang="T14">
                    <a:pos x="T8" y="T9"/>
                  </a:cxn>
                </a:cxnLst>
                <a:rect l="T15" t="T16" r="T17" b="T18"/>
                <a:pathLst>
                  <a:path w="88" h="96">
                    <a:moveTo>
                      <a:pt x="88" y="96"/>
                    </a:moveTo>
                    <a:lnTo>
                      <a:pt x="72" y="0"/>
                    </a:lnTo>
                    <a:lnTo>
                      <a:pt x="56" y="48"/>
                    </a:lnTo>
                    <a:lnTo>
                      <a:pt x="0" y="40"/>
                    </a:lnTo>
                    <a:lnTo>
                      <a:pt x="88" y="96"/>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58" name="Line 308"/>
              <p:cNvSpPr>
                <a:spLocks noChangeShapeType="1"/>
              </p:cNvSpPr>
              <p:nvPr/>
            </p:nvSpPr>
            <p:spPr bwMode="auto">
              <a:xfrm flipH="1" flipV="1">
                <a:off x="2030" y="1996"/>
                <a:ext cx="16" cy="96"/>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59" name="Line 309"/>
              <p:cNvSpPr>
                <a:spLocks noChangeShapeType="1"/>
              </p:cNvSpPr>
              <p:nvPr/>
            </p:nvSpPr>
            <p:spPr bwMode="auto">
              <a:xfrm flipH="1">
                <a:off x="2014" y="1996"/>
                <a:ext cx="16" cy="4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60" name="Line 310"/>
              <p:cNvSpPr>
                <a:spLocks noChangeShapeType="1"/>
              </p:cNvSpPr>
              <p:nvPr/>
            </p:nvSpPr>
            <p:spPr bwMode="auto">
              <a:xfrm flipH="1" flipV="1">
                <a:off x="1958" y="2036"/>
                <a:ext cx="56" cy="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61" name="Line 311"/>
              <p:cNvSpPr>
                <a:spLocks noChangeShapeType="1"/>
              </p:cNvSpPr>
              <p:nvPr/>
            </p:nvSpPr>
            <p:spPr bwMode="auto">
              <a:xfrm>
                <a:off x="1958" y="2036"/>
                <a:ext cx="88" cy="56"/>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1078483" name="Rectangle 312"/>
              <p:cNvSpPr>
                <a:spLocks noChangeArrowheads="1"/>
              </p:cNvSpPr>
              <p:nvPr/>
            </p:nvSpPr>
            <p:spPr bwMode="auto">
              <a:xfrm>
                <a:off x="2310" y="2132"/>
                <a:ext cx="7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963" name="Freeform 314"/>
              <p:cNvSpPr>
                <a:spLocks/>
              </p:cNvSpPr>
              <p:nvPr/>
            </p:nvSpPr>
            <p:spPr bwMode="auto">
              <a:xfrm>
                <a:off x="2238" y="2756"/>
                <a:ext cx="72" cy="64"/>
              </a:xfrm>
              <a:custGeom>
                <a:avLst/>
                <a:gdLst>
                  <a:gd name="T0" fmla="*/ 72 w 72"/>
                  <a:gd name="T1" fmla="*/ 0 h 64"/>
                  <a:gd name="T2" fmla="*/ 48 w 72"/>
                  <a:gd name="T3" fmla="*/ 64 h 64"/>
                  <a:gd name="T4" fmla="*/ 48 w 72"/>
                  <a:gd name="T5" fmla="*/ 24 h 64"/>
                  <a:gd name="T6" fmla="*/ 0 w 72"/>
                  <a:gd name="T7" fmla="*/ 40 h 64"/>
                  <a:gd name="T8" fmla="*/ 72 w 72"/>
                  <a:gd name="T9" fmla="*/ 0 h 64"/>
                  <a:gd name="T10" fmla="*/ 0 60000 65536"/>
                  <a:gd name="T11" fmla="*/ 0 60000 65536"/>
                  <a:gd name="T12" fmla="*/ 0 60000 65536"/>
                  <a:gd name="T13" fmla="*/ 0 60000 65536"/>
                  <a:gd name="T14" fmla="*/ 0 60000 65536"/>
                  <a:gd name="T15" fmla="*/ 0 w 72"/>
                  <a:gd name="T16" fmla="*/ 0 h 64"/>
                  <a:gd name="T17" fmla="*/ 72 w 72"/>
                  <a:gd name="T18" fmla="*/ 64 h 64"/>
                </a:gdLst>
                <a:ahLst/>
                <a:cxnLst>
                  <a:cxn ang="T10">
                    <a:pos x="T0" y="T1"/>
                  </a:cxn>
                  <a:cxn ang="T11">
                    <a:pos x="T2" y="T3"/>
                  </a:cxn>
                  <a:cxn ang="T12">
                    <a:pos x="T4" y="T5"/>
                  </a:cxn>
                  <a:cxn ang="T13">
                    <a:pos x="T6" y="T7"/>
                  </a:cxn>
                  <a:cxn ang="T14">
                    <a:pos x="T8" y="T9"/>
                  </a:cxn>
                </a:cxnLst>
                <a:rect l="T15" t="T16" r="T17" b="T18"/>
                <a:pathLst>
                  <a:path w="72" h="64">
                    <a:moveTo>
                      <a:pt x="72" y="0"/>
                    </a:moveTo>
                    <a:lnTo>
                      <a:pt x="48" y="64"/>
                    </a:lnTo>
                    <a:lnTo>
                      <a:pt x="48" y="24"/>
                    </a:lnTo>
                    <a:lnTo>
                      <a:pt x="0" y="40"/>
                    </a:lnTo>
                    <a:lnTo>
                      <a:pt x="72" y="0"/>
                    </a:lnTo>
                    <a:close/>
                  </a:path>
                </a:pathLst>
              </a:custGeom>
              <a:solidFill>
                <a:srgbClr val="000000"/>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64" name="Line 315"/>
              <p:cNvSpPr>
                <a:spLocks noChangeShapeType="1"/>
              </p:cNvSpPr>
              <p:nvPr/>
            </p:nvSpPr>
            <p:spPr bwMode="auto">
              <a:xfrm flipH="1">
                <a:off x="2022" y="2780"/>
                <a:ext cx="264" cy="368"/>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65" name="Oval 316"/>
              <p:cNvSpPr>
                <a:spLocks noChangeArrowheads="1"/>
              </p:cNvSpPr>
              <p:nvPr/>
            </p:nvSpPr>
            <p:spPr bwMode="auto">
              <a:xfrm>
                <a:off x="1994" y="3128"/>
                <a:ext cx="40" cy="40"/>
              </a:xfrm>
              <a:prstGeom prst="ellipse">
                <a:avLst/>
              </a:prstGeom>
              <a:solidFill>
                <a:srgbClr val="000000"/>
              </a:solid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66" name="Rectangle 317"/>
              <p:cNvSpPr>
                <a:spLocks noChangeArrowheads="1"/>
              </p:cNvSpPr>
              <p:nvPr/>
            </p:nvSpPr>
            <p:spPr bwMode="auto">
              <a:xfrm>
                <a:off x="2134" y="2884"/>
                <a:ext cx="120" cy="128"/>
              </a:xfrm>
              <a:prstGeom prst="rect">
                <a:avLst/>
              </a:prstGeom>
              <a:solidFill>
                <a:srgbClr val="FFFFFF"/>
              </a:solidFill>
              <a:ln w="9525">
                <a:noFill/>
                <a:miter lim="800000"/>
                <a:headEnd/>
                <a:tailEnd/>
              </a:ln>
            </p:spPr>
            <p:txBody>
              <a:bodyPr/>
              <a:lstStyle/>
              <a:p>
                <a:pPr algn="l">
                  <a:defRPr/>
                </a:pPr>
                <a:endParaRPr lang="zh-CN" altLang="en-US" sz="2400">
                  <a:latin typeface="+mj-lt"/>
                  <a:ea typeface="楷体" pitchFamily="49" charset="-122"/>
                  <a:cs typeface="仿宋_GB2312"/>
                </a:endParaRPr>
              </a:p>
            </p:txBody>
          </p:sp>
          <p:sp>
            <p:nvSpPr>
              <p:cNvPr id="27967" name="Rectangle 318"/>
              <p:cNvSpPr>
                <a:spLocks noChangeArrowheads="1"/>
              </p:cNvSpPr>
              <p:nvPr/>
            </p:nvSpPr>
            <p:spPr bwMode="auto">
              <a:xfrm>
                <a:off x="2142" y="2876"/>
                <a:ext cx="65" cy="126"/>
              </a:xfrm>
              <a:prstGeom prst="rect">
                <a:avLst/>
              </a:prstGeom>
              <a:noFill/>
              <a:ln w="9525">
                <a:noFill/>
                <a:miter lim="800000"/>
                <a:headEnd/>
                <a:tailEnd/>
              </a:ln>
            </p:spPr>
            <p:txBody>
              <a:bodyPr wrap="none" lIns="0" tIns="0" rIns="0" bIns="0">
                <a:spAutoFit/>
              </a:bodyPr>
              <a:lstStyle/>
              <a:p>
                <a:pPr algn="l">
                  <a:defRPr/>
                </a:pPr>
                <a:r>
                  <a:rPr lang="en-US" altLang="zh-CN" sz="1300" i="1">
                    <a:solidFill>
                      <a:srgbClr val="000000"/>
                    </a:solidFill>
                    <a:latin typeface="+mj-lt"/>
                    <a:ea typeface="楷体" pitchFamily="49" charset="-122"/>
                    <a:cs typeface="仿宋_GB2312"/>
                  </a:rPr>
                  <a:t>R</a:t>
                </a:r>
                <a:endParaRPr lang="en-US" altLang="zh-CN" sz="2400">
                  <a:latin typeface="+mj-lt"/>
                  <a:ea typeface="楷体" pitchFamily="49" charset="-122"/>
                  <a:cs typeface="仿宋_GB2312"/>
                </a:endParaRPr>
              </a:p>
            </p:txBody>
          </p:sp>
          <p:sp>
            <p:nvSpPr>
              <p:cNvPr id="27968" name="Freeform 319"/>
              <p:cNvSpPr>
                <a:spLocks/>
              </p:cNvSpPr>
              <p:nvPr/>
            </p:nvSpPr>
            <p:spPr bwMode="auto">
              <a:xfrm>
                <a:off x="1894" y="1988"/>
                <a:ext cx="88" cy="24"/>
              </a:xfrm>
              <a:custGeom>
                <a:avLst/>
                <a:gdLst>
                  <a:gd name="T0" fmla="*/ 88 w 88"/>
                  <a:gd name="T1" fmla="*/ 0 h 24"/>
                  <a:gd name="T2" fmla="*/ 48 w 88"/>
                  <a:gd name="T3" fmla="*/ 16 h 24"/>
                  <a:gd name="T4" fmla="*/ 0 w 88"/>
                  <a:gd name="T5" fmla="*/ 24 h 24"/>
                  <a:gd name="T6" fmla="*/ 88 w 88"/>
                  <a:gd name="T7" fmla="*/ 0 h 24"/>
                  <a:gd name="T8" fmla="*/ 0 60000 65536"/>
                  <a:gd name="T9" fmla="*/ 0 60000 65536"/>
                  <a:gd name="T10" fmla="*/ 0 60000 65536"/>
                  <a:gd name="T11" fmla="*/ 0 60000 65536"/>
                  <a:gd name="T12" fmla="*/ 0 w 88"/>
                  <a:gd name="T13" fmla="*/ 0 h 24"/>
                  <a:gd name="T14" fmla="*/ 88 w 88"/>
                  <a:gd name="T15" fmla="*/ 24 h 24"/>
                </a:gdLst>
                <a:ahLst/>
                <a:cxnLst>
                  <a:cxn ang="T8">
                    <a:pos x="T0" y="T1"/>
                  </a:cxn>
                  <a:cxn ang="T9">
                    <a:pos x="T2" y="T3"/>
                  </a:cxn>
                  <a:cxn ang="T10">
                    <a:pos x="T4" y="T5"/>
                  </a:cxn>
                  <a:cxn ang="T11">
                    <a:pos x="T6" y="T7"/>
                  </a:cxn>
                </a:cxnLst>
                <a:rect l="T12" t="T13" r="T14" b="T15"/>
                <a:pathLst>
                  <a:path w="88" h="24">
                    <a:moveTo>
                      <a:pt x="88" y="0"/>
                    </a:moveTo>
                    <a:lnTo>
                      <a:pt x="48" y="16"/>
                    </a:lnTo>
                    <a:lnTo>
                      <a:pt x="0" y="24"/>
                    </a:lnTo>
                    <a:lnTo>
                      <a:pt x="88" y="0"/>
                    </a:lnTo>
                    <a:close/>
                  </a:path>
                </a:pathLst>
              </a:custGeom>
              <a:solidFill>
                <a:srgbClr val="FFFF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69" name="Freeform 320"/>
              <p:cNvSpPr>
                <a:spLocks/>
              </p:cNvSpPr>
              <p:nvPr/>
            </p:nvSpPr>
            <p:spPr bwMode="auto">
              <a:xfrm>
                <a:off x="1894" y="1988"/>
                <a:ext cx="88" cy="24"/>
              </a:xfrm>
              <a:custGeom>
                <a:avLst/>
                <a:gdLst>
                  <a:gd name="T0" fmla="*/ 88 w 88"/>
                  <a:gd name="T1" fmla="*/ 0 h 24"/>
                  <a:gd name="T2" fmla="*/ 48 w 88"/>
                  <a:gd name="T3" fmla="*/ 16 h 24"/>
                  <a:gd name="T4" fmla="*/ 0 w 88"/>
                  <a:gd name="T5" fmla="*/ 24 h 24"/>
                  <a:gd name="T6" fmla="*/ 0 60000 65536"/>
                  <a:gd name="T7" fmla="*/ 0 60000 65536"/>
                  <a:gd name="T8" fmla="*/ 0 60000 65536"/>
                  <a:gd name="T9" fmla="*/ 0 w 88"/>
                  <a:gd name="T10" fmla="*/ 0 h 24"/>
                  <a:gd name="T11" fmla="*/ 88 w 88"/>
                  <a:gd name="T12" fmla="*/ 24 h 24"/>
                </a:gdLst>
                <a:ahLst/>
                <a:cxnLst>
                  <a:cxn ang="T6">
                    <a:pos x="T0" y="T1"/>
                  </a:cxn>
                  <a:cxn ang="T7">
                    <a:pos x="T2" y="T3"/>
                  </a:cxn>
                  <a:cxn ang="T8">
                    <a:pos x="T4" y="T5"/>
                  </a:cxn>
                </a:cxnLst>
                <a:rect l="T9" t="T10" r="T11" b="T12"/>
                <a:pathLst>
                  <a:path w="88" h="24">
                    <a:moveTo>
                      <a:pt x="88" y="0"/>
                    </a:moveTo>
                    <a:lnTo>
                      <a:pt x="48" y="16"/>
                    </a:lnTo>
                    <a:lnTo>
                      <a:pt x="0" y="24"/>
                    </a:lnTo>
                  </a:path>
                </a:pathLst>
              </a:cu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70" name="Freeform 321"/>
              <p:cNvSpPr>
                <a:spLocks/>
              </p:cNvSpPr>
              <p:nvPr/>
            </p:nvSpPr>
            <p:spPr bwMode="auto">
              <a:xfrm>
                <a:off x="2406" y="2100"/>
                <a:ext cx="40" cy="32"/>
              </a:xfrm>
              <a:custGeom>
                <a:avLst/>
                <a:gdLst>
                  <a:gd name="T0" fmla="*/ 40 w 40"/>
                  <a:gd name="T1" fmla="*/ 32 h 32"/>
                  <a:gd name="T2" fmla="*/ 16 w 40"/>
                  <a:gd name="T3" fmla="*/ 16 h 32"/>
                  <a:gd name="T4" fmla="*/ 0 w 40"/>
                  <a:gd name="T5" fmla="*/ 0 h 32"/>
                  <a:gd name="T6" fmla="*/ 40 w 40"/>
                  <a:gd name="T7" fmla="*/ 32 h 32"/>
                  <a:gd name="T8" fmla="*/ 0 60000 65536"/>
                  <a:gd name="T9" fmla="*/ 0 60000 65536"/>
                  <a:gd name="T10" fmla="*/ 0 60000 65536"/>
                  <a:gd name="T11" fmla="*/ 0 60000 65536"/>
                  <a:gd name="T12" fmla="*/ 0 w 40"/>
                  <a:gd name="T13" fmla="*/ 0 h 32"/>
                  <a:gd name="T14" fmla="*/ 40 w 40"/>
                  <a:gd name="T15" fmla="*/ 32 h 32"/>
                </a:gdLst>
                <a:ahLst/>
                <a:cxnLst>
                  <a:cxn ang="T8">
                    <a:pos x="T0" y="T1"/>
                  </a:cxn>
                  <a:cxn ang="T9">
                    <a:pos x="T2" y="T3"/>
                  </a:cxn>
                  <a:cxn ang="T10">
                    <a:pos x="T4" y="T5"/>
                  </a:cxn>
                  <a:cxn ang="T11">
                    <a:pos x="T6" y="T7"/>
                  </a:cxn>
                </a:cxnLst>
                <a:rect l="T12" t="T13" r="T14" b="T15"/>
                <a:pathLst>
                  <a:path w="40" h="32">
                    <a:moveTo>
                      <a:pt x="40" y="32"/>
                    </a:moveTo>
                    <a:lnTo>
                      <a:pt x="16" y="16"/>
                    </a:lnTo>
                    <a:lnTo>
                      <a:pt x="0" y="0"/>
                    </a:lnTo>
                    <a:lnTo>
                      <a:pt x="40" y="32"/>
                    </a:lnTo>
                    <a:close/>
                  </a:path>
                </a:pathLst>
              </a:custGeom>
              <a:solidFill>
                <a:srgbClr val="FFFF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71" name="Freeform 322"/>
              <p:cNvSpPr>
                <a:spLocks/>
              </p:cNvSpPr>
              <p:nvPr/>
            </p:nvSpPr>
            <p:spPr bwMode="auto">
              <a:xfrm>
                <a:off x="2406" y="2100"/>
                <a:ext cx="40" cy="32"/>
              </a:xfrm>
              <a:custGeom>
                <a:avLst/>
                <a:gdLst>
                  <a:gd name="T0" fmla="*/ 40 w 40"/>
                  <a:gd name="T1" fmla="*/ 32 h 32"/>
                  <a:gd name="T2" fmla="*/ 16 w 40"/>
                  <a:gd name="T3" fmla="*/ 16 h 32"/>
                  <a:gd name="T4" fmla="*/ 0 w 40"/>
                  <a:gd name="T5" fmla="*/ 0 h 32"/>
                  <a:gd name="T6" fmla="*/ 0 60000 65536"/>
                  <a:gd name="T7" fmla="*/ 0 60000 65536"/>
                  <a:gd name="T8" fmla="*/ 0 60000 65536"/>
                  <a:gd name="T9" fmla="*/ 0 w 40"/>
                  <a:gd name="T10" fmla="*/ 0 h 32"/>
                  <a:gd name="T11" fmla="*/ 40 w 40"/>
                  <a:gd name="T12" fmla="*/ 32 h 32"/>
                </a:gdLst>
                <a:ahLst/>
                <a:cxnLst>
                  <a:cxn ang="T6">
                    <a:pos x="T0" y="T1"/>
                  </a:cxn>
                  <a:cxn ang="T7">
                    <a:pos x="T2" y="T3"/>
                  </a:cxn>
                  <a:cxn ang="T8">
                    <a:pos x="T4" y="T5"/>
                  </a:cxn>
                </a:cxnLst>
                <a:rect l="T9" t="T10" r="T11" b="T12"/>
                <a:pathLst>
                  <a:path w="40" h="32">
                    <a:moveTo>
                      <a:pt x="40" y="32"/>
                    </a:moveTo>
                    <a:lnTo>
                      <a:pt x="16" y="16"/>
                    </a:lnTo>
                    <a:lnTo>
                      <a:pt x="0" y="0"/>
                    </a:lnTo>
                  </a:path>
                </a:pathLst>
              </a:cu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972" name="Freeform 323"/>
              <p:cNvSpPr>
                <a:spLocks/>
              </p:cNvSpPr>
              <p:nvPr/>
            </p:nvSpPr>
            <p:spPr bwMode="auto">
              <a:xfrm>
                <a:off x="1790" y="1988"/>
                <a:ext cx="88" cy="24"/>
              </a:xfrm>
              <a:custGeom>
                <a:avLst/>
                <a:gdLst>
                  <a:gd name="T0" fmla="*/ 88 w 88"/>
                  <a:gd name="T1" fmla="*/ 24 h 24"/>
                  <a:gd name="T2" fmla="*/ 40 w 88"/>
                  <a:gd name="T3" fmla="*/ 24 h 24"/>
                  <a:gd name="T4" fmla="*/ 0 w 88"/>
                  <a:gd name="T5" fmla="*/ 0 h 24"/>
                  <a:gd name="T6" fmla="*/ 88 w 88"/>
                  <a:gd name="T7" fmla="*/ 24 h 24"/>
                  <a:gd name="T8" fmla="*/ 0 60000 65536"/>
                  <a:gd name="T9" fmla="*/ 0 60000 65536"/>
                  <a:gd name="T10" fmla="*/ 0 60000 65536"/>
                  <a:gd name="T11" fmla="*/ 0 60000 65536"/>
                  <a:gd name="T12" fmla="*/ 0 w 88"/>
                  <a:gd name="T13" fmla="*/ 0 h 24"/>
                  <a:gd name="T14" fmla="*/ 88 w 88"/>
                  <a:gd name="T15" fmla="*/ 24 h 24"/>
                </a:gdLst>
                <a:ahLst/>
                <a:cxnLst>
                  <a:cxn ang="T8">
                    <a:pos x="T0" y="T1"/>
                  </a:cxn>
                  <a:cxn ang="T9">
                    <a:pos x="T2" y="T3"/>
                  </a:cxn>
                  <a:cxn ang="T10">
                    <a:pos x="T4" y="T5"/>
                  </a:cxn>
                  <a:cxn ang="T11">
                    <a:pos x="T6" y="T7"/>
                  </a:cxn>
                </a:cxnLst>
                <a:rect l="T12" t="T13" r="T14" b="T15"/>
                <a:pathLst>
                  <a:path w="88" h="24">
                    <a:moveTo>
                      <a:pt x="88" y="24"/>
                    </a:moveTo>
                    <a:lnTo>
                      <a:pt x="40" y="24"/>
                    </a:lnTo>
                    <a:lnTo>
                      <a:pt x="0" y="0"/>
                    </a:lnTo>
                    <a:lnTo>
                      <a:pt x="88" y="24"/>
                    </a:lnTo>
                    <a:close/>
                  </a:path>
                </a:pathLst>
              </a:custGeom>
              <a:solidFill>
                <a:srgbClr val="FFFF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973" name="Freeform 324"/>
              <p:cNvSpPr>
                <a:spLocks/>
              </p:cNvSpPr>
              <p:nvPr/>
            </p:nvSpPr>
            <p:spPr bwMode="auto">
              <a:xfrm>
                <a:off x="1790" y="1988"/>
                <a:ext cx="88" cy="24"/>
              </a:xfrm>
              <a:custGeom>
                <a:avLst/>
                <a:gdLst>
                  <a:gd name="T0" fmla="*/ 88 w 88"/>
                  <a:gd name="T1" fmla="*/ 24 h 24"/>
                  <a:gd name="T2" fmla="*/ 40 w 88"/>
                  <a:gd name="T3" fmla="*/ 24 h 24"/>
                  <a:gd name="T4" fmla="*/ 0 w 88"/>
                  <a:gd name="T5" fmla="*/ 0 h 24"/>
                  <a:gd name="T6" fmla="*/ 0 60000 65536"/>
                  <a:gd name="T7" fmla="*/ 0 60000 65536"/>
                  <a:gd name="T8" fmla="*/ 0 60000 65536"/>
                  <a:gd name="T9" fmla="*/ 0 w 88"/>
                  <a:gd name="T10" fmla="*/ 0 h 24"/>
                  <a:gd name="T11" fmla="*/ 88 w 88"/>
                  <a:gd name="T12" fmla="*/ 24 h 24"/>
                </a:gdLst>
                <a:ahLst/>
                <a:cxnLst>
                  <a:cxn ang="T6">
                    <a:pos x="T0" y="T1"/>
                  </a:cxn>
                  <a:cxn ang="T7">
                    <a:pos x="T2" y="T3"/>
                  </a:cxn>
                  <a:cxn ang="T8">
                    <a:pos x="T4" y="T5"/>
                  </a:cxn>
                </a:cxnLst>
                <a:rect l="T9" t="T10" r="T11" b="T12"/>
                <a:pathLst>
                  <a:path w="88" h="24">
                    <a:moveTo>
                      <a:pt x="88" y="24"/>
                    </a:moveTo>
                    <a:lnTo>
                      <a:pt x="40" y="24"/>
                    </a:lnTo>
                    <a:lnTo>
                      <a:pt x="0" y="0"/>
                    </a:lnTo>
                  </a:path>
                </a:pathLst>
              </a:cu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grpSp>
        <p:grpSp>
          <p:nvGrpSpPr>
            <p:cNvPr id="1078495" name="Group 646"/>
            <p:cNvGrpSpPr>
              <a:grpSpLocks/>
            </p:cNvGrpSpPr>
            <p:nvPr/>
          </p:nvGrpSpPr>
          <p:grpSpPr bwMode="auto">
            <a:xfrm>
              <a:off x="644525" y="2038350"/>
              <a:ext cx="2044700" cy="2133600"/>
              <a:chOff x="262" y="1276"/>
              <a:chExt cx="1288" cy="1344"/>
            </a:xfrm>
          </p:grpSpPr>
          <p:sp>
            <p:nvSpPr>
              <p:cNvPr id="27660" name="Rectangle 44"/>
              <p:cNvSpPr>
                <a:spLocks noChangeArrowheads="1"/>
              </p:cNvSpPr>
              <p:nvPr/>
            </p:nvSpPr>
            <p:spPr bwMode="auto">
              <a:xfrm>
                <a:off x="262" y="1524"/>
                <a:ext cx="1288" cy="1096"/>
              </a:xfrm>
              <a:prstGeom prst="rect">
                <a:avLst/>
              </a:prstGeom>
              <a:solidFill>
                <a:srgbClr val="EAEAEA"/>
              </a:solidFill>
              <a:ln w="25400">
                <a:solidFill>
                  <a:srgbClr val="000000"/>
                </a:solidFill>
                <a:miter lim="800000"/>
                <a:headEnd/>
                <a:tailEnd/>
              </a:ln>
            </p:spPr>
            <p:txBody>
              <a:bodyPr/>
              <a:lstStyle/>
              <a:p>
                <a:pPr algn="l">
                  <a:defRPr/>
                </a:pPr>
                <a:endParaRPr lang="zh-CN" altLang="en-US" sz="2400">
                  <a:latin typeface="+mj-lt"/>
                  <a:ea typeface="楷体" pitchFamily="49" charset="-122"/>
                  <a:cs typeface="仿宋_GB2312"/>
                </a:endParaRPr>
              </a:p>
            </p:txBody>
          </p:sp>
          <p:sp>
            <p:nvSpPr>
              <p:cNvPr id="27661" name="Rectangle 45"/>
              <p:cNvSpPr>
                <a:spLocks noChangeArrowheads="1"/>
              </p:cNvSpPr>
              <p:nvPr/>
            </p:nvSpPr>
            <p:spPr bwMode="auto">
              <a:xfrm>
                <a:off x="262" y="1852"/>
                <a:ext cx="1288" cy="392"/>
              </a:xfrm>
              <a:prstGeom prst="rect">
                <a:avLst/>
              </a:prstGeom>
              <a:solidFill>
                <a:srgbClr val="FFFFFF"/>
              </a:solidFill>
              <a:ln w="25400">
                <a:solidFill>
                  <a:srgbClr val="000000"/>
                </a:solidFill>
                <a:miter lim="800000"/>
                <a:headEnd/>
                <a:tailEnd/>
              </a:ln>
            </p:spPr>
            <p:txBody>
              <a:bodyPr/>
              <a:lstStyle/>
              <a:p>
                <a:pPr algn="l">
                  <a:defRPr/>
                </a:pPr>
                <a:endParaRPr lang="zh-CN" altLang="en-US" sz="2400">
                  <a:latin typeface="+mj-lt"/>
                  <a:ea typeface="楷体" pitchFamily="49" charset="-122"/>
                  <a:cs typeface="仿宋_GB2312"/>
                </a:endParaRPr>
              </a:p>
            </p:txBody>
          </p:sp>
          <p:sp>
            <p:nvSpPr>
              <p:cNvPr id="27662" name="Line 46"/>
              <p:cNvSpPr>
                <a:spLocks noChangeShapeType="1"/>
              </p:cNvSpPr>
              <p:nvPr/>
            </p:nvSpPr>
            <p:spPr bwMode="auto">
              <a:xfrm flipH="1">
                <a:off x="798" y="1540"/>
                <a:ext cx="16"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3" name="Line 47"/>
              <p:cNvSpPr>
                <a:spLocks noChangeShapeType="1"/>
              </p:cNvSpPr>
              <p:nvPr/>
            </p:nvSpPr>
            <p:spPr bwMode="auto">
              <a:xfrm flipH="1">
                <a:off x="782" y="1596"/>
                <a:ext cx="16"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4" name="Line 48"/>
              <p:cNvSpPr>
                <a:spLocks noChangeShapeType="1"/>
              </p:cNvSpPr>
              <p:nvPr/>
            </p:nvSpPr>
            <p:spPr bwMode="auto">
              <a:xfrm flipH="1">
                <a:off x="766" y="1644"/>
                <a:ext cx="16"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5" name="Line 49"/>
              <p:cNvSpPr>
                <a:spLocks noChangeShapeType="1"/>
              </p:cNvSpPr>
              <p:nvPr/>
            </p:nvSpPr>
            <p:spPr bwMode="auto">
              <a:xfrm flipH="1">
                <a:off x="750" y="1684"/>
                <a:ext cx="16"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6" name="Line 50"/>
              <p:cNvSpPr>
                <a:spLocks noChangeShapeType="1"/>
              </p:cNvSpPr>
              <p:nvPr/>
            </p:nvSpPr>
            <p:spPr bwMode="auto">
              <a:xfrm flipH="1">
                <a:off x="718" y="1716"/>
                <a:ext cx="32" cy="40"/>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7" name="Line 51"/>
              <p:cNvSpPr>
                <a:spLocks noChangeShapeType="1"/>
              </p:cNvSpPr>
              <p:nvPr/>
            </p:nvSpPr>
            <p:spPr bwMode="auto">
              <a:xfrm flipH="1">
                <a:off x="670" y="1756"/>
                <a:ext cx="48"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8" name="Line 52"/>
              <p:cNvSpPr>
                <a:spLocks noChangeShapeType="1"/>
              </p:cNvSpPr>
              <p:nvPr/>
            </p:nvSpPr>
            <p:spPr bwMode="auto">
              <a:xfrm flipH="1">
                <a:off x="614" y="1788"/>
                <a:ext cx="5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69" name="Line 53"/>
              <p:cNvSpPr>
                <a:spLocks noChangeShapeType="1"/>
              </p:cNvSpPr>
              <p:nvPr/>
            </p:nvSpPr>
            <p:spPr bwMode="auto">
              <a:xfrm flipH="1">
                <a:off x="566" y="1812"/>
                <a:ext cx="48"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0" name="Line 54"/>
              <p:cNvSpPr>
                <a:spLocks noChangeShapeType="1"/>
              </p:cNvSpPr>
              <p:nvPr/>
            </p:nvSpPr>
            <p:spPr bwMode="auto">
              <a:xfrm flipH="1">
                <a:off x="510" y="1836"/>
                <a:ext cx="5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1" name="Line 55"/>
              <p:cNvSpPr>
                <a:spLocks noChangeShapeType="1"/>
              </p:cNvSpPr>
              <p:nvPr/>
            </p:nvSpPr>
            <p:spPr bwMode="auto">
              <a:xfrm flipH="1">
                <a:off x="454" y="1860"/>
                <a:ext cx="5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2" name="Line 56"/>
              <p:cNvSpPr>
                <a:spLocks noChangeShapeType="1"/>
              </p:cNvSpPr>
              <p:nvPr/>
            </p:nvSpPr>
            <p:spPr bwMode="auto">
              <a:xfrm flipH="1">
                <a:off x="398" y="1884"/>
                <a:ext cx="56"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3" name="Line 57"/>
              <p:cNvSpPr>
                <a:spLocks noChangeShapeType="1"/>
              </p:cNvSpPr>
              <p:nvPr/>
            </p:nvSpPr>
            <p:spPr bwMode="auto">
              <a:xfrm flipH="1">
                <a:off x="350" y="1916"/>
                <a:ext cx="48"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4" name="Line 58"/>
              <p:cNvSpPr>
                <a:spLocks noChangeShapeType="1"/>
              </p:cNvSpPr>
              <p:nvPr/>
            </p:nvSpPr>
            <p:spPr bwMode="auto">
              <a:xfrm flipH="1">
                <a:off x="334" y="1964"/>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5" name="Line 59"/>
              <p:cNvSpPr>
                <a:spLocks noChangeShapeType="1"/>
              </p:cNvSpPr>
              <p:nvPr/>
            </p:nvSpPr>
            <p:spPr bwMode="auto">
              <a:xfrm flipH="1">
                <a:off x="318" y="1988"/>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6" name="Line 60"/>
              <p:cNvSpPr>
                <a:spLocks noChangeShapeType="1"/>
              </p:cNvSpPr>
              <p:nvPr/>
            </p:nvSpPr>
            <p:spPr bwMode="auto">
              <a:xfrm flipH="1">
                <a:off x="310" y="2012"/>
                <a:ext cx="8"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7" name="Line 61"/>
              <p:cNvSpPr>
                <a:spLocks noChangeShapeType="1"/>
              </p:cNvSpPr>
              <p:nvPr/>
            </p:nvSpPr>
            <p:spPr bwMode="auto">
              <a:xfrm flipH="1">
                <a:off x="302" y="2036"/>
                <a:ext cx="8"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8" name="Line 62"/>
              <p:cNvSpPr>
                <a:spLocks noChangeShapeType="1"/>
              </p:cNvSpPr>
              <p:nvPr/>
            </p:nvSpPr>
            <p:spPr bwMode="auto">
              <a:xfrm flipH="1" flipV="1">
                <a:off x="798" y="2524"/>
                <a:ext cx="16" cy="5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79" name="Line 63"/>
              <p:cNvSpPr>
                <a:spLocks noChangeShapeType="1"/>
              </p:cNvSpPr>
              <p:nvPr/>
            </p:nvSpPr>
            <p:spPr bwMode="auto">
              <a:xfrm flipH="1" flipV="1">
                <a:off x="782" y="2476"/>
                <a:ext cx="16"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0" name="Line 64"/>
              <p:cNvSpPr>
                <a:spLocks noChangeShapeType="1"/>
              </p:cNvSpPr>
              <p:nvPr/>
            </p:nvSpPr>
            <p:spPr bwMode="auto">
              <a:xfrm flipH="1" flipV="1">
                <a:off x="766" y="2444"/>
                <a:ext cx="16"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1" name="Line 65"/>
              <p:cNvSpPr>
                <a:spLocks noChangeShapeType="1"/>
              </p:cNvSpPr>
              <p:nvPr/>
            </p:nvSpPr>
            <p:spPr bwMode="auto">
              <a:xfrm flipH="1" flipV="1">
                <a:off x="750" y="2412"/>
                <a:ext cx="16"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2" name="Line 66"/>
              <p:cNvSpPr>
                <a:spLocks noChangeShapeType="1"/>
              </p:cNvSpPr>
              <p:nvPr/>
            </p:nvSpPr>
            <p:spPr bwMode="auto">
              <a:xfrm flipH="1" flipV="1">
                <a:off x="718" y="2364"/>
                <a:ext cx="32" cy="4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3" name="Line 67"/>
              <p:cNvSpPr>
                <a:spLocks noChangeShapeType="1"/>
              </p:cNvSpPr>
              <p:nvPr/>
            </p:nvSpPr>
            <p:spPr bwMode="auto">
              <a:xfrm flipH="1" flipV="1">
                <a:off x="686" y="2332"/>
                <a:ext cx="32"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4" name="Line 68"/>
              <p:cNvSpPr>
                <a:spLocks noChangeShapeType="1"/>
              </p:cNvSpPr>
              <p:nvPr/>
            </p:nvSpPr>
            <p:spPr bwMode="auto">
              <a:xfrm flipH="1" flipV="1">
                <a:off x="646" y="2308"/>
                <a:ext cx="40"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5" name="Line 69"/>
              <p:cNvSpPr>
                <a:spLocks noChangeShapeType="1"/>
              </p:cNvSpPr>
              <p:nvPr/>
            </p:nvSpPr>
            <p:spPr bwMode="auto">
              <a:xfrm flipH="1" flipV="1">
                <a:off x="606" y="2276"/>
                <a:ext cx="40" cy="32"/>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6" name="Line 70"/>
              <p:cNvSpPr>
                <a:spLocks noChangeShapeType="1"/>
              </p:cNvSpPr>
              <p:nvPr/>
            </p:nvSpPr>
            <p:spPr bwMode="auto">
              <a:xfrm flipH="1" flipV="1">
                <a:off x="582" y="2268"/>
                <a:ext cx="24"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7" name="Line 71"/>
              <p:cNvSpPr>
                <a:spLocks noChangeShapeType="1"/>
              </p:cNvSpPr>
              <p:nvPr/>
            </p:nvSpPr>
            <p:spPr bwMode="auto">
              <a:xfrm flipH="1" flipV="1">
                <a:off x="550" y="2252"/>
                <a:ext cx="32"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8" name="Line 72"/>
              <p:cNvSpPr>
                <a:spLocks noChangeShapeType="1"/>
              </p:cNvSpPr>
              <p:nvPr/>
            </p:nvSpPr>
            <p:spPr bwMode="auto">
              <a:xfrm flipH="1" flipV="1">
                <a:off x="518" y="2244"/>
                <a:ext cx="32"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89" name="Line 73"/>
              <p:cNvSpPr>
                <a:spLocks noChangeShapeType="1"/>
              </p:cNvSpPr>
              <p:nvPr/>
            </p:nvSpPr>
            <p:spPr bwMode="auto">
              <a:xfrm flipH="1" flipV="1">
                <a:off x="478" y="2236"/>
                <a:ext cx="40" cy="8"/>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0" name="Line 74"/>
              <p:cNvSpPr>
                <a:spLocks noChangeShapeType="1"/>
              </p:cNvSpPr>
              <p:nvPr/>
            </p:nvSpPr>
            <p:spPr bwMode="auto">
              <a:xfrm flipH="1" flipV="1">
                <a:off x="438" y="2220"/>
                <a:ext cx="40"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1" name="Line 75"/>
              <p:cNvSpPr>
                <a:spLocks noChangeShapeType="1"/>
              </p:cNvSpPr>
              <p:nvPr/>
            </p:nvSpPr>
            <p:spPr bwMode="auto">
              <a:xfrm flipH="1" flipV="1">
                <a:off x="398" y="2204"/>
                <a:ext cx="40"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2" name="Line 76"/>
              <p:cNvSpPr>
                <a:spLocks noChangeShapeType="1"/>
              </p:cNvSpPr>
              <p:nvPr/>
            </p:nvSpPr>
            <p:spPr bwMode="auto">
              <a:xfrm flipH="1" flipV="1">
                <a:off x="374" y="2188"/>
                <a:ext cx="24" cy="16"/>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3" name="Line 77"/>
              <p:cNvSpPr>
                <a:spLocks noChangeShapeType="1"/>
              </p:cNvSpPr>
              <p:nvPr/>
            </p:nvSpPr>
            <p:spPr bwMode="auto">
              <a:xfrm flipH="1" flipV="1">
                <a:off x="350" y="2164"/>
                <a:ext cx="24"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4" name="Line 78"/>
              <p:cNvSpPr>
                <a:spLocks noChangeShapeType="1"/>
              </p:cNvSpPr>
              <p:nvPr/>
            </p:nvSpPr>
            <p:spPr bwMode="auto">
              <a:xfrm flipH="1" flipV="1">
                <a:off x="334" y="2140"/>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5" name="Line 79"/>
              <p:cNvSpPr>
                <a:spLocks noChangeShapeType="1"/>
              </p:cNvSpPr>
              <p:nvPr/>
            </p:nvSpPr>
            <p:spPr bwMode="auto">
              <a:xfrm flipH="1" flipV="1">
                <a:off x="318" y="2116"/>
                <a:ext cx="16"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6" name="Line 80"/>
              <p:cNvSpPr>
                <a:spLocks noChangeShapeType="1"/>
              </p:cNvSpPr>
              <p:nvPr/>
            </p:nvSpPr>
            <p:spPr bwMode="auto">
              <a:xfrm flipH="1" flipV="1">
                <a:off x="310" y="2092"/>
                <a:ext cx="8"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7" name="Line 81"/>
              <p:cNvSpPr>
                <a:spLocks noChangeShapeType="1"/>
              </p:cNvSpPr>
              <p:nvPr/>
            </p:nvSpPr>
            <p:spPr bwMode="auto">
              <a:xfrm flipH="1" flipV="1">
                <a:off x="302" y="2068"/>
                <a:ext cx="8" cy="24"/>
              </a:xfrm>
              <a:prstGeom prst="line">
                <a:avLst/>
              </a:prstGeom>
              <a:noFill/>
              <a:ln w="25400">
                <a:solidFill>
                  <a:srgbClr val="EE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8" name="Line 243"/>
              <p:cNvSpPr>
                <a:spLocks noChangeShapeType="1"/>
              </p:cNvSpPr>
              <p:nvPr/>
            </p:nvSpPr>
            <p:spPr bwMode="auto">
              <a:xfrm flipH="1">
                <a:off x="454" y="1860"/>
                <a:ext cx="200" cy="24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699" name="Line 244"/>
              <p:cNvSpPr>
                <a:spLocks noChangeShapeType="1"/>
              </p:cNvSpPr>
              <p:nvPr/>
            </p:nvSpPr>
            <p:spPr bwMode="auto">
              <a:xfrm>
                <a:off x="654" y="1852"/>
                <a:ext cx="248" cy="392"/>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0" name="Line 245"/>
              <p:cNvSpPr>
                <a:spLocks noChangeShapeType="1"/>
              </p:cNvSpPr>
              <p:nvPr/>
            </p:nvSpPr>
            <p:spPr bwMode="auto">
              <a:xfrm>
                <a:off x="654" y="186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1" name="Line 246"/>
              <p:cNvSpPr>
                <a:spLocks noChangeShapeType="1"/>
              </p:cNvSpPr>
              <p:nvPr/>
            </p:nvSpPr>
            <p:spPr bwMode="auto">
              <a:xfrm>
                <a:off x="654" y="190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2" name="Line 247"/>
              <p:cNvSpPr>
                <a:spLocks noChangeShapeType="1"/>
              </p:cNvSpPr>
              <p:nvPr/>
            </p:nvSpPr>
            <p:spPr bwMode="auto">
              <a:xfrm>
                <a:off x="654" y="1956"/>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3" name="Line 248"/>
              <p:cNvSpPr>
                <a:spLocks noChangeShapeType="1"/>
              </p:cNvSpPr>
              <p:nvPr/>
            </p:nvSpPr>
            <p:spPr bwMode="auto">
              <a:xfrm>
                <a:off x="654" y="199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4" name="Line 249"/>
              <p:cNvSpPr>
                <a:spLocks noChangeShapeType="1"/>
              </p:cNvSpPr>
              <p:nvPr/>
            </p:nvSpPr>
            <p:spPr bwMode="auto">
              <a:xfrm>
                <a:off x="654" y="204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5" name="Line 250"/>
              <p:cNvSpPr>
                <a:spLocks noChangeShapeType="1"/>
              </p:cNvSpPr>
              <p:nvPr/>
            </p:nvSpPr>
            <p:spPr bwMode="auto">
              <a:xfrm>
                <a:off x="654" y="2092"/>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6" name="Freeform 251"/>
              <p:cNvSpPr>
                <a:spLocks/>
              </p:cNvSpPr>
              <p:nvPr/>
            </p:nvSpPr>
            <p:spPr bwMode="auto">
              <a:xfrm>
                <a:off x="518" y="1900"/>
                <a:ext cx="88" cy="88"/>
              </a:xfrm>
              <a:custGeom>
                <a:avLst/>
                <a:gdLst>
                  <a:gd name="T0" fmla="*/ 88 w 88"/>
                  <a:gd name="T1" fmla="*/ 0 h 88"/>
                  <a:gd name="T2" fmla="*/ 0 w 88"/>
                  <a:gd name="T3" fmla="*/ 48 h 88"/>
                  <a:gd name="T4" fmla="*/ 48 w 88"/>
                  <a:gd name="T5" fmla="*/ 48 h 88"/>
                  <a:gd name="T6" fmla="*/ 56 w 88"/>
                  <a:gd name="T7" fmla="*/ 88 h 88"/>
                  <a:gd name="T8" fmla="*/ 88 w 88"/>
                  <a:gd name="T9" fmla="*/ 0 h 88"/>
                  <a:gd name="T10" fmla="*/ 0 60000 65536"/>
                  <a:gd name="T11" fmla="*/ 0 60000 65536"/>
                  <a:gd name="T12" fmla="*/ 0 60000 65536"/>
                  <a:gd name="T13" fmla="*/ 0 60000 65536"/>
                  <a:gd name="T14" fmla="*/ 0 60000 65536"/>
                  <a:gd name="T15" fmla="*/ 0 w 88"/>
                  <a:gd name="T16" fmla="*/ 0 h 88"/>
                  <a:gd name="T17" fmla="*/ 88 w 88"/>
                  <a:gd name="T18" fmla="*/ 88 h 88"/>
                </a:gdLst>
                <a:ahLst/>
                <a:cxnLst>
                  <a:cxn ang="T10">
                    <a:pos x="T0" y="T1"/>
                  </a:cxn>
                  <a:cxn ang="T11">
                    <a:pos x="T2" y="T3"/>
                  </a:cxn>
                  <a:cxn ang="T12">
                    <a:pos x="T4" y="T5"/>
                  </a:cxn>
                  <a:cxn ang="T13">
                    <a:pos x="T6" y="T7"/>
                  </a:cxn>
                  <a:cxn ang="T14">
                    <a:pos x="T8" y="T9"/>
                  </a:cxn>
                </a:cxnLst>
                <a:rect l="T15" t="T16" r="T17" b="T18"/>
                <a:pathLst>
                  <a:path w="88" h="88">
                    <a:moveTo>
                      <a:pt x="88" y="0"/>
                    </a:moveTo>
                    <a:lnTo>
                      <a:pt x="0" y="48"/>
                    </a:lnTo>
                    <a:lnTo>
                      <a:pt x="48" y="48"/>
                    </a:lnTo>
                    <a:lnTo>
                      <a:pt x="56" y="88"/>
                    </a:lnTo>
                    <a:lnTo>
                      <a:pt x="88" y="0"/>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07" name="Line 252"/>
              <p:cNvSpPr>
                <a:spLocks noChangeShapeType="1"/>
              </p:cNvSpPr>
              <p:nvPr/>
            </p:nvSpPr>
            <p:spPr bwMode="auto">
              <a:xfrm flipH="1">
                <a:off x="526" y="1908"/>
                <a:ext cx="88" cy="4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8" name="Line 253"/>
              <p:cNvSpPr>
                <a:spLocks noChangeShapeType="1"/>
              </p:cNvSpPr>
              <p:nvPr/>
            </p:nvSpPr>
            <p:spPr bwMode="auto">
              <a:xfrm>
                <a:off x="526" y="1956"/>
                <a:ext cx="48" cy="1"/>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09" name="Line 254"/>
              <p:cNvSpPr>
                <a:spLocks noChangeShapeType="1"/>
              </p:cNvSpPr>
              <p:nvPr/>
            </p:nvSpPr>
            <p:spPr bwMode="auto">
              <a:xfrm>
                <a:off x="574" y="1956"/>
                <a:ext cx="8" cy="4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10" name="Line 255"/>
              <p:cNvSpPr>
                <a:spLocks noChangeShapeType="1"/>
              </p:cNvSpPr>
              <p:nvPr/>
            </p:nvSpPr>
            <p:spPr bwMode="auto">
              <a:xfrm flipV="1">
                <a:off x="582" y="1908"/>
                <a:ext cx="32" cy="8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1078547" name="Rectangle 256"/>
              <p:cNvSpPr>
                <a:spLocks noChangeArrowheads="1"/>
              </p:cNvSpPr>
              <p:nvPr/>
            </p:nvSpPr>
            <p:spPr bwMode="auto">
              <a:xfrm>
                <a:off x="558" y="2012"/>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712" name="Line 257"/>
              <p:cNvSpPr>
                <a:spLocks noChangeShapeType="1"/>
              </p:cNvSpPr>
              <p:nvPr/>
            </p:nvSpPr>
            <p:spPr bwMode="auto">
              <a:xfrm flipV="1">
                <a:off x="910" y="1852"/>
                <a:ext cx="264" cy="392"/>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13" name="Line 258"/>
              <p:cNvSpPr>
                <a:spLocks noChangeShapeType="1"/>
              </p:cNvSpPr>
              <p:nvPr/>
            </p:nvSpPr>
            <p:spPr bwMode="auto">
              <a:xfrm>
                <a:off x="1174" y="1852"/>
                <a:ext cx="264" cy="32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1078550" name="Rectangle 259"/>
              <p:cNvSpPr>
                <a:spLocks noChangeArrowheads="1"/>
              </p:cNvSpPr>
              <p:nvPr/>
            </p:nvSpPr>
            <p:spPr bwMode="auto">
              <a:xfrm>
                <a:off x="678" y="2004"/>
                <a:ext cx="5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zh-CN" sz="1200" i="1">
                    <a:solidFill>
                      <a:srgbClr val="000000"/>
                    </a:solidFill>
                    <a:latin typeface="Symbol" panose="05050102010706020507" pitchFamily="18" charset="2"/>
                    <a:ea typeface="楷体" panose="02010609060101010101" pitchFamily="49" charset="-122"/>
                  </a:rPr>
                  <a:t>q</a:t>
                </a:r>
                <a:endParaRPr lang="en-US" altLang="zh-CN" sz="2400">
                  <a:latin typeface="Symbol" panose="05050102010706020507" pitchFamily="18" charset="2"/>
                  <a:ea typeface="楷体" panose="02010609060101010101" pitchFamily="49" charset="-122"/>
                </a:endParaRPr>
              </a:p>
            </p:txBody>
          </p:sp>
          <p:sp>
            <p:nvSpPr>
              <p:cNvPr id="27715" name="Freeform 260"/>
              <p:cNvSpPr>
                <a:spLocks/>
              </p:cNvSpPr>
              <p:nvPr/>
            </p:nvSpPr>
            <p:spPr bwMode="auto">
              <a:xfrm>
                <a:off x="1014" y="1956"/>
                <a:ext cx="80" cy="96"/>
              </a:xfrm>
              <a:custGeom>
                <a:avLst/>
                <a:gdLst>
                  <a:gd name="T0" fmla="*/ 80 w 80"/>
                  <a:gd name="T1" fmla="*/ 0 h 96"/>
                  <a:gd name="T2" fmla="*/ 0 w 80"/>
                  <a:gd name="T3" fmla="*/ 56 h 96"/>
                  <a:gd name="T4" fmla="*/ 40 w 80"/>
                  <a:gd name="T5" fmla="*/ 56 h 96"/>
                  <a:gd name="T6" fmla="*/ 56 w 80"/>
                  <a:gd name="T7" fmla="*/ 96 h 96"/>
                  <a:gd name="T8" fmla="*/ 80 w 80"/>
                  <a:gd name="T9" fmla="*/ 0 h 96"/>
                  <a:gd name="T10" fmla="*/ 0 60000 65536"/>
                  <a:gd name="T11" fmla="*/ 0 60000 65536"/>
                  <a:gd name="T12" fmla="*/ 0 60000 65536"/>
                  <a:gd name="T13" fmla="*/ 0 60000 65536"/>
                  <a:gd name="T14" fmla="*/ 0 60000 65536"/>
                  <a:gd name="T15" fmla="*/ 0 w 80"/>
                  <a:gd name="T16" fmla="*/ 0 h 96"/>
                  <a:gd name="T17" fmla="*/ 80 w 80"/>
                  <a:gd name="T18" fmla="*/ 96 h 96"/>
                </a:gdLst>
                <a:ahLst/>
                <a:cxnLst>
                  <a:cxn ang="T10">
                    <a:pos x="T0" y="T1"/>
                  </a:cxn>
                  <a:cxn ang="T11">
                    <a:pos x="T2" y="T3"/>
                  </a:cxn>
                  <a:cxn ang="T12">
                    <a:pos x="T4" y="T5"/>
                  </a:cxn>
                  <a:cxn ang="T13">
                    <a:pos x="T6" y="T7"/>
                  </a:cxn>
                  <a:cxn ang="T14">
                    <a:pos x="T8" y="T9"/>
                  </a:cxn>
                </a:cxnLst>
                <a:rect l="T15" t="T16" r="T17" b="T18"/>
                <a:pathLst>
                  <a:path w="80" h="96">
                    <a:moveTo>
                      <a:pt x="80" y="0"/>
                    </a:moveTo>
                    <a:lnTo>
                      <a:pt x="0" y="56"/>
                    </a:lnTo>
                    <a:lnTo>
                      <a:pt x="40" y="56"/>
                    </a:lnTo>
                    <a:lnTo>
                      <a:pt x="56" y="96"/>
                    </a:lnTo>
                    <a:lnTo>
                      <a:pt x="80" y="0"/>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16" name="Line 261"/>
              <p:cNvSpPr>
                <a:spLocks noChangeShapeType="1"/>
              </p:cNvSpPr>
              <p:nvPr/>
            </p:nvSpPr>
            <p:spPr bwMode="auto">
              <a:xfrm flipH="1">
                <a:off x="1022" y="1964"/>
                <a:ext cx="80" cy="56"/>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17" name="Line 262"/>
              <p:cNvSpPr>
                <a:spLocks noChangeShapeType="1"/>
              </p:cNvSpPr>
              <p:nvPr/>
            </p:nvSpPr>
            <p:spPr bwMode="auto">
              <a:xfrm>
                <a:off x="1022" y="2020"/>
                <a:ext cx="40" cy="1"/>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18" name="Line 263"/>
              <p:cNvSpPr>
                <a:spLocks noChangeShapeType="1"/>
              </p:cNvSpPr>
              <p:nvPr/>
            </p:nvSpPr>
            <p:spPr bwMode="auto">
              <a:xfrm>
                <a:off x="1062" y="2020"/>
                <a:ext cx="16" cy="4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19" name="Line 264"/>
              <p:cNvSpPr>
                <a:spLocks noChangeShapeType="1"/>
              </p:cNvSpPr>
              <p:nvPr/>
            </p:nvSpPr>
            <p:spPr bwMode="auto">
              <a:xfrm flipV="1">
                <a:off x="1078" y="1964"/>
                <a:ext cx="24" cy="96"/>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0" name="Freeform 265"/>
              <p:cNvSpPr>
                <a:spLocks/>
              </p:cNvSpPr>
              <p:nvPr/>
            </p:nvSpPr>
            <p:spPr bwMode="auto">
              <a:xfrm>
                <a:off x="1374" y="2116"/>
                <a:ext cx="80" cy="88"/>
              </a:xfrm>
              <a:custGeom>
                <a:avLst/>
                <a:gdLst>
                  <a:gd name="T0" fmla="*/ 80 w 80"/>
                  <a:gd name="T1" fmla="*/ 88 h 88"/>
                  <a:gd name="T2" fmla="*/ 56 w 80"/>
                  <a:gd name="T3" fmla="*/ 0 h 88"/>
                  <a:gd name="T4" fmla="*/ 40 w 80"/>
                  <a:gd name="T5" fmla="*/ 40 h 88"/>
                  <a:gd name="T6" fmla="*/ 0 w 80"/>
                  <a:gd name="T7" fmla="*/ 40 h 88"/>
                  <a:gd name="T8" fmla="*/ 80 w 80"/>
                  <a:gd name="T9" fmla="*/ 88 h 88"/>
                  <a:gd name="T10" fmla="*/ 0 60000 65536"/>
                  <a:gd name="T11" fmla="*/ 0 60000 65536"/>
                  <a:gd name="T12" fmla="*/ 0 60000 65536"/>
                  <a:gd name="T13" fmla="*/ 0 60000 65536"/>
                  <a:gd name="T14" fmla="*/ 0 60000 65536"/>
                  <a:gd name="T15" fmla="*/ 0 w 80"/>
                  <a:gd name="T16" fmla="*/ 0 h 88"/>
                  <a:gd name="T17" fmla="*/ 80 w 80"/>
                  <a:gd name="T18" fmla="*/ 88 h 88"/>
                </a:gdLst>
                <a:ahLst/>
                <a:cxnLst>
                  <a:cxn ang="T10">
                    <a:pos x="T0" y="T1"/>
                  </a:cxn>
                  <a:cxn ang="T11">
                    <a:pos x="T2" y="T3"/>
                  </a:cxn>
                  <a:cxn ang="T12">
                    <a:pos x="T4" y="T5"/>
                  </a:cxn>
                  <a:cxn ang="T13">
                    <a:pos x="T6" y="T7"/>
                  </a:cxn>
                  <a:cxn ang="T14">
                    <a:pos x="T8" y="T9"/>
                  </a:cxn>
                </a:cxnLst>
                <a:rect l="T15" t="T16" r="T17" b="T18"/>
                <a:pathLst>
                  <a:path w="80" h="88">
                    <a:moveTo>
                      <a:pt x="80" y="88"/>
                    </a:moveTo>
                    <a:lnTo>
                      <a:pt x="56" y="0"/>
                    </a:lnTo>
                    <a:lnTo>
                      <a:pt x="40" y="40"/>
                    </a:lnTo>
                    <a:lnTo>
                      <a:pt x="0" y="40"/>
                    </a:lnTo>
                    <a:lnTo>
                      <a:pt x="80" y="88"/>
                    </a:lnTo>
                    <a:close/>
                  </a:path>
                </a:pathLst>
              </a:custGeom>
              <a:solidFill>
                <a:srgbClr val="3333FF"/>
              </a:solidFill>
              <a:ln w="9525">
                <a:noFill/>
                <a:round/>
                <a:headEnd/>
                <a:tailEnd/>
              </a:ln>
            </p:spPr>
            <p:txBody>
              <a:bodyPr/>
              <a:lstStyle/>
              <a:p>
                <a:pPr algn="l">
                  <a:defRPr/>
                </a:pPr>
                <a:endParaRPr lang="zh-CN" altLang="en-US" sz="2400">
                  <a:latin typeface="+mj-lt"/>
                  <a:ea typeface="楷体" pitchFamily="49" charset="-122"/>
                  <a:cs typeface="仿宋_GB2312"/>
                </a:endParaRPr>
              </a:p>
            </p:txBody>
          </p:sp>
          <p:sp>
            <p:nvSpPr>
              <p:cNvPr id="27721" name="Line 266"/>
              <p:cNvSpPr>
                <a:spLocks noChangeShapeType="1"/>
              </p:cNvSpPr>
              <p:nvPr/>
            </p:nvSpPr>
            <p:spPr bwMode="auto">
              <a:xfrm flipH="1" flipV="1">
                <a:off x="1438" y="2124"/>
                <a:ext cx="24" cy="8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2" name="Line 267"/>
              <p:cNvSpPr>
                <a:spLocks noChangeShapeType="1"/>
              </p:cNvSpPr>
              <p:nvPr/>
            </p:nvSpPr>
            <p:spPr bwMode="auto">
              <a:xfrm flipH="1">
                <a:off x="1422" y="2124"/>
                <a:ext cx="16" cy="40"/>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3" name="Line 268"/>
              <p:cNvSpPr>
                <a:spLocks noChangeShapeType="1"/>
              </p:cNvSpPr>
              <p:nvPr/>
            </p:nvSpPr>
            <p:spPr bwMode="auto">
              <a:xfrm flipH="1">
                <a:off x="1382" y="2164"/>
                <a:ext cx="40" cy="1"/>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4" name="Line 269"/>
              <p:cNvSpPr>
                <a:spLocks noChangeShapeType="1"/>
              </p:cNvSpPr>
              <p:nvPr/>
            </p:nvSpPr>
            <p:spPr bwMode="auto">
              <a:xfrm>
                <a:off x="1382" y="2164"/>
                <a:ext cx="80" cy="48"/>
              </a:xfrm>
              <a:prstGeom prst="line">
                <a:avLst/>
              </a:prstGeom>
              <a:noFill/>
              <a:ln w="25400">
                <a:solidFill>
                  <a:srgbClr val="3333FF"/>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5" name="Line 270"/>
              <p:cNvSpPr>
                <a:spLocks noChangeShapeType="1"/>
              </p:cNvSpPr>
              <p:nvPr/>
            </p:nvSpPr>
            <p:spPr bwMode="auto">
              <a:xfrm>
                <a:off x="1174" y="186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6" name="Line 271"/>
              <p:cNvSpPr>
                <a:spLocks noChangeShapeType="1"/>
              </p:cNvSpPr>
              <p:nvPr/>
            </p:nvSpPr>
            <p:spPr bwMode="auto">
              <a:xfrm>
                <a:off x="1174" y="190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7" name="Line 272"/>
              <p:cNvSpPr>
                <a:spLocks noChangeShapeType="1"/>
              </p:cNvSpPr>
              <p:nvPr/>
            </p:nvSpPr>
            <p:spPr bwMode="auto">
              <a:xfrm>
                <a:off x="1174" y="1956"/>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8" name="Line 273"/>
              <p:cNvSpPr>
                <a:spLocks noChangeShapeType="1"/>
              </p:cNvSpPr>
              <p:nvPr/>
            </p:nvSpPr>
            <p:spPr bwMode="auto">
              <a:xfrm>
                <a:off x="1174" y="199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29" name="Line 274"/>
              <p:cNvSpPr>
                <a:spLocks noChangeShapeType="1"/>
              </p:cNvSpPr>
              <p:nvPr/>
            </p:nvSpPr>
            <p:spPr bwMode="auto">
              <a:xfrm>
                <a:off x="1174" y="204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0" name="Line 275"/>
              <p:cNvSpPr>
                <a:spLocks noChangeShapeType="1"/>
              </p:cNvSpPr>
              <p:nvPr/>
            </p:nvSpPr>
            <p:spPr bwMode="auto">
              <a:xfrm>
                <a:off x="1174" y="2092"/>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1" name="Line 280"/>
              <p:cNvSpPr>
                <a:spLocks noChangeShapeType="1"/>
              </p:cNvSpPr>
              <p:nvPr/>
            </p:nvSpPr>
            <p:spPr bwMode="auto">
              <a:xfrm>
                <a:off x="814" y="155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2" name="Line 281"/>
              <p:cNvSpPr>
                <a:spLocks noChangeShapeType="1"/>
              </p:cNvSpPr>
              <p:nvPr/>
            </p:nvSpPr>
            <p:spPr bwMode="auto">
              <a:xfrm>
                <a:off x="814" y="159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3" name="Line 282"/>
              <p:cNvSpPr>
                <a:spLocks noChangeShapeType="1"/>
              </p:cNvSpPr>
              <p:nvPr/>
            </p:nvSpPr>
            <p:spPr bwMode="auto">
              <a:xfrm>
                <a:off x="814" y="164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4" name="Line 283"/>
              <p:cNvSpPr>
                <a:spLocks noChangeShapeType="1"/>
              </p:cNvSpPr>
              <p:nvPr/>
            </p:nvSpPr>
            <p:spPr bwMode="auto">
              <a:xfrm>
                <a:off x="814" y="1692"/>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5" name="Line 284"/>
              <p:cNvSpPr>
                <a:spLocks noChangeShapeType="1"/>
              </p:cNvSpPr>
              <p:nvPr/>
            </p:nvSpPr>
            <p:spPr bwMode="auto">
              <a:xfrm>
                <a:off x="814" y="174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6" name="Line 285"/>
              <p:cNvSpPr>
                <a:spLocks noChangeShapeType="1"/>
              </p:cNvSpPr>
              <p:nvPr/>
            </p:nvSpPr>
            <p:spPr bwMode="auto">
              <a:xfrm>
                <a:off x="814" y="178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7" name="Line 286"/>
              <p:cNvSpPr>
                <a:spLocks noChangeShapeType="1"/>
              </p:cNvSpPr>
              <p:nvPr/>
            </p:nvSpPr>
            <p:spPr bwMode="auto">
              <a:xfrm>
                <a:off x="814" y="182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8" name="Line 287"/>
              <p:cNvSpPr>
                <a:spLocks noChangeShapeType="1"/>
              </p:cNvSpPr>
              <p:nvPr/>
            </p:nvSpPr>
            <p:spPr bwMode="auto">
              <a:xfrm>
                <a:off x="814" y="187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39" name="Line 288"/>
              <p:cNvSpPr>
                <a:spLocks noChangeShapeType="1"/>
              </p:cNvSpPr>
              <p:nvPr/>
            </p:nvSpPr>
            <p:spPr bwMode="auto">
              <a:xfrm>
                <a:off x="814" y="192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0" name="Line 289"/>
              <p:cNvSpPr>
                <a:spLocks noChangeShapeType="1"/>
              </p:cNvSpPr>
              <p:nvPr/>
            </p:nvSpPr>
            <p:spPr bwMode="auto">
              <a:xfrm>
                <a:off x="814" y="196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1" name="Line 290"/>
              <p:cNvSpPr>
                <a:spLocks noChangeShapeType="1"/>
              </p:cNvSpPr>
              <p:nvPr/>
            </p:nvSpPr>
            <p:spPr bwMode="auto">
              <a:xfrm>
                <a:off x="814" y="2012"/>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2" name="Line 291"/>
              <p:cNvSpPr>
                <a:spLocks noChangeShapeType="1"/>
              </p:cNvSpPr>
              <p:nvPr/>
            </p:nvSpPr>
            <p:spPr bwMode="auto">
              <a:xfrm>
                <a:off x="814" y="206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3" name="Line 292"/>
              <p:cNvSpPr>
                <a:spLocks noChangeShapeType="1"/>
              </p:cNvSpPr>
              <p:nvPr/>
            </p:nvSpPr>
            <p:spPr bwMode="auto">
              <a:xfrm>
                <a:off x="814" y="210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4" name="Line 293"/>
              <p:cNvSpPr>
                <a:spLocks noChangeShapeType="1"/>
              </p:cNvSpPr>
              <p:nvPr/>
            </p:nvSpPr>
            <p:spPr bwMode="auto">
              <a:xfrm>
                <a:off x="814" y="2156"/>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5" name="Line 294"/>
              <p:cNvSpPr>
                <a:spLocks noChangeShapeType="1"/>
              </p:cNvSpPr>
              <p:nvPr/>
            </p:nvSpPr>
            <p:spPr bwMode="auto">
              <a:xfrm>
                <a:off x="814" y="219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6" name="Line 295"/>
              <p:cNvSpPr>
                <a:spLocks noChangeShapeType="1"/>
              </p:cNvSpPr>
              <p:nvPr/>
            </p:nvSpPr>
            <p:spPr bwMode="auto">
              <a:xfrm>
                <a:off x="814" y="224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7" name="Line 296"/>
              <p:cNvSpPr>
                <a:spLocks noChangeShapeType="1"/>
              </p:cNvSpPr>
              <p:nvPr/>
            </p:nvSpPr>
            <p:spPr bwMode="auto">
              <a:xfrm>
                <a:off x="814" y="2292"/>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8" name="Line 297"/>
              <p:cNvSpPr>
                <a:spLocks noChangeShapeType="1"/>
              </p:cNvSpPr>
              <p:nvPr/>
            </p:nvSpPr>
            <p:spPr bwMode="auto">
              <a:xfrm>
                <a:off x="814" y="2340"/>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49" name="Line 298"/>
              <p:cNvSpPr>
                <a:spLocks noChangeShapeType="1"/>
              </p:cNvSpPr>
              <p:nvPr/>
            </p:nvSpPr>
            <p:spPr bwMode="auto">
              <a:xfrm>
                <a:off x="814" y="2380"/>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50" name="Line 299"/>
              <p:cNvSpPr>
                <a:spLocks noChangeShapeType="1"/>
              </p:cNvSpPr>
              <p:nvPr/>
            </p:nvSpPr>
            <p:spPr bwMode="auto">
              <a:xfrm>
                <a:off x="814" y="2428"/>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51" name="Line 300"/>
              <p:cNvSpPr>
                <a:spLocks noChangeShapeType="1"/>
              </p:cNvSpPr>
              <p:nvPr/>
            </p:nvSpPr>
            <p:spPr bwMode="auto">
              <a:xfrm>
                <a:off x="814" y="2476"/>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52" name="Line 301"/>
              <p:cNvSpPr>
                <a:spLocks noChangeShapeType="1"/>
              </p:cNvSpPr>
              <p:nvPr/>
            </p:nvSpPr>
            <p:spPr bwMode="auto">
              <a:xfrm>
                <a:off x="814" y="2524"/>
                <a:ext cx="1" cy="16"/>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53" name="Line 302"/>
              <p:cNvSpPr>
                <a:spLocks noChangeShapeType="1"/>
              </p:cNvSpPr>
              <p:nvPr/>
            </p:nvSpPr>
            <p:spPr bwMode="auto">
              <a:xfrm>
                <a:off x="814" y="2564"/>
                <a:ext cx="1" cy="24"/>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sp>
            <p:nvSpPr>
              <p:cNvPr id="27754" name="Rectangle 325"/>
              <p:cNvSpPr>
                <a:spLocks noChangeArrowheads="1"/>
              </p:cNvSpPr>
              <p:nvPr/>
            </p:nvSpPr>
            <p:spPr bwMode="auto">
              <a:xfrm>
                <a:off x="1142" y="1612"/>
                <a:ext cx="381" cy="125"/>
              </a:xfrm>
              <a:prstGeom prst="rect">
                <a:avLst/>
              </a:prstGeom>
              <a:noFill/>
              <a:ln w="9525">
                <a:noFill/>
                <a:miter lim="800000"/>
                <a:headEnd/>
                <a:tailEnd/>
              </a:ln>
            </p:spPr>
            <p:txBody>
              <a:bodyPr wrap="none" lIns="0" tIns="0" rIns="0" bIns="0">
                <a:spAutoFit/>
              </a:bodyPr>
              <a:lstStyle/>
              <a:p>
                <a:pPr algn="l">
                  <a:defRPr/>
                </a:pPr>
                <a:r>
                  <a:rPr lang="en-US" altLang="zh-CN" sz="1300">
                    <a:solidFill>
                      <a:srgbClr val="000000"/>
                    </a:solidFill>
                    <a:latin typeface="+mj-lt"/>
                    <a:ea typeface="楷体" pitchFamily="49" charset="-122"/>
                    <a:cs typeface="仿宋_GB2312"/>
                  </a:rPr>
                  <a:t>Cladding</a:t>
                </a:r>
                <a:endParaRPr lang="en-US" altLang="zh-CN" sz="2400">
                  <a:latin typeface="+mj-lt"/>
                  <a:ea typeface="楷体" pitchFamily="49" charset="-122"/>
                  <a:cs typeface="仿宋_GB2312"/>
                </a:endParaRPr>
              </a:p>
            </p:txBody>
          </p:sp>
          <p:sp>
            <p:nvSpPr>
              <p:cNvPr id="27755" name="Rectangle 326"/>
              <p:cNvSpPr>
                <a:spLocks noChangeArrowheads="1"/>
              </p:cNvSpPr>
              <p:nvPr/>
            </p:nvSpPr>
            <p:spPr bwMode="auto">
              <a:xfrm>
                <a:off x="1318" y="1868"/>
                <a:ext cx="202" cy="125"/>
              </a:xfrm>
              <a:prstGeom prst="rect">
                <a:avLst/>
              </a:prstGeom>
              <a:noFill/>
              <a:ln w="9525">
                <a:noFill/>
                <a:miter lim="800000"/>
                <a:headEnd/>
                <a:tailEnd/>
              </a:ln>
            </p:spPr>
            <p:txBody>
              <a:bodyPr wrap="none" lIns="0" tIns="0" rIns="0" bIns="0">
                <a:spAutoFit/>
              </a:bodyPr>
              <a:lstStyle/>
              <a:p>
                <a:pPr algn="l">
                  <a:defRPr/>
                </a:pPr>
                <a:r>
                  <a:rPr lang="en-US" altLang="zh-CN" sz="1300">
                    <a:solidFill>
                      <a:srgbClr val="000000"/>
                    </a:solidFill>
                    <a:latin typeface="+mj-lt"/>
                    <a:ea typeface="楷体" pitchFamily="49" charset="-122"/>
                    <a:cs typeface="仿宋_GB2312"/>
                  </a:rPr>
                  <a:t>Core</a:t>
                </a:r>
                <a:endParaRPr lang="en-US" altLang="zh-CN" sz="2400">
                  <a:latin typeface="+mj-lt"/>
                  <a:ea typeface="楷体" pitchFamily="49" charset="-122"/>
                  <a:cs typeface="仿宋_GB2312"/>
                </a:endParaRPr>
              </a:p>
            </p:txBody>
          </p:sp>
          <p:sp>
            <p:nvSpPr>
              <p:cNvPr id="27756" name="Rectangle 327"/>
              <p:cNvSpPr>
                <a:spLocks noChangeArrowheads="1"/>
              </p:cNvSpPr>
              <p:nvPr/>
            </p:nvSpPr>
            <p:spPr bwMode="auto">
              <a:xfrm>
                <a:off x="294" y="1276"/>
                <a:ext cx="432" cy="173"/>
              </a:xfrm>
              <a:prstGeom prst="rect">
                <a:avLst/>
              </a:prstGeom>
              <a:noFill/>
              <a:ln w="9525">
                <a:noFill/>
                <a:miter lim="800000"/>
                <a:headEnd/>
                <a:tailEnd/>
              </a:ln>
            </p:spPr>
            <p:txBody>
              <a:bodyPr wrap="none" lIns="0" tIns="0" rIns="0" bIns="0">
                <a:spAutoFit/>
              </a:bodyPr>
              <a:lstStyle/>
              <a:p>
                <a:pPr algn="l">
                  <a:defRPr/>
                </a:pPr>
                <a:r>
                  <a:rPr lang="zh-CN" altLang="en-US" dirty="0">
                    <a:solidFill>
                      <a:srgbClr val="000000"/>
                    </a:solidFill>
                    <a:latin typeface="+mj-lt"/>
                    <a:ea typeface="楷体" pitchFamily="49" charset="-122"/>
                    <a:cs typeface="仿宋_GB2312"/>
                  </a:rPr>
                  <a:t>场分布</a:t>
                </a:r>
                <a:endParaRPr lang="en-US" altLang="zh-CN" dirty="0">
                  <a:latin typeface="+mj-lt"/>
                  <a:ea typeface="楷体" pitchFamily="49" charset="-122"/>
                  <a:cs typeface="仿宋_GB2312"/>
                </a:endParaRPr>
              </a:p>
            </p:txBody>
          </p:sp>
          <p:sp>
            <p:nvSpPr>
              <p:cNvPr id="27757" name="Line 328"/>
              <p:cNvSpPr>
                <a:spLocks noChangeShapeType="1"/>
              </p:cNvSpPr>
              <p:nvPr/>
            </p:nvSpPr>
            <p:spPr bwMode="auto">
              <a:xfrm>
                <a:off x="566" y="1460"/>
                <a:ext cx="112" cy="312"/>
              </a:xfrm>
              <a:prstGeom prst="line">
                <a:avLst/>
              </a:prstGeom>
              <a:noFill/>
              <a:ln w="12700">
                <a:solidFill>
                  <a:srgbClr val="000000"/>
                </a:solidFill>
                <a:round/>
                <a:headEnd/>
                <a:tailEnd/>
              </a:ln>
            </p:spPr>
            <p:txBody>
              <a:bodyPr/>
              <a:lstStyle/>
              <a:p>
                <a:pPr algn="l">
                  <a:defRPr/>
                </a:pPr>
                <a:endParaRPr lang="zh-CN" altLang="en-US" sz="2400">
                  <a:latin typeface="+mj-lt"/>
                  <a:ea typeface="楷体" pitchFamily="49" charset="-122"/>
                  <a:cs typeface="仿宋_GB2312"/>
                </a:endParaRPr>
              </a:p>
            </p:txBody>
          </p:sp>
        </p:grpSp>
      </p:grpSp>
      <p:sp>
        <p:nvSpPr>
          <p:cNvPr id="27657" name="Rectangle 633"/>
          <p:cNvSpPr>
            <a:spLocks noChangeArrowheads="1"/>
          </p:cNvSpPr>
          <p:nvPr/>
        </p:nvSpPr>
        <p:spPr bwMode="auto">
          <a:xfrm>
            <a:off x="6680200" y="3532188"/>
            <a:ext cx="2012950" cy="641350"/>
          </a:xfrm>
          <a:prstGeom prst="rect">
            <a:avLst/>
          </a:prstGeom>
          <a:noFill/>
          <a:ln w="9525">
            <a:noFill/>
            <a:miter lim="800000"/>
            <a:headEnd/>
            <a:tailEnd/>
          </a:ln>
        </p:spPr>
        <p:txBody>
          <a:bodyPr wrap="none">
            <a:spAutoFit/>
          </a:bodyPr>
          <a:lstStyle/>
          <a:p>
            <a:pPr algn="l">
              <a:defRPr/>
            </a:pPr>
            <a:r>
              <a:rPr lang="zh-CN" altLang="en-US" dirty="0">
                <a:latin typeface="+mj-lt"/>
                <a:ea typeface="楷体" pitchFamily="49" charset="-122"/>
                <a:cs typeface="楷体_GB2312"/>
              </a:rPr>
              <a:t>弯曲曲率半径减小</a:t>
            </a:r>
          </a:p>
          <a:p>
            <a:pPr algn="l">
              <a:defRPr/>
            </a:pPr>
            <a:r>
              <a:rPr lang="zh-CN" altLang="en-US" dirty="0">
                <a:latin typeface="+mj-lt"/>
                <a:ea typeface="楷体" pitchFamily="49" charset="-122"/>
                <a:cs typeface="楷体_GB2312"/>
              </a:rPr>
              <a:t>宏弯损耗指数增加</a:t>
            </a:r>
            <a:endParaRPr lang="en-US" altLang="zh-CN" dirty="0">
              <a:latin typeface="+mj-lt"/>
              <a:ea typeface="楷体" pitchFamily="49" charset="-122"/>
              <a:cs typeface="楷体_GB2312"/>
            </a:endParaRPr>
          </a:p>
        </p:txBody>
      </p:sp>
      <p:sp>
        <p:nvSpPr>
          <p:cNvPr id="27658" name="Line 642"/>
          <p:cNvSpPr>
            <a:spLocks noChangeShapeType="1"/>
          </p:cNvSpPr>
          <p:nvPr/>
        </p:nvSpPr>
        <p:spPr bwMode="auto">
          <a:xfrm flipH="1">
            <a:off x="6273800" y="6035675"/>
            <a:ext cx="787400" cy="0"/>
          </a:xfrm>
          <a:prstGeom prst="line">
            <a:avLst/>
          </a:prstGeom>
          <a:noFill/>
          <a:ln w="38100">
            <a:solidFill>
              <a:schemeClr val="bg1">
                <a:lumMod val="50000"/>
              </a:schemeClr>
            </a:solidFill>
            <a:miter lim="800000"/>
            <a:headEnd/>
            <a:tailEnd type="triangle" w="sm" len="lg"/>
          </a:ln>
        </p:spPr>
        <p:txBody>
          <a:bodyPr wrap="none"/>
          <a:lstStyle/>
          <a:p>
            <a:pPr algn="l">
              <a:defRPr/>
            </a:pPr>
            <a:endParaRPr lang="zh-CN" altLang="en-US" sz="2400">
              <a:latin typeface="+mj-lt"/>
              <a:ea typeface="楷体" pitchFamily="49" charset="-122"/>
              <a:cs typeface="仿宋_GB2312"/>
            </a:endParaRPr>
          </a:p>
        </p:txBody>
      </p:sp>
      <p:sp>
        <p:nvSpPr>
          <p:cNvPr id="27659" name="Line 643"/>
          <p:cNvSpPr>
            <a:spLocks noChangeShapeType="1"/>
          </p:cNvSpPr>
          <p:nvPr/>
        </p:nvSpPr>
        <p:spPr bwMode="auto">
          <a:xfrm flipV="1">
            <a:off x="5778500" y="5197475"/>
            <a:ext cx="0" cy="825500"/>
          </a:xfrm>
          <a:prstGeom prst="line">
            <a:avLst/>
          </a:prstGeom>
          <a:noFill/>
          <a:ln w="38100">
            <a:solidFill>
              <a:schemeClr val="bg1">
                <a:lumMod val="50000"/>
              </a:schemeClr>
            </a:solidFill>
            <a:miter lim="800000"/>
            <a:headEnd/>
            <a:tailEnd type="triangle" w="sm" len="lg"/>
          </a:ln>
        </p:spPr>
        <p:txBody>
          <a:bodyPr wrap="none"/>
          <a:lstStyle/>
          <a:p>
            <a:pPr algn="l">
              <a:defRPr/>
            </a:pPr>
            <a:endParaRPr lang="zh-CN" altLang="en-US" sz="2400">
              <a:latin typeface="+mj-lt"/>
              <a:ea typeface="楷体" pitchFamily="49" charset="-122"/>
              <a:cs typeface="仿宋_GB2312"/>
            </a:endParaRPr>
          </a:p>
        </p:txBody>
      </p:sp>
      <p:sp>
        <p:nvSpPr>
          <p:cNvPr id="1078597" name="Rectangle 32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300" y="6350"/>
            <a:ext cx="3810000" cy="268605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idx="4294967295"/>
          </p:nvPr>
        </p:nvSpPr>
        <p:spPr>
          <a:xfrm>
            <a:off x="762000" y="1646238"/>
            <a:ext cx="7391400" cy="487362"/>
          </a:xfrm>
        </p:spPr>
        <p:txBody>
          <a:bodyPr anchor="b"/>
          <a:lstStyle/>
          <a:p>
            <a:r>
              <a:rPr lang="zh-CN" altLang="en-US" sz="2400">
                <a:solidFill>
                  <a:srgbClr val="FF0000"/>
                </a:solidFill>
                <a:latin typeface="楷体" panose="02010609060101010101" pitchFamily="49" charset="-122"/>
                <a:ea typeface="楷体" panose="02010609060101010101" pitchFamily="49" charset="-122"/>
              </a:rPr>
              <a:t>微弯：微米级的高频弯曲</a:t>
            </a:r>
            <a:endParaRPr lang="en-US" altLang="zh-CN" sz="2400">
              <a:solidFill>
                <a:srgbClr val="FF0000"/>
              </a:solidFill>
              <a:latin typeface="楷体" panose="02010609060101010101" pitchFamily="49" charset="-122"/>
              <a:ea typeface="楷体" panose="02010609060101010101" pitchFamily="49" charset="-122"/>
            </a:endParaRPr>
          </a:p>
        </p:txBody>
      </p:sp>
      <p:sp>
        <p:nvSpPr>
          <p:cNvPr id="29700" name="Oval 334"/>
          <p:cNvSpPr>
            <a:spLocks noChangeArrowheads="1"/>
          </p:cNvSpPr>
          <p:nvPr/>
        </p:nvSpPr>
        <p:spPr bwMode="auto">
          <a:xfrm>
            <a:off x="368300" y="4367213"/>
            <a:ext cx="914400" cy="1528762"/>
          </a:xfrm>
          <a:prstGeom prst="ellipse">
            <a:avLst/>
          </a:prstGeom>
          <a:noFill/>
          <a:ln w="9525">
            <a:solidFill>
              <a:schemeClr val="tx1"/>
            </a:solid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29701" name="Freeform 340"/>
          <p:cNvSpPr>
            <a:spLocks/>
          </p:cNvSpPr>
          <p:nvPr/>
        </p:nvSpPr>
        <p:spPr bwMode="auto">
          <a:xfrm>
            <a:off x="2043113" y="4303713"/>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02" name="Freeform 341"/>
          <p:cNvSpPr>
            <a:spLocks/>
          </p:cNvSpPr>
          <p:nvPr/>
        </p:nvSpPr>
        <p:spPr bwMode="auto">
          <a:xfrm>
            <a:off x="2046288" y="4645025"/>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03" name="Freeform 342"/>
          <p:cNvSpPr>
            <a:spLocks/>
          </p:cNvSpPr>
          <p:nvPr/>
        </p:nvSpPr>
        <p:spPr bwMode="auto">
          <a:xfrm>
            <a:off x="2049463" y="5473700"/>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04" name="Freeform 343"/>
          <p:cNvSpPr>
            <a:spLocks/>
          </p:cNvSpPr>
          <p:nvPr/>
        </p:nvSpPr>
        <p:spPr bwMode="auto">
          <a:xfrm>
            <a:off x="2020888" y="5821363"/>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05" name="Rectangle 347"/>
          <p:cNvSpPr>
            <a:spLocks noChangeArrowheads="1"/>
          </p:cNvSpPr>
          <p:nvPr/>
        </p:nvSpPr>
        <p:spPr bwMode="auto">
          <a:xfrm>
            <a:off x="5921375" y="6110288"/>
            <a:ext cx="1784350" cy="366712"/>
          </a:xfrm>
          <a:prstGeom prst="rect">
            <a:avLst/>
          </a:prstGeom>
          <a:noFill/>
          <a:ln w="9525">
            <a:noFill/>
            <a:miter lim="800000"/>
            <a:headEnd/>
            <a:tailEnd/>
          </a:ln>
        </p:spPr>
        <p:txBody>
          <a:bodyPr wrap="none">
            <a:spAutoFit/>
          </a:bodyPr>
          <a:lstStyle/>
          <a:p>
            <a:pPr algn="l">
              <a:defRPr/>
            </a:pPr>
            <a:r>
              <a:rPr lang="zh-CN" altLang="en-US">
                <a:latin typeface="+mj-lt"/>
                <a:ea typeface="楷体" pitchFamily="49" charset="-122"/>
                <a:cs typeface="仿宋_GB2312"/>
              </a:rPr>
              <a:t>高阶模功率损耗</a:t>
            </a:r>
            <a:endParaRPr lang="en-US" altLang="zh-CN">
              <a:latin typeface="+mj-lt"/>
              <a:ea typeface="楷体" pitchFamily="49" charset="-122"/>
              <a:cs typeface="仿宋_GB2312"/>
            </a:endParaRPr>
          </a:p>
        </p:txBody>
      </p:sp>
      <p:sp>
        <p:nvSpPr>
          <p:cNvPr id="29706" name="Oval 323"/>
          <p:cNvSpPr>
            <a:spLocks noChangeArrowheads="1"/>
          </p:cNvSpPr>
          <p:nvPr/>
        </p:nvSpPr>
        <p:spPr bwMode="auto">
          <a:xfrm>
            <a:off x="4686300" y="4367213"/>
            <a:ext cx="914400" cy="1528762"/>
          </a:xfrm>
          <a:prstGeom prst="ellipse">
            <a:avLst/>
          </a:prstGeom>
          <a:noFill/>
          <a:ln w="9525">
            <a:solidFill>
              <a:schemeClr val="tx1"/>
            </a:solid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29707" name="Oval 324"/>
          <p:cNvSpPr>
            <a:spLocks noChangeArrowheads="1"/>
          </p:cNvSpPr>
          <p:nvPr/>
        </p:nvSpPr>
        <p:spPr bwMode="auto">
          <a:xfrm>
            <a:off x="4940300" y="4722813"/>
            <a:ext cx="352425" cy="812800"/>
          </a:xfrm>
          <a:prstGeom prst="ellipse">
            <a:avLst/>
          </a:prstGeom>
          <a:noFill/>
          <a:ln w="9525">
            <a:solidFill>
              <a:schemeClr val="tx1"/>
            </a:solid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29708" name="Line 325"/>
          <p:cNvSpPr>
            <a:spLocks noChangeShapeType="1"/>
          </p:cNvSpPr>
          <p:nvPr/>
        </p:nvSpPr>
        <p:spPr bwMode="auto">
          <a:xfrm>
            <a:off x="5175250" y="4368800"/>
            <a:ext cx="1190625" cy="0"/>
          </a:xfrm>
          <a:prstGeom prst="line">
            <a:avLst/>
          </a:pr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09" name="Line 326"/>
          <p:cNvSpPr>
            <a:spLocks noChangeShapeType="1"/>
          </p:cNvSpPr>
          <p:nvPr/>
        </p:nvSpPr>
        <p:spPr bwMode="auto">
          <a:xfrm>
            <a:off x="5140325" y="5886450"/>
            <a:ext cx="1201738" cy="0"/>
          </a:xfrm>
          <a:prstGeom prst="line">
            <a:avLst/>
          </a:pr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0" name="Line 327"/>
          <p:cNvSpPr>
            <a:spLocks noChangeShapeType="1"/>
          </p:cNvSpPr>
          <p:nvPr/>
        </p:nvSpPr>
        <p:spPr bwMode="auto">
          <a:xfrm>
            <a:off x="5156200" y="5538788"/>
            <a:ext cx="1216025" cy="0"/>
          </a:xfrm>
          <a:prstGeom prst="line">
            <a:avLst/>
          </a:pr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1" name="Line 328"/>
          <p:cNvSpPr>
            <a:spLocks noChangeShapeType="1"/>
          </p:cNvSpPr>
          <p:nvPr/>
        </p:nvSpPr>
        <p:spPr bwMode="auto">
          <a:xfrm>
            <a:off x="5146675" y="4714875"/>
            <a:ext cx="1214438" cy="0"/>
          </a:xfrm>
          <a:prstGeom prst="line">
            <a:avLst/>
          </a:pr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2" name="Freeform 329"/>
          <p:cNvSpPr>
            <a:spLocks/>
          </p:cNvSpPr>
          <p:nvPr/>
        </p:nvSpPr>
        <p:spPr bwMode="auto">
          <a:xfrm>
            <a:off x="6361113" y="4303713"/>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3" name="Freeform 330"/>
          <p:cNvSpPr>
            <a:spLocks/>
          </p:cNvSpPr>
          <p:nvPr/>
        </p:nvSpPr>
        <p:spPr bwMode="auto">
          <a:xfrm>
            <a:off x="6364288" y="4645025"/>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4" name="Freeform 331"/>
          <p:cNvSpPr>
            <a:spLocks/>
          </p:cNvSpPr>
          <p:nvPr/>
        </p:nvSpPr>
        <p:spPr bwMode="auto">
          <a:xfrm>
            <a:off x="6367463" y="5473700"/>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15" name="Freeform 332"/>
          <p:cNvSpPr>
            <a:spLocks/>
          </p:cNvSpPr>
          <p:nvPr/>
        </p:nvSpPr>
        <p:spPr bwMode="auto">
          <a:xfrm>
            <a:off x="6338888" y="5821363"/>
            <a:ext cx="2205037" cy="92075"/>
          </a:xfrm>
          <a:custGeom>
            <a:avLst/>
            <a:gdLst>
              <a:gd name="T0" fmla="*/ 0 w 1389"/>
              <a:gd name="T1" fmla="*/ 41 h 58"/>
              <a:gd name="T2" fmla="*/ 79 w 1389"/>
              <a:gd name="T3" fmla="*/ 1 h 58"/>
              <a:gd name="T4" fmla="*/ 197 w 1389"/>
              <a:gd name="T5" fmla="*/ 41 h 58"/>
              <a:gd name="T6" fmla="*/ 332 w 1389"/>
              <a:gd name="T7" fmla="*/ 1 h 58"/>
              <a:gd name="T8" fmla="*/ 442 w 1389"/>
              <a:gd name="T9" fmla="*/ 49 h 58"/>
              <a:gd name="T10" fmla="*/ 584 w 1389"/>
              <a:gd name="T11" fmla="*/ 1 h 58"/>
              <a:gd name="T12" fmla="*/ 695 w 1389"/>
              <a:gd name="T13" fmla="*/ 57 h 58"/>
              <a:gd name="T14" fmla="*/ 860 w 1389"/>
              <a:gd name="T15" fmla="*/ 1 h 58"/>
              <a:gd name="T16" fmla="*/ 994 w 1389"/>
              <a:gd name="T17" fmla="*/ 49 h 58"/>
              <a:gd name="T18" fmla="*/ 1129 w 1389"/>
              <a:gd name="T19" fmla="*/ 57 h 58"/>
              <a:gd name="T20" fmla="*/ 1389 w 1389"/>
              <a:gd name="T21" fmla="*/ 5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89"/>
              <a:gd name="T34" fmla="*/ 0 h 58"/>
              <a:gd name="T35" fmla="*/ 1389 w 1389"/>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89" h="58">
                <a:moveTo>
                  <a:pt x="0" y="41"/>
                </a:moveTo>
                <a:cubicBezTo>
                  <a:pt x="23" y="21"/>
                  <a:pt x="46" y="1"/>
                  <a:pt x="79" y="1"/>
                </a:cubicBezTo>
                <a:cubicBezTo>
                  <a:pt x="112" y="1"/>
                  <a:pt x="155" y="41"/>
                  <a:pt x="197" y="41"/>
                </a:cubicBezTo>
                <a:cubicBezTo>
                  <a:pt x="239" y="41"/>
                  <a:pt x="291" y="0"/>
                  <a:pt x="332" y="1"/>
                </a:cubicBezTo>
                <a:cubicBezTo>
                  <a:pt x="373" y="2"/>
                  <a:pt x="400" y="49"/>
                  <a:pt x="442" y="49"/>
                </a:cubicBezTo>
                <a:cubicBezTo>
                  <a:pt x="484" y="49"/>
                  <a:pt x="542" y="0"/>
                  <a:pt x="584" y="1"/>
                </a:cubicBezTo>
                <a:cubicBezTo>
                  <a:pt x="626" y="2"/>
                  <a:pt x="649" y="57"/>
                  <a:pt x="695" y="57"/>
                </a:cubicBezTo>
                <a:cubicBezTo>
                  <a:pt x="741" y="57"/>
                  <a:pt x="810" y="2"/>
                  <a:pt x="860" y="1"/>
                </a:cubicBezTo>
                <a:cubicBezTo>
                  <a:pt x="910" y="0"/>
                  <a:pt x="949" y="40"/>
                  <a:pt x="994" y="49"/>
                </a:cubicBezTo>
                <a:cubicBezTo>
                  <a:pt x="1039" y="58"/>
                  <a:pt x="1063" y="56"/>
                  <a:pt x="1129" y="57"/>
                </a:cubicBezTo>
                <a:cubicBezTo>
                  <a:pt x="1195" y="58"/>
                  <a:pt x="1335" y="57"/>
                  <a:pt x="1389" y="57"/>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48141" name="Freeform 333"/>
          <p:cNvSpPr>
            <a:spLocks/>
          </p:cNvSpPr>
          <p:nvPr/>
        </p:nvSpPr>
        <p:spPr bwMode="auto">
          <a:xfrm>
            <a:off x="5327650" y="4005263"/>
            <a:ext cx="1439863" cy="1527175"/>
          </a:xfrm>
          <a:custGeom>
            <a:avLst/>
            <a:gdLst>
              <a:gd name="T0" fmla="*/ 0 w 907"/>
              <a:gd name="T1" fmla="*/ 714375 h 962"/>
              <a:gd name="T2" fmla="*/ 450850 w 907"/>
              <a:gd name="T3" fmla="*/ 1527175 h 962"/>
              <a:gd name="T4" fmla="*/ 850900 w 907"/>
              <a:gd name="T5" fmla="*/ 701675 h 962"/>
              <a:gd name="T6" fmla="*/ 1439863 w 907"/>
              <a:gd name="T7" fmla="*/ 1503363 h 962"/>
              <a:gd name="T8" fmla="*/ 1365250 w 907"/>
              <a:gd name="T9" fmla="*/ 701675 h 962"/>
              <a:gd name="T10" fmla="*/ 1339850 w 907"/>
              <a:gd name="T11" fmla="*/ 0 h 962"/>
              <a:gd name="T12" fmla="*/ 0 60000 65536"/>
              <a:gd name="T13" fmla="*/ 0 60000 65536"/>
              <a:gd name="T14" fmla="*/ 0 60000 65536"/>
              <a:gd name="T15" fmla="*/ 0 60000 65536"/>
              <a:gd name="T16" fmla="*/ 0 60000 65536"/>
              <a:gd name="T17" fmla="*/ 0 60000 65536"/>
              <a:gd name="T18" fmla="*/ 0 w 907"/>
              <a:gd name="T19" fmla="*/ 0 h 962"/>
              <a:gd name="T20" fmla="*/ 907 w 907"/>
              <a:gd name="T21" fmla="*/ 962 h 962"/>
            </a:gdLst>
            <a:ahLst/>
            <a:cxnLst>
              <a:cxn ang="T12">
                <a:pos x="T0" y="T1"/>
              </a:cxn>
              <a:cxn ang="T13">
                <a:pos x="T2" y="T3"/>
              </a:cxn>
              <a:cxn ang="T14">
                <a:pos x="T4" y="T5"/>
              </a:cxn>
              <a:cxn ang="T15">
                <a:pos x="T6" y="T7"/>
              </a:cxn>
              <a:cxn ang="T16">
                <a:pos x="T8" y="T9"/>
              </a:cxn>
              <a:cxn ang="T17">
                <a:pos x="T10" y="T11"/>
              </a:cxn>
            </a:cxnLst>
            <a:rect l="T18" t="T19" r="T20" b="T21"/>
            <a:pathLst>
              <a:path w="907" h="962">
                <a:moveTo>
                  <a:pt x="0" y="450"/>
                </a:moveTo>
                <a:lnTo>
                  <a:pt x="284" y="962"/>
                </a:lnTo>
                <a:lnTo>
                  <a:pt x="536" y="442"/>
                </a:lnTo>
                <a:lnTo>
                  <a:pt x="907" y="947"/>
                </a:lnTo>
                <a:lnTo>
                  <a:pt x="860" y="442"/>
                </a:lnTo>
                <a:lnTo>
                  <a:pt x="844" y="0"/>
                </a:lnTo>
              </a:path>
            </a:pathLst>
          </a:custGeom>
          <a:noFill/>
          <a:ln w="25400">
            <a:solidFill>
              <a:srgbClr val="FF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lstStyle/>
          <a:p>
            <a:pPr algn="l">
              <a:defRPr/>
            </a:pPr>
            <a:endParaRPr lang="zh-CN" altLang="en-US" sz="2400">
              <a:latin typeface="+mj-lt"/>
              <a:ea typeface="楷体" pitchFamily="49" charset="-122"/>
              <a:cs typeface="仿宋_GB2312"/>
            </a:endParaRPr>
          </a:p>
        </p:txBody>
      </p:sp>
      <p:sp>
        <p:nvSpPr>
          <p:cNvPr id="29717" name="Rectangle 348"/>
          <p:cNvSpPr>
            <a:spLocks noChangeArrowheads="1"/>
          </p:cNvSpPr>
          <p:nvPr/>
        </p:nvSpPr>
        <p:spPr bwMode="auto">
          <a:xfrm>
            <a:off x="1155700" y="6100763"/>
            <a:ext cx="2698750" cy="366712"/>
          </a:xfrm>
          <a:prstGeom prst="rect">
            <a:avLst/>
          </a:prstGeom>
          <a:noFill/>
          <a:ln w="9525">
            <a:noFill/>
            <a:miter lim="800000"/>
            <a:headEnd/>
            <a:tailEnd/>
          </a:ln>
        </p:spPr>
        <p:txBody>
          <a:bodyPr wrap="none">
            <a:spAutoFit/>
          </a:bodyPr>
          <a:lstStyle/>
          <a:p>
            <a:pPr algn="l">
              <a:defRPr/>
            </a:pPr>
            <a:r>
              <a:rPr lang="zh-CN" altLang="en-US">
                <a:latin typeface="+mj-lt"/>
                <a:ea typeface="楷体" pitchFamily="49" charset="-122"/>
                <a:cs typeface="仿宋_GB2312"/>
              </a:rPr>
              <a:t>低阶模功率耦合到高阶模</a:t>
            </a:r>
            <a:endParaRPr lang="en-US" altLang="zh-CN">
              <a:latin typeface="+mj-lt"/>
              <a:ea typeface="楷体" pitchFamily="49" charset="-122"/>
              <a:cs typeface="仿宋_GB2312"/>
            </a:endParaRPr>
          </a:p>
        </p:txBody>
      </p:sp>
      <p:sp>
        <p:nvSpPr>
          <p:cNvPr id="29719" name="Line 355"/>
          <p:cNvSpPr>
            <a:spLocks noChangeShapeType="1"/>
          </p:cNvSpPr>
          <p:nvPr/>
        </p:nvSpPr>
        <p:spPr bwMode="auto">
          <a:xfrm>
            <a:off x="279400" y="5143500"/>
            <a:ext cx="8432800" cy="0"/>
          </a:xfrm>
          <a:prstGeom prst="line">
            <a:avLst/>
          </a:prstGeom>
          <a:noFill/>
          <a:ln w="9525">
            <a:solidFill>
              <a:schemeClr val="tx1"/>
            </a:solidFill>
            <a:prstDash val="dashDot"/>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20" name="Oval 335"/>
          <p:cNvSpPr>
            <a:spLocks noChangeArrowheads="1"/>
          </p:cNvSpPr>
          <p:nvPr/>
        </p:nvSpPr>
        <p:spPr bwMode="auto">
          <a:xfrm>
            <a:off x="622300" y="4722813"/>
            <a:ext cx="352425" cy="812800"/>
          </a:xfrm>
          <a:prstGeom prst="ellipse">
            <a:avLst/>
          </a:prstGeom>
          <a:noFill/>
          <a:ln w="9525">
            <a:solidFill>
              <a:schemeClr val="tx1"/>
            </a:solid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29721" name="Line 336"/>
          <p:cNvSpPr>
            <a:spLocks noChangeShapeType="1"/>
          </p:cNvSpPr>
          <p:nvPr/>
        </p:nvSpPr>
        <p:spPr bwMode="auto">
          <a:xfrm>
            <a:off x="857250" y="4368800"/>
            <a:ext cx="1190625" cy="0"/>
          </a:xfrm>
          <a:prstGeom prst="line">
            <a:avLst/>
          </a:pr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22" name="Line 337"/>
          <p:cNvSpPr>
            <a:spLocks noChangeShapeType="1"/>
          </p:cNvSpPr>
          <p:nvPr/>
        </p:nvSpPr>
        <p:spPr bwMode="auto">
          <a:xfrm>
            <a:off x="822325" y="5886450"/>
            <a:ext cx="1201738" cy="0"/>
          </a:xfrm>
          <a:prstGeom prst="line">
            <a:avLst/>
          </a:pr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23" name="Line 338"/>
          <p:cNvSpPr>
            <a:spLocks noChangeShapeType="1"/>
          </p:cNvSpPr>
          <p:nvPr/>
        </p:nvSpPr>
        <p:spPr bwMode="auto">
          <a:xfrm>
            <a:off x="838200" y="5538788"/>
            <a:ext cx="1216025" cy="0"/>
          </a:xfrm>
          <a:prstGeom prst="line">
            <a:avLst/>
          </a:pr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29724" name="Line 339"/>
          <p:cNvSpPr>
            <a:spLocks noChangeShapeType="1"/>
          </p:cNvSpPr>
          <p:nvPr/>
        </p:nvSpPr>
        <p:spPr bwMode="auto">
          <a:xfrm>
            <a:off x="828675" y="4714875"/>
            <a:ext cx="1214438" cy="0"/>
          </a:xfrm>
          <a:prstGeom prst="line">
            <a:avLst/>
          </a:prstGeom>
          <a:noFill/>
          <a:ln w="9525">
            <a:solidFill>
              <a:schemeClr val="tx1"/>
            </a:solidFill>
            <a:prstDash val="dash"/>
            <a:miter lim="800000"/>
            <a:headEnd/>
            <a:tailEnd/>
          </a:ln>
        </p:spPr>
        <p:txBody>
          <a:bodyPr wrap="none"/>
          <a:lstStyle/>
          <a:p>
            <a:pPr algn="l">
              <a:defRPr/>
            </a:pPr>
            <a:endParaRPr lang="zh-CN" altLang="en-US" sz="2400">
              <a:latin typeface="+mj-lt"/>
              <a:ea typeface="楷体" pitchFamily="49" charset="-122"/>
              <a:cs typeface="仿宋_GB2312"/>
            </a:endParaRPr>
          </a:p>
        </p:txBody>
      </p:sp>
      <p:grpSp>
        <p:nvGrpSpPr>
          <p:cNvPr id="2" name="Group 356"/>
          <p:cNvGrpSpPr>
            <a:grpSpLocks/>
          </p:cNvGrpSpPr>
          <p:nvPr/>
        </p:nvGrpSpPr>
        <p:grpSpPr bwMode="auto">
          <a:xfrm>
            <a:off x="801688" y="4781550"/>
            <a:ext cx="3382962" cy="768350"/>
            <a:chOff x="505" y="2628"/>
            <a:chExt cx="2131" cy="484"/>
          </a:xfrm>
        </p:grpSpPr>
        <p:sp>
          <p:nvSpPr>
            <p:cNvPr id="29726" name="Freeform 346"/>
            <p:cNvSpPr>
              <a:spLocks/>
            </p:cNvSpPr>
            <p:nvPr/>
          </p:nvSpPr>
          <p:spPr bwMode="auto">
            <a:xfrm>
              <a:off x="1263" y="2628"/>
              <a:ext cx="1373" cy="484"/>
            </a:xfrm>
            <a:custGeom>
              <a:avLst/>
              <a:gdLst>
                <a:gd name="T0" fmla="*/ 0 w 1373"/>
                <a:gd name="T1" fmla="*/ 229 h 484"/>
                <a:gd name="T2" fmla="*/ 110 w 1373"/>
                <a:gd name="T3" fmla="*/ 253 h 484"/>
                <a:gd name="T4" fmla="*/ 229 w 1373"/>
                <a:gd name="T5" fmla="*/ 300 h 484"/>
                <a:gd name="T6" fmla="*/ 386 w 1373"/>
                <a:gd name="T7" fmla="*/ 260 h 484"/>
                <a:gd name="T8" fmla="*/ 513 w 1373"/>
                <a:gd name="T9" fmla="*/ 111 h 484"/>
                <a:gd name="T10" fmla="*/ 757 w 1373"/>
                <a:gd name="T11" fmla="*/ 355 h 484"/>
                <a:gd name="T12" fmla="*/ 970 w 1373"/>
                <a:gd name="T13" fmla="*/ 16 h 484"/>
                <a:gd name="T14" fmla="*/ 1193 w 1373"/>
                <a:gd name="T15" fmla="*/ 452 h 484"/>
                <a:gd name="T16" fmla="*/ 1373 w 1373"/>
                <a:gd name="T17" fmla="*/ 205 h 4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3"/>
                <a:gd name="T28" fmla="*/ 0 h 484"/>
                <a:gd name="T29" fmla="*/ 1373 w 1373"/>
                <a:gd name="T30" fmla="*/ 484 h 4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3" h="484">
                  <a:moveTo>
                    <a:pt x="0" y="229"/>
                  </a:moveTo>
                  <a:cubicBezTo>
                    <a:pt x="18" y="233"/>
                    <a:pt x="72" y="241"/>
                    <a:pt x="110" y="253"/>
                  </a:cubicBezTo>
                  <a:cubicBezTo>
                    <a:pt x="148" y="265"/>
                    <a:pt x="183" y="299"/>
                    <a:pt x="229" y="300"/>
                  </a:cubicBezTo>
                  <a:cubicBezTo>
                    <a:pt x="275" y="301"/>
                    <a:pt x="339" y="291"/>
                    <a:pt x="386" y="260"/>
                  </a:cubicBezTo>
                  <a:cubicBezTo>
                    <a:pt x="433" y="229"/>
                    <a:pt x="451" y="95"/>
                    <a:pt x="513" y="111"/>
                  </a:cubicBezTo>
                  <a:cubicBezTo>
                    <a:pt x="575" y="127"/>
                    <a:pt x="681" y="371"/>
                    <a:pt x="757" y="355"/>
                  </a:cubicBezTo>
                  <a:cubicBezTo>
                    <a:pt x="833" y="339"/>
                    <a:pt x="897" y="0"/>
                    <a:pt x="970" y="16"/>
                  </a:cubicBezTo>
                  <a:cubicBezTo>
                    <a:pt x="1043" y="32"/>
                    <a:pt x="1126" y="420"/>
                    <a:pt x="1193" y="452"/>
                  </a:cubicBezTo>
                  <a:cubicBezTo>
                    <a:pt x="1260" y="484"/>
                    <a:pt x="1335" y="256"/>
                    <a:pt x="1373" y="205"/>
                  </a:cubicBezTo>
                </a:path>
              </a:pathLst>
            </a:custGeom>
            <a:noFill/>
            <a:ln w="22225">
              <a:solidFill>
                <a:srgbClr val="FF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lstStyle/>
            <a:p>
              <a:pPr algn="l">
                <a:defRPr/>
              </a:pPr>
              <a:endParaRPr lang="zh-CN" altLang="en-US" sz="2400">
                <a:latin typeface="+mj-lt"/>
                <a:ea typeface="楷体" pitchFamily="49" charset="-122"/>
                <a:cs typeface="仿宋_GB2312"/>
              </a:endParaRPr>
            </a:p>
          </p:txBody>
        </p:sp>
        <p:sp>
          <p:nvSpPr>
            <p:cNvPr id="29727" name="Freeform 345"/>
            <p:cNvSpPr>
              <a:spLocks/>
            </p:cNvSpPr>
            <p:nvPr/>
          </p:nvSpPr>
          <p:spPr bwMode="auto">
            <a:xfrm>
              <a:off x="505" y="2832"/>
              <a:ext cx="773" cy="56"/>
            </a:xfrm>
            <a:custGeom>
              <a:avLst/>
              <a:gdLst>
                <a:gd name="T0" fmla="*/ 0 w 773"/>
                <a:gd name="T1" fmla="*/ 25 h 56"/>
                <a:gd name="T2" fmla="*/ 207 w 773"/>
                <a:gd name="T3" fmla="*/ 0 h 56"/>
                <a:gd name="T4" fmla="*/ 471 w 773"/>
                <a:gd name="T5" fmla="*/ 56 h 56"/>
                <a:gd name="T6" fmla="*/ 773 w 773"/>
                <a:gd name="T7" fmla="*/ 26 h 56"/>
                <a:gd name="T8" fmla="*/ 0 60000 65536"/>
                <a:gd name="T9" fmla="*/ 0 60000 65536"/>
                <a:gd name="T10" fmla="*/ 0 60000 65536"/>
                <a:gd name="T11" fmla="*/ 0 60000 65536"/>
                <a:gd name="T12" fmla="*/ 0 w 773"/>
                <a:gd name="T13" fmla="*/ 0 h 56"/>
                <a:gd name="T14" fmla="*/ 773 w 773"/>
                <a:gd name="T15" fmla="*/ 56 h 56"/>
              </a:gdLst>
              <a:ahLst/>
              <a:cxnLst>
                <a:cxn ang="T8">
                  <a:pos x="T0" y="T1"/>
                </a:cxn>
                <a:cxn ang="T9">
                  <a:pos x="T2" y="T3"/>
                </a:cxn>
                <a:cxn ang="T10">
                  <a:pos x="T4" y="T5"/>
                </a:cxn>
                <a:cxn ang="T11">
                  <a:pos x="T6" y="T7"/>
                </a:cxn>
              </a:cxnLst>
              <a:rect l="T12" t="T13" r="T14" b="T15"/>
              <a:pathLst>
                <a:path w="773" h="56">
                  <a:moveTo>
                    <a:pt x="0" y="25"/>
                  </a:moveTo>
                  <a:lnTo>
                    <a:pt x="207" y="0"/>
                  </a:lnTo>
                  <a:lnTo>
                    <a:pt x="471" y="56"/>
                  </a:lnTo>
                  <a:lnTo>
                    <a:pt x="773" y="26"/>
                  </a:lnTo>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a:defRPr/>
              </a:pPr>
              <a:endParaRPr lang="zh-CN" altLang="en-US" sz="2400">
                <a:latin typeface="+mj-lt"/>
                <a:ea typeface="楷体" pitchFamily="49" charset="-122"/>
                <a:cs typeface="仿宋_GB2312"/>
              </a:endParaRPr>
            </a:p>
          </p:txBody>
        </p:sp>
      </p:grpSp>
      <p:sp>
        <p:nvSpPr>
          <p:cNvPr id="1082400" name="Rectangle 32"/>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
        <p:nvSpPr>
          <p:cNvPr id="1082401" name="Rectangle 2"/>
          <p:cNvSpPr>
            <a:spLocks noChangeArrowheads="1"/>
          </p:cNvSpPr>
          <p:nvPr/>
        </p:nvSpPr>
        <p:spPr bwMode="white">
          <a:xfrm>
            <a:off x="0" y="1143000"/>
            <a:ext cx="26670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a:solidFill>
                  <a:srgbClr val="CC00CC"/>
                </a:solidFill>
                <a:latin typeface="楷体" panose="02010609060101010101" pitchFamily="49" charset="-122"/>
                <a:ea typeface="楷体" panose="02010609060101010101" pitchFamily="49" charset="-122"/>
              </a:rPr>
              <a:t>弯曲损耗  </a:t>
            </a:r>
            <a:endParaRPr lang="en-US" altLang="zh-CN">
              <a:solidFill>
                <a:srgbClr val="CC00CC"/>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7307"/>
            <a:ext cx="3810000" cy="2857500"/>
          </a:xfrm>
          <a:prstGeom prst="rect">
            <a:avLst/>
          </a:prstGeom>
        </p:spPr>
      </p:pic>
      <p:sp>
        <p:nvSpPr>
          <p:cNvPr id="29699" name="Rectangle 322"/>
          <p:cNvSpPr>
            <a:spLocks noChangeArrowheads="1"/>
          </p:cNvSpPr>
          <p:nvPr/>
        </p:nvSpPr>
        <p:spPr bwMode="auto">
          <a:xfrm>
            <a:off x="-152400" y="2204791"/>
            <a:ext cx="7194550" cy="1844675"/>
          </a:xfrm>
          <a:prstGeom prst="rect">
            <a:avLst/>
          </a:prstGeom>
          <a:noFill/>
          <a:ln w="9525">
            <a:noFill/>
            <a:miter lim="800000"/>
            <a:headEnd/>
            <a:tailEnd/>
          </a:ln>
        </p:spPr>
        <p:txBody>
          <a:bodyPr wrap="non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2400" dirty="0">
                <a:solidFill>
                  <a:schemeClr val="folHlink"/>
                </a:solidFill>
                <a:latin typeface="Times New Roman" panose="02020603050405020304" pitchFamily="18" charset="0"/>
                <a:ea typeface="楷体" panose="02010609060101010101" pitchFamily="49" charset="-122"/>
                <a:cs typeface="仿宋_GB2312" pitchFamily="49" charset="-122"/>
              </a:rPr>
              <a:t>	</a:t>
            </a:r>
            <a:r>
              <a:rPr lang="zh-CN" altLang="en-US" sz="2400" dirty="0">
                <a:latin typeface="Times New Roman" panose="02020603050405020304" pitchFamily="18" charset="0"/>
                <a:ea typeface="楷体" panose="02010609060101010101" pitchFamily="49" charset="-122"/>
                <a:cs typeface="仿宋_GB2312" pitchFamily="49" charset="-122"/>
              </a:rPr>
              <a:t>光纤的生产过程中的带来的不均</a:t>
            </a:r>
          </a:p>
          <a:p>
            <a:pPr>
              <a:lnSpc>
                <a:spcPct val="120000"/>
              </a:lnSpc>
            </a:pPr>
            <a:r>
              <a:rPr lang="zh-CN" altLang="en-US" sz="2400" dirty="0">
                <a:latin typeface="Times New Roman" panose="02020603050405020304" pitchFamily="18" charset="0"/>
                <a:ea typeface="楷体" panose="02010609060101010101" pitchFamily="49" charset="-122"/>
                <a:cs typeface="仿宋_GB2312" pitchFamily="49" charset="-122"/>
              </a:rPr>
              <a:t>	成缆时受到压力不均</a:t>
            </a:r>
            <a:br>
              <a:rPr lang="zh-CN" altLang="en-US" sz="2400" dirty="0">
                <a:latin typeface="Times New Roman" panose="02020603050405020304" pitchFamily="18" charset="0"/>
                <a:ea typeface="楷体" panose="02010609060101010101" pitchFamily="49" charset="-122"/>
                <a:cs typeface="仿宋_GB2312" pitchFamily="49" charset="-122"/>
              </a:rPr>
            </a:br>
            <a:r>
              <a:rPr lang="zh-CN" altLang="en-US" sz="2400" dirty="0">
                <a:latin typeface="Times New Roman" panose="02020603050405020304" pitchFamily="18" charset="0"/>
                <a:ea typeface="楷体" panose="02010609060101010101" pitchFamily="49" charset="-122"/>
                <a:cs typeface="仿宋_GB2312" pitchFamily="49" charset="-122"/>
              </a:rPr>
              <a:t>	使用过程中由于光纤各个部分热胀冷缩的不同</a:t>
            </a:r>
          </a:p>
          <a:p>
            <a:pPr>
              <a:lnSpc>
                <a:spcPct val="120000"/>
              </a:lnSpc>
            </a:pPr>
            <a:r>
              <a:rPr lang="zh-CN" altLang="en-US" sz="2400" dirty="0">
                <a:solidFill>
                  <a:schemeClr val="folHlink"/>
                </a:solidFill>
                <a:latin typeface="Times New Roman" panose="02020603050405020304" pitchFamily="18" charset="0"/>
                <a:ea typeface="楷体" panose="02010609060101010101" pitchFamily="49" charset="-122"/>
                <a:cs typeface="仿宋_GB2312" pitchFamily="49" charset="-122"/>
              </a:rPr>
              <a:t>	</a:t>
            </a:r>
            <a:r>
              <a:rPr lang="zh-CN" altLang="en-US" sz="2400" dirty="0">
                <a:solidFill>
                  <a:schemeClr val="tx2"/>
                </a:solidFill>
                <a:latin typeface="Times New Roman" panose="02020603050405020304" pitchFamily="18" charset="0"/>
                <a:ea typeface="楷体" panose="02010609060101010101" pitchFamily="49" charset="-122"/>
                <a:cs typeface="仿宋_GB2312" pitchFamily="49" charset="-122"/>
              </a:rPr>
              <a:t>造成能量辐射损耗</a:t>
            </a:r>
            <a:endParaRPr lang="en-US" altLang="zh-CN" sz="2400" dirty="0">
              <a:solidFill>
                <a:schemeClr val="tx2"/>
              </a:solidFill>
              <a:latin typeface="Times New Roman" panose="02020603050405020304" pitchFamily="18" charset="0"/>
              <a:ea typeface="楷体" panose="02010609060101010101" pitchFamily="49" charset="-122"/>
              <a:cs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3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248141"/>
                                        </p:tgtEl>
                                        <p:attrNameLst>
                                          <p:attrName>style.visibility</p:attrName>
                                        </p:attrNameLst>
                                      </p:cBhvr>
                                      <p:to>
                                        <p:strVal val="visible"/>
                                      </p:to>
                                    </p:set>
                                    <p:animEffect transition="in" filter="strips(upRight)">
                                      <p:cBhvr>
                                        <p:cTn id="12" dur="500"/>
                                        <p:tgtEl>
                                          <p:spTgt spid="248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1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Freeform 2"/>
          <p:cNvSpPr>
            <a:spLocks/>
          </p:cNvSpPr>
          <p:nvPr/>
        </p:nvSpPr>
        <p:spPr bwMode="auto">
          <a:xfrm>
            <a:off x="1082675" y="1827213"/>
            <a:ext cx="968375" cy="1211262"/>
          </a:xfrm>
          <a:custGeom>
            <a:avLst/>
            <a:gdLst>
              <a:gd name="T0" fmla="*/ 0 w 501"/>
              <a:gd name="T1" fmla="*/ 0 h 625"/>
              <a:gd name="T2" fmla="*/ 214 w 501"/>
              <a:gd name="T3" fmla="*/ 378 h 625"/>
              <a:gd name="T4" fmla="*/ 337 w 501"/>
              <a:gd name="T5" fmla="*/ 518 h 625"/>
              <a:gd name="T6" fmla="*/ 403 w 501"/>
              <a:gd name="T7" fmla="*/ 493 h 625"/>
              <a:gd name="T8" fmla="*/ 460 w 501"/>
              <a:gd name="T9" fmla="*/ 501 h 625"/>
              <a:gd name="T10" fmla="*/ 501 w 501"/>
              <a:gd name="T11" fmla="*/ 625 h 625"/>
            </a:gdLst>
            <a:ahLst/>
            <a:cxnLst>
              <a:cxn ang="0">
                <a:pos x="T0" y="T1"/>
              </a:cxn>
              <a:cxn ang="0">
                <a:pos x="T2" y="T3"/>
              </a:cxn>
              <a:cxn ang="0">
                <a:pos x="T4" y="T5"/>
              </a:cxn>
              <a:cxn ang="0">
                <a:pos x="T6" y="T7"/>
              </a:cxn>
              <a:cxn ang="0">
                <a:pos x="T8" y="T9"/>
              </a:cxn>
              <a:cxn ang="0">
                <a:pos x="T10" y="T11"/>
              </a:cxn>
            </a:cxnLst>
            <a:rect l="0" t="0" r="r" b="b"/>
            <a:pathLst>
              <a:path w="501" h="625">
                <a:moveTo>
                  <a:pt x="0" y="0"/>
                </a:moveTo>
                <a:cubicBezTo>
                  <a:pt x="36" y="63"/>
                  <a:pt x="158" y="292"/>
                  <a:pt x="214" y="378"/>
                </a:cubicBezTo>
                <a:cubicBezTo>
                  <a:pt x="270" y="464"/>
                  <a:pt x="306" y="499"/>
                  <a:pt x="337" y="518"/>
                </a:cubicBezTo>
                <a:cubicBezTo>
                  <a:pt x="368" y="537"/>
                  <a:pt x="383" y="496"/>
                  <a:pt x="403" y="493"/>
                </a:cubicBezTo>
                <a:cubicBezTo>
                  <a:pt x="423" y="490"/>
                  <a:pt x="444" y="479"/>
                  <a:pt x="460" y="501"/>
                </a:cubicBezTo>
                <a:cubicBezTo>
                  <a:pt x="476" y="523"/>
                  <a:pt x="493" y="599"/>
                  <a:pt x="501" y="625"/>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3" name="Freeform 3"/>
          <p:cNvSpPr>
            <a:spLocks/>
          </p:cNvSpPr>
          <p:nvPr/>
        </p:nvSpPr>
        <p:spPr bwMode="auto">
          <a:xfrm>
            <a:off x="2051050" y="2973388"/>
            <a:ext cx="1003300" cy="1144587"/>
          </a:xfrm>
          <a:custGeom>
            <a:avLst/>
            <a:gdLst>
              <a:gd name="T0" fmla="*/ 0 w 518"/>
              <a:gd name="T1" fmla="*/ 0 h 591"/>
              <a:gd name="T2" fmla="*/ 50 w 518"/>
              <a:gd name="T3" fmla="*/ 131 h 591"/>
              <a:gd name="T4" fmla="*/ 124 w 518"/>
              <a:gd name="T5" fmla="*/ 287 h 591"/>
              <a:gd name="T6" fmla="*/ 181 w 518"/>
              <a:gd name="T7" fmla="*/ 370 h 591"/>
              <a:gd name="T8" fmla="*/ 288 w 518"/>
              <a:gd name="T9" fmla="*/ 501 h 591"/>
              <a:gd name="T10" fmla="*/ 518 w 518"/>
              <a:gd name="T11" fmla="*/ 591 h 591"/>
            </a:gdLst>
            <a:ahLst/>
            <a:cxnLst>
              <a:cxn ang="0">
                <a:pos x="T0" y="T1"/>
              </a:cxn>
              <a:cxn ang="0">
                <a:pos x="T2" y="T3"/>
              </a:cxn>
              <a:cxn ang="0">
                <a:pos x="T4" y="T5"/>
              </a:cxn>
              <a:cxn ang="0">
                <a:pos x="T6" y="T7"/>
              </a:cxn>
              <a:cxn ang="0">
                <a:pos x="T8" y="T9"/>
              </a:cxn>
              <a:cxn ang="0">
                <a:pos x="T10" y="T11"/>
              </a:cxn>
            </a:cxnLst>
            <a:rect l="0" t="0" r="r" b="b"/>
            <a:pathLst>
              <a:path w="518" h="591">
                <a:moveTo>
                  <a:pt x="0" y="0"/>
                </a:moveTo>
                <a:cubicBezTo>
                  <a:pt x="7" y="20"/>
                  <a:pt x="29" y="83"/>
                  <a:pt x="50" y="131"/>
                </a:cubicBezTo>
                <a:cubicBezTo>
                  <a:pt x="71" y="179"/>
                  <a:pt x="102" y="247"/>
                  <a:pt x="124" y="287"/>
                </a:cubicBezTo>
                <a:cubicBezTo>
                  <a:pt x="146" y="327"/>
                  <a:pt x="154" y="334"/>
                  <a:pt x="181" y="370"/>
                </a:cubicBezTo>
                <a:cubicBezTo>
                  <a:pt x="208" y="406"/>
                  <a:pt x="232" y="464"/>
                  <a:pt x="288" y="501"/>
                </a:cubicBezTo>
                <a:cubicBezTo>
                  <a:pt x="344" y="538"/>
                  <a:pt x="470" y="572"/>
                  <a:pt x="518" y="59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4" name="Freeform 4"/>
          <p:cNvSpPr>
            <a:spLocks/>
          </p:cNvSpPr>
          <p:nvPr/>
        </p:nvSpPr>
        <p:spPr bwMode="auto">
          <a:xfrm>
            <a:off x="3054350" y="1463675"/>
            <a:ext cx="5124450" cy="3487738"/>
          </a:xfrm>
          <a:custGeom>
            <a:avLst/>
            <a:gdLst>
              <a:gd name="T0" fmla="*/ 0 w 2647"/>
              <a:gd name="T1" fmla="*/ 1371 h 1801"/>
              <a:gd name="T2" fmla="*/ 74 w 2647"/>
              <a:gd name="T3" fmla="*/ 1339 h 1801"/>
              <a:gd name="T4" fmla="*/ 140 w 2647"/>
              <a:gd name="T5" fmla="*/ 1347 h 1801"/>
              <a:gd name="T6" fmla="*/ 206 w 2647"/>
              <a:gd name="T7" fmla="*/ 1421 h 1801"/>
              <a:gd name="T8" fmla="*/ 255 w 2647"/>
              <a:gd name="T9" fmla="*/ 1454 h 1801"/>
              <a:gd name="T10" fmla="*/ 345 w 2647"/>
              <a:gd name="T11" fmla="*/ 1462 h 1801"/>
              <a:gd name="T12" fmla="*/ 395 w 2647"/>
              <a:gd name="T13" fmla="*/ 1437 h 1801"/>
              <a:gd name="T14" fmla="*/ 444 w 2647"/>
              <a:gd name="T15" fmla="*/ 1330 h 1801"/>
              <a:gd name="T16" fmla="*/ 493 w 2647"/>
              <a:gd name="T17" fmla="*/ 730 h 1801"/>
              <a:gd name="T18" fmla="*/ 510 w 2647"/>
              <a:gd name="T19" fmla="*/ 40 h 1801"/>
              <a:gd name="T20" fmla="*/ 584 w 2647"/>
              <a:gd name="T21" fmla="*/ 969 h 1801"/>
              <a:gd name="T22" fmla="*/ 723 w 2647"/>
              <a:gd name="T23" fmla="*/ 1462 h 1801"/>
              <a:gd name="T24" fmla="*/ 822 w 2647"/>
              <a:gd name="T25" fmla="*/ 1602 h 1801"/>
              <a:gd name="T26" fmla="*/ 945 w 2647"/>
              <a:gd name="T27" fmla="*/ 1585 h 1801"/>
              <a:gd name="T28" fmla="*/ 1028 w 2647"/>
              <a:gd name="T29" fmla="*/ 1676 h 1801"/>
              <a:gd name="T30" fmla="*/ 1151 w 2647"/>
              <a:gd name="T31" fmla="*/ 1733 h 1801"/>
              <a:gd name="T32" fmla="*/ 1315 w 2647"/>
              <a:gd name="T33" fmla="*/ 1766 h 1801"/>
              <a:gd name="T34" fmla="*/ 1447 w 2647"/>
              <a:gd name="T35" fmla="*/ 1774 h 1801"/>
              <a:gd name="T36" fmla="*/ 1521 w 2647"/>
              <a:gd name="T37" fmla="*/ 1782 h 1801"/>
              <a:gd name="T38" fmla="*/ 1652 w 2647"/>
              <a:gd name="T39" fmla="*/ 1774 h 1801"/>
              <a:gd name="T40" fmla="*/ 1825 w 2647"/>
              <a:gd name="T41" fmla="*/ 1618 h 1801"/>
              <a:gd name="T42" fmla="*/ 1964 w 2647"/>
              <a:gd name="T43" fmla="*/ 1470 h 1801"/>
              <a:gd name="T44" fmla="*/ 2047 w 2647"/>
              <a:gd name="T45" fmla="*/ 1404 h 1801"/>
              <a:gd name="T46" fmla="*/ 2219 w 2647"/>
              <a:gd name="T47" fmla="*/ 1141 h 1801"/>
              <a:gd name="T48" fmla="*/ 2384 w 2647"/>
              <a:gd name="T49" fmla="*/ 854 h 1801"/>
              <a:gd name="T50" fmla="*/ 2647 w 2647"/>
              <a:gd name="T51" fmla="*/ 31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47" h="1801">
                <a:moveTo>
                  <a:pt x="0" y="1371"/>
                </a:moveTo>
                <a:cubicBezTo>
                  <a:pt x="12" y="1366"/>
                  <a:pt x="51" y="1343"/>
                  <a:pt x="74" y="1339"/>
                </a:cubicBezTo>
                <a:cubicBezTo>
                  <a:pt x="97" y="1335"/>
                  <a:pt x="118" y="1333"/>
                  <a:pt x="140" y="1347"/>
                </a:cubicBezTo>
                <a:cubicBezTo>
                  <a:pt x="162" y="1361"/>
                  <a:pt x="187" y="1403"/>
                  <a:pt x="206" y="1421"/>
                </a:cubicBezTo>
                <a:cubicBezTo>
                  <a:pt x="225" y="1439"/>
                  <a:pt x="232" y="1447"/>
                  <a:pt x="255" y="1454"/>
                </a:cubicBezTo>
                <a:cubicBezTo>
                  <a:pt x="278" y="1461"/>
                  <a:pt x="322" y="1465"/>
                  <a:pt x="345" y="1462"/>
                </a:cubicBezTo>
                <a:cubicBezTo>
                  <a:pt x="368" y="1459"/>
                  <a:pt x="379" y="1459"/>
                  <a:pt x="395" y="1437"/>
                </a:cubicBezTo>
                <a:cubicBezTo>
                  <a:pt x="411" y="1415"/>
                  <a:pt x="428" y="1448"/>
                  <a:pt x="444" y="1330"/>
                </a:cubicBezTo>
                <a:cubicBezTo>
                  <a:pt x="460" y="1212"/>
                  <a:pt x="482" y="945"/>
                  <a:pt x="493" y="730"/>
                </a:cubicBezTo>
                <a:cubicBezTo>
                  <a:pt x="504" y="515"/>
                  <a:pt x="495" y="0"/>
                  <a:pt x="510" y="40"/>
                </a:cubicBezTo>
                <a:cubicBezTo>
                  <a:pt x="525" y="80"/>
                  <a:pt x="548" y="732"/>
                  <a:pt x="584" y="969"/>
                </a:cubicBezTo>
                <a:cubicBezTo>
                  <a:pt x="620" y="1206"/>
                  <a:pt x="683" y="1356"/>
                  <a:pt x="723" y="1462"/>
                </a:cubicBezTo>
                <a:cubicBezTo>
                  <a:pt x="763" y="1568"/>
                  <a:pt x="785" y="1582"/>
                  <a:pt x="822" y="1602"/>
                </a:cubicBezTo>
                <a:cubicBezTo>
                  <a:pt x="859" y="1622"/>
                  <a:pt x="911" y="1573"/>
                  <a:pt x="945" y="1585"/>
                </a:cubicBezTo>
                <a:cubicBezTo>
                  <a:pt x="979" y="1597"/>
                  <a:pt x="994" y="1651"/>
                  <a:pt x="1028" y="1676"/>
                </a:cubicBezTo>
                <a:cubicBezTo>
                  <a:pt x="1062" y="1701"/>
                  <a:pt x="1103" y="1718"/>
                  <a:pt x="1151" y="1733"/>
                </a:cubicBezTo>
                <a:cubicBezTo>
                  <a:pt x="1199" y="1748"/>
                  <a:pt x="1266" y="1759"/>
                  <a:pt x="1315" y="1766"/>
                </a:cubicBezTo>
                <a:cubicBezTo>
                  <a:pt x="1364" y="1773"/>
                  <a:pt x="1413" y="1771"/>
                  <a:pt x="1447" y="1774"/>
                </a:cubicBezTo>
                <a:cubicBezTo>
                  <a:pt x="1481" y="1777"/>
                  <a:pt x="1487" y="1782"/>
                  <a:pt x="1521" y="1782"/>
                </a:cubicBezTo>
                <a:cubicBezTo>
                  <a:pt x="1555" y="1782"/>
                  <a:pt x="1601" y="1801"/>
                  <a:pt x="1652" y="1774"/>
                </a:cubicBezTo>
                <a:cubicBezTo>
                  <a:pt x="1703" y="1747"/>
                  <a:pt x="1773" y="1669"/>
                  <a:pt x="1825" y="1618"/>
                </a:cubicBezTo>
                <a:cubicBezTo>
                  <a:pt x="1877" y="1567"/>
                  <a:pt x="1927" y="1506"/>
                  <a:pt x="1964" y="1470"/>
                </a:cubicBezTo>
                <a:cubicBezTo>
                  <a:pt x="2001" y="1434"/>
                  <a:pt x="2005" y="1459"/>
                  <a:pt x="2047" y="1404"/>
                </a:cubicBezTo>
                <a:cubicBezTo>
                  <a:pt x="2089" y="1349"/>
                  <a:pt x="2163" y="1233"/>
                  <a:pt x="2219" y="1141"/>
                </a:cubicBezTo>
                <a:cubicBezTo>
                  <a:pt x="2275" y="1049"/>
                  <a:pt x="2313" y="992"/>
                  <a:pt x="2384" y="854"/>
                </a:cubicBezTo>
                <a:cubicBezTo>
                  <a:pt x="2455" y="716"/>
                  <a:pt x="2592" y="424"/>
                  <a:pt x="2647" y="31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5" name="Line 5"/>
          <p:cNvSpPr>
            <a:spLocks noChangeShapeType="1"/>
          </p:cNvSpPr>
          <p:nvPr/>
        </p:nvSpPr>
        <p:spPr bwMode="auto">
          <a:xfrm>
            <a:off x="1093788" y="1281113"/>
            <a:ext cx="0" cy="390366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7926" name="Group 6"/>
          <p:cNvGrpSpPr>
            <a:grpSpLocks/>
          </p:cNvGrpSpPr>
          <p:nvPr/>
        </p:nvGrpSpPr>
        <p:grpSpPr bwMode="auto">
          <a:xfrm>
            <a:off x="3006725" y="3217863"/>
            <a:ext cx="1412875" cy="2192337"/>
            <a:chOff x="1604" y="2326"/>
            <a:chExt cx="890" cy="1381"/>
          </a:xfrm>
        </p:grpSpPr>
        <p:grpSp>
          <p:nvGrpSpPr>
            <p:cNvPr id="977927" name="Group 7"/>
            <p:cNvGrpSpPr>
              <a:grpSpLocks/>
            </p:cNvGrpSpPr>
            <p:nvPr/>
          </p:nvGrpSpPr>
          <p:grpSpPr bwMode="auto">
            <a:xfrm>
              <a:off x="1837" y="3005"/>
              <a:ext cx="586" cy="702"/>
              <a:chOff x="1344" y="1536"/>
              <a:chExt cx="480" cy="480"/>
            </a:xfrm>
          </p:grpSpPr>
          <p:sp>
            <p:nvSpPr>
              <p:cNvPr id="977928" name="Line 8"/>
              <p:cNvSpPr>
                <a:spLocks noChangeShapeType="1"/>
              </p:cNvSpPr>
              <p:nvPr/>
            </p:nvSpPr>
            <p:spPr bwMode="auto">
              <a:xfrm>
                <a:off x="1344" y="1536"/>
                <a:ext cx="0" cy="4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29" name="Line 9"/>
              <p:cNvSpPr>
                <a:spLocks noChangeShapeType="1"/>
              </p:cNvSpPr>
              <p:nvPr/>
            </p:nvSpPr>
            <p:spPr bwMode="auto">
              <a:xfrm>
                <a:off x="1824" y="1632"/>
                <a:ext cx="0"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0" name="Line 10"/>
              <p:cNvSpPr>
                <a:spLocks noChangeShapeType="1"/>
              </p:cNvSpPr>
              <p:nvPr/>
            </p:nvSpPr>
            <p:spPr bwMode="auto">
              <a:xfrm flipH="1">
                <a:off x="1344" y="1584"/>
                <a:ext cx="192" cy="9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1" name="Line 11"/>
              <p:cNvSpPr>
                <a:spLocks noChangeShapeType="1"/>
              </p:cNvSpPr>
              <p:nvPr/>
            </p:nvSpPr>
            <p:spPr bwMode="auto">
              <a:xfrm flipH="1">
                <a:off x="1344" y="163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2" name="Line 12"/>
              <p:cNvSpPr>
                <a:spLocks noChangeShapeType="1"/>
              </p:cNvSpPr>
              <p:nvPr/>
            </p:nvSpPr>
            <p:spPr bwMode="auto">
              <a:xfrm flipH="1">
                <a:off x="1344" y="1632"/>
                <a:ext cx="336"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3" name="Line 13"/>
              <p:cNvSpPr>
                <a:spLocks noChangeShapeType="1"/>
              </p:cNvSpPr>
              <p:nvPr/>
            </p:nvSpPr>
            <p:spPr bwMode="auto">
              <a:xfrm flipH="1">
                <a:off x="1344" y="1680"/>
                <a:ext cx="384"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4" name="Line 14"/>
              <p:cNvSpPr>
                <a:spLocks noChangeShapeType="1"/>
              </p:cNvSpPr>
              <p:nvPr/>
            </p:nvSpPr>
            <p:spPr bwMode="auto">
              <a:xfrm flipH="1">
                <a:off x="1392" y="1680"/>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5" name="Line 15"/>
              <p:cNvSpPr>
                <a:spLocks noChangeShapeType="1"/>
              </p:cNvSpPr>
              <p:nvPr/>
            </p:nvSpPr>
            <p:spPr bwMode="auto">
              <a:xfrm flipH="1">
                <a:off x="1392" y="1776"/>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6" name="Line 16"/>
              <p:cNvSpPr>
                <a:spLocks noChangeShapeType="1"/>
              </p:cNvSpPr>
              <p:nvPr/>
            </p:nvSpPr>
            <p:spPr bwMode="auto">
              <a:xfrm flipH="1">
                <a:off x="1584" y="187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7937" name="Text Box 17"/>
            <p:cNvSpPr txBox="1">
              <a:spLocks noChangeArrowheads="1"/>
            </p:cNvSpPr>
            <p:nvPr/>
          </p:nvSpPr>
          <p:spPr bwMode="auto">
            <a:xfrm>
              <a:off x="1604" y="232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第二传输窗口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38" name="Line 18"/>
            <p:cNvSpPr>
              <a:spLocks noChangeShapeType="1"/>
            </p:cNvSpPr>
            <p:nvPr/>
          </p:nvSpPr>
          <p:spPr bwMode="auto">
            <a:xfrm>
              <a:off x="2013" y="2536"/>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977939" name="Group 19"/>
          <p:cNvGrpSpPr>
            <a:grpSpLocks/>
          </p:cNvGrpSpPr>
          <p:nvPr/>
        </p:nvGrpSpPr>
        <p:grpSpPr bwMode="auto">
          <a:xfrm>
            <a:off x="1358900" y="2027238"/>
            <a:ext cx="1841500" cy="3382962"/>
            <a:chOff x="725" y="1576"/>
            <a:chExt cx="1160" cy="2131"/>
          </a:xfrm>
        </p:grpSpPr>
        <p:sp>
          <p:nvSpPr>
            <p:cNvPr id="977940" name="Text Box 20"/>
            <p:cNvSpPr txBox="1">
              <a:spLocks noChangeArrowheads="1"/>
            </p:cNvSpPr>
            <p:nvPr/>
          </p:nvSpPr>
          <p:spPr bwMode="auto">
            <a:xfrm>
              <a:off x="995" y="157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第一传输窗口</a:t>
              </a:r>
              <a:endParaRPr kumimoji="1" lang="zh-CN" altLang="en-US"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nvGrpSpPr>
            <p:cNvPr id="977941" name="Group 21"/>
            <p:cNvGrpSpPr>
              <a:grpSpLocks/>
            </p:cNvGrpSpPr>
            <p:nvPr/>
          </p:nvGrpSpPr>
          <p:grpSpPr bwMode="auto">
            <a:xfrm>
              <a:off x="725" y="1775"/>
              <a:ext cx="586" cy="1932"/>
              <a:chOff x="432" y="528"/>
              <a:chExt cx="480" cy="1488"/>
            </a:xfrm>
          </p:grpSpPr>
          <p:sp>
            <p:nvSpPr>
              <p:cNvPr id="977942" name="Line 22"/>
              <p:cNvSpPr>
                <a:spLocks noChangeShapeType="1"/>
              </p:cNvSpPr>
              <p:nvPr/>
            </p:nvSpPr>
            <p:spPr bwMode="auto">
              <a:xfrm>
                <a:off x="432" y="528"/>
                <a:ext cx="0" cy="14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3" name="Line 23"/>
              <p:cNvSpPr>
                <a:spLocks noChangeShapeType="1"/>
              </p:cNvSpPr>
              <p:nvPr/>
            </p:nvSpPr>
            <p:spPr bwMode="auto">
              <a:xfrm>
                <a:off x="912" y="1056"/>
                <a:ext cx="0" cy="96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4" name="Line 24"/>
              <p:cNvSpPr>
                <a:spLocks noChangeShapeType="1"/>
              </p:cNvSpPr>
              <p:nvPr/>
            </p:nvSpPr>
            <p:spPr bwMode="auto">
              <a:xfrm flipH="1">
                <a:off x="432" y="936"/>
                <a:ext cx="19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5" name="Line 25"/>
              <p:cNvSpPr>
                <a:spLocks noChangeShapeType="1"/>
              </p:cNvSpPr>
              <p:nvPr/>
            </p:nvSpPr>
            <p:spPr bwMode="auto">
              <a:xfrm flipH="1">
                <a:off x="432" y="912"/>
                <a:ext cx="336" cy="50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6" name="Line 26"/>
              <p:cNvSpPr>
                <a:spLocks noChangeShapeType="1"/>
              </p:cNvSpPr>
              <p:nvPr/>
            </p:nvSpPr>
            <p:spPr bwMode="auto">
              <a:xfrm flipH="1">
                <a:off x="432" y="960"/>
                <a:ext cx="432" cy="57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7" name="Line 27"/>
              <p:cNvSpPr>
                <a:spLocks noChangeShapeType="1"/>
              </p:cNvSpPr>
              <p:nvPr/>
            </p:nvSpPr>
            <p:spPr bwMode="auto">
              <a:xfrm flipH="1">
                <a:off x="432" y="1104"/>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8" name="Line 28"/>
              <p:cNvSpPr>
                <a:spLocks noChangeShapeType="1"/>
              </p:cNvSpPr>
              <p:nvPr/>
            </p:nvSpPr>
            <p:spPr bwMode="auto">
              <a:xfrm flipH="1">
                <a:off x="480" y="117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9" name="Line 29"/>
              <p:cNvSpPr>
                <a:spLocks noChangeShapeType="1"/>
              </p:cNvSpPr>
              <p:nvPr/>
            </p:nvSpPr>
            <p:spPr bwMode="auto">
              <a:xfrm flipH="1">
                <a:off x="480" y="141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50" name="Line 30"/>
              <p:cNvSpPr>
                <a:spLocks noChangeShapeType="1"/>
              </p:cNvSpPr>
              <p:nvPr/>
            </p:nvSpPr>
            <p:spPr bwMode="auto">
              <a:xfrm flipH="1">
                <a:off x="672" y="1656"/>
                <a:ext cx="240" cy="36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51" name="Line 31"/>
              <p:cNvSpPr>
                <a:spLocks noChangeShapeType="1"/>
              </p:cNvSpPr>
              <p:nvPr/>
            </p:nvSpPr>
            <p:spPr bwMode="auto">
              <a:xfrm flipH="1">
                <a:off x="432" y="624"/>
                <a:ext cx="96" cy="9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2" name="Line 32"/>
              <p:cNvSpPr>
                <a:spLocks noChangeShapeType="1"/>
              </p:cNvSpPr>
              <p:nvPr/>
            </p:nvSpPr>
            <p:spPr bwMode="auto">
              <a:xfrm flipH="1">
                <a:off x="432" y="720"/>
                <a:ext cx="144"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3" name="Line 33"/>
              <p:cNvSpPr>
                <a:spLocks noChangeShapeType="1"/>
              </p:cNvSpPr>
              <p:nvPr/>
            </p:nvSpPr>
            <p:spPr bwMode="auto">
              <a:xfrm flipH="1">
                <a:off x="432" y="816"/>
                <a:ext cx="192"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4" name="Line 34"/>
              <p:cNvSpPr>
                <a:spLocks noChangeShapeType="1"/>
              </p:cNvSpPr>
              <p:nvPr/>
            </p:nvSpPr>
            <p:spPr bwMode="auto">
              <a:xfrm flipH="1">
                <a:off x="432" y="1344"/>
                <a:ext cx="480" cy="57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5" name="Line 35"/>
              <p:cNvSpPr>
                <a:spLocks noChangeShapeType="1"/>
              </p:cNvSpPr>
              <p:nvPr/>
            </p:nvSpPr>
            <p:spPr bwMode="auto">
              <a:xfrm flipH="1">
                <a:off x="576" y="1584"/>
                <a:ext cx="336" cy="43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6" name="Line 36"/>
              <p:cNvSpPr>
                <a:spLocks noChangeShapeType="1"/>
              </p:cNvSpPr>
              <p:nvPr/>
            </p:nvSpPr>
            <p:spPr bwMode="auto">
              <a:xfrm flipH="1">
                <a:off x="768" y="1872"/>
                <a:ext cx="144" cy="144"/>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7" name="Line 37"/>
              <p:cNvSpPr>
                <a:spLocks noChangeShapeType="1"/>
              </p:cNvSpPr>
              <p:nvPr/>
            </p:nvSpPr>
            <p:spPr bwMode="auto">
              <a:xfrm flipH="1">
                <a:off x="624" y="528"/>
                <a:ext cx="144" cy="19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977958" name="Text Box 38"/>
          <p:cNvSpPr txBox="1">
            <a:spLocks noChangeArrowheads="1"/>
          </p:cNvSpPr>
          <p:nvPr/>
        </p:nvSpPr>
        <p:spPr bwMode="auto">
          <a:xfrm>
            <a:off x="3157538"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1300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59" name="Text Box 39"/>
          <p:cNvSpPr txBox="1">
            <a:spLocks noChangeArrowheads="1"/>
          </p:cNvSpPr>
          <p:nvPr/>
        </p:nvSpPr>
        <p:spPr bwMode="auto">
          <a:xfrm>
            <a:off x="5553075"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1550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0" name="Text Box 40"/>
          <p:cNvSpPr txBox="1">
            <a:spLocks noChangeArrowheads="1"/>
          </p:cNvSpPr>
          <p:nvPr/>
        </p:nvSpPr>
        <p:spPr bwMode="auto">
          <a:xfrm>
            <a:off x="1338263" y="5181600"/>
            <a:ext cx="5889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850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1" name="Freeform 41"/>
          <p:cNvSpPr>
            <a:spLocks/>
          </p:cNvSpPr>
          <p:nvPr/>
        </p:nvSpPr>
        <p:spPr bwMode="auto">
          <a:xfrm>
            <a:off x="1066800" y="2574925"/>
            <a:ext cx="5743575" cy="2468563"/>
          </a:xfrm>
          <a:custGeom>
            <a:avLst/>
            <a:gdLst>
              <a:gd name="T0" fmla="*/ 0 w 2967"/>
              <a:gd name="T1" fmla="*/ 0 h 1274"/>
              <a:gd name="T2" fmla="*/ 782 w 2967"/>
              <a:gd name="T3" fmla="*/ 772 h 1274"/>
              <a:gd name="T4" fmla="*/ 1570 w 2967"/>
              <a:gd name="T5" fmla="*/ 1134 h 1274"/>
              <a:gd name="T6" fmla="*/ 2326 w 2967"/>
              <a:gd name="T7" fmla="*/ 1233 h 1274"/>
              <a:gd name="T8" fmla="*/ 2967 w 2967"/>
              <a:gd name="T9" fmla="*/ 1274 h 1274"/>
            </a:gdLst>
            <a:ahLst/>
            <a:cxnLst>
              <a:cxn ang="0">
                <a:pos x="T0" y="T1"/>
              </a:cxn>
              <a:cxn ang="0">
                <a:pos x="T2" y="T3"/>
              </a:cxn>
              <a:cxn ang="0">
                <a:pos x="T4" y="T5"/>
              </a:cxn>
              <a:cxn ang="0">
                <a:pos x="T6" y="T7"/>
              </a:cxn>
              <a:cxn ang="0">
                <a:pos x="T8" y="T9"/>
              </a:cxn>
            </a:cxnLst>
            <a:rect l="0" t="0" r="r" b="b"/>
            <a:pathLst>
              <a:path w="2967" h="1274">
                <a:moveTo>
                  <a:pt x="0" y="0"/>
                </a:moveTo>
                <a:cubicBezTo>
                  <a:pt x="129" y="129"/>
                  <a:pt x="520" y="583"/>
                  <a:pt x="782" y="772"/>
                </a:cubicBezTo>
                <a:cubicBezTo>
                  <a:pt x="1044" y="961"/>
                  <a:pt x="1313" y="1057"/>
                  <a:pt x="1570" y="1134"/>
                </a:cubicBezTo>
                <a:cubicBezTo>
                  <a:pt x="1827" y="1211"/>
                  <a:pt x="2093" y="1210"/>
                  <a:pt x="2326" y="1233"/>
                </a:cubicBezTo>
                <a:cubicBezTo>
                  <a:pt x="2559" y="1256"/>
                  <a:pt x="2834" y="1266"/>
                  <a:pt x="2967" y="1274"/>
                </a:cubicBezTo>
              </a:path>
            </a:pathLst>
          </a:custGeom>
          <a:noFill/>
          <a:ln w="28575" cap="flat" cmpd="sng">
            <a:solidFill>
              <a:schemeClr val="hlink"/>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2" name="Freeform 42"/>
          <p:cNvSpPr>
            <a:spLocks/>
          </p:cNvSpPr>
          <p:nvPr/>
        </p:nvSpPr>
        <p:spPr bwMode="auto">
          <a:xfrm>
            <a:off x="1066800" y="2303463"/>
            <a:ext cx="7181850" cy="2803525"/>
          </a:xfrm>
          <a:custGeom>
            <a:avLst/>
            <a:gdLst>
              <a:gd name="T0" fmla="*/ 0 w 3710"/>
              <a:gd name="T1" fmla="*/ 707 h 1447"/>
              <a:gd name="T2" fmla="*/ 945 w 3710"/>
              <a:gd name="T3" fmla="*/ 1274 h 1447"/>
              <a:gd name="T4" fmla="*/ 1504 w 3710"/>
              <a:gd name="T5" fmla="*/ 1414 h 1447"/>
              <a:gd name="T6" fmla="*/ 2482 w 3710"/>
              <a:gd name="T7" fmla="*/ 1431 h 1447"/>
              <a:gd name="T8" fmla="*/ 2704 w 3710"/>
              <a:gd name="T9" fmla="*/ 1398 h 1447"/>
              <a:gd name="T10" fmla="*/ 2967 w 3710"/>
              <a:gd name="T11" fmla="*/ 1135 h 1447"/>
              <a:gd name="T12" fmla="*/ 3222 w 3710"/>
              <a:gd name="T13" fmla="*/ 831 h 1447"/>
              <a:gd name="T14" fmla="*/ 3710 w 3710"/>
              <a:gd name="T15" fmla="*/ 0 h 1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10" h="1447">
                <a:moveTo>
                  <a:pt x="0" y="707"/>
                </a:moveTo>
                <a:cubicBezTo>
                  <a:pt x="157" y="803"/>
                  <a:pt x="694" y="1156"/>
                  <a:pt x="945" y="1274"/>
                </a:cubicBezTo>
                <a:cubicBezTo>
                  <a:pt x="1196" y="1392"/>
                  <a:pt x="1248" y="1388"/>
                  <a:pt x="1504" y="1414"/>
                </a:cubicBezTo>
                <a:cubicBezTo>
                  <a:pt x="1760" y="1440"/>
                  <a:pt x="2282" y="1434"/>
                  <a:pt x="2482" y="1431"/>
                </a:cubicBezTo>
                <a:cubicBezTo>
                  <a:pt x="2682" y="1428"/>
                  <a:pt x="2623" y="1447"/>
                  <a:pt x="2704" y="1398"/>
                </a:cubicBezTo>
                <a:cubicBezTo>
                  <a:pt x="2785" y="1349"/>
                  <a:pt x="2881" y="1229"/>
                  <a:pt x="2967" y="1135"/>
                </a:cubicBezTo>
                <a:cubicBezTo>
                  <a:pt x="3053" y="1041"/>
                  <a:pt x="3098" y="1020"/>
                  <a:pt x="3222" y="831"/>
                </a:cubicBezTo>
                <a:cubicBezTo>
                  <a:pt x="3346" y="642"/>
                  <a:pt x="3608" y="173"/>
                  <a:pt x="3710" y="0"/>
                </a:cubicBez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3" name="Text Box 43"/>
          <p:cNvSpPr txBox="1">
            <a:spLocks noChangeArrowheads="1"/>
          </p:cNvSpPr>
          <p:nvPr/>
        </p:nvSpPr>
        <p:spPr bwMode="auto">
          <a:xfrm>
            <a:off x="1974850" y="48117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紫外吸收</a:t>
            </a:r>
            <a:endParaRPr kumimoji="1" lang="zh-CN" altLang="en-US" sz="16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4" name="Line 44"/>
          <p:cNvSpPr>
            <a:spLocks noChangeShapeType="1"/>
          </p:cNvSpPr>
          <p:nvPr/>
        </p:nvSpPr>
        <p:spPr bwMode="auto">
          <a:xfrm flipV="1">
            <a:off x="2284413" y="4460875"/>
            <a:ext cx="0"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5" name="Text Box 45"/>
          <p:cNvSpPr txBox="1">
            <a:spLocks noChangeArrowheads="1"/>
          </p:cNvSpPr>
          <p:nvPr/>
        </p:nvSpPr>
        <p:spPr bwMode="auto">
          <a:xfrm>
            <a:off x="7502525" y="3654425"/>
            <a:ext cx="1104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红外吸收</a:t>
            </a:r>
          </a:p>
        </p:txBody>
      </p:sp>
      <p:sp>
        <p:nvSpPr>
          <p:cNvPr id="977966" name="Line 46"/>
          <p:cNvSpPr>
            <a:spLocks noChangeShapeType="1"/>
          </p:cNvSpPr>
          <p:nvPr/>
        </p:nvSpPr>
        <p:spPr bwMode="auto">
          <a:xfrm flipH="1">
            <a:off x="7361238" y="3876675"/>
            <a:ext cx="2016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7" name="Text Box 47"/>
          <p:cNvSpPr txBox="1">
            <a:spLocks noChangeArrowheads="1"/>
          </p:cNvSpPr>
          <p:nvPr/>
        </p:nvSpPr>
        <p:spPr bwMode="auto">
          <a:xfrm>
            <a:off x="4319588" y="37830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瑞利散射</a:t>
            </a:r>
          </a:p>
        </p:txBody>
      </p:sp>
      <p:sp>
        <p:nvSpPr>
          <p:cNvPr id="977968" name="Line 48"/>
          <p:cNvSpPr>
            <a:spLocks noChangeShapeType="1"/>
          </p:cNvSpPr>
          <p:nvPr/>
        </p:nvSpPr>
        <p:spPr bwMode="auto">
          <a:xfrm flipH="1">
            <a:off x="4246563" y="4135438"/>
            <a:ext cx="338137"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9" name="Text Box 49"/>
          <p:cNvSpPr txBox="1">
            <a:spLocks noChangeArrowheads="1"/>
          </p:cNvSpPr>
          <p:nvPr/>
        </p:nvSpPr>
        <p:spPr bwMode="auto">
          <a:xfrm>
            <a:off x="679450" y="4730750"/>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0.2</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0" name="Text Box 50"/>
          <p:cNvSpPr txBox="1">
            <a:spLocks noChangeArrowheads="1"/>
          </p:cNvSpPr>
          <p:nvPr/>
        </p:nvSpPr>
        <p:spPr bwMode="auto">
          <a:xfrm>
            <a:off x="679450" y="1751013"/>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2.5</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1" name="Text Box 51"/>
          <p:cNvSpPr txBox="1">
            <a:spLocks noChangeArrowheads="1"/>
          </p:cNvSpPr>
          <p:nvPr/>
        </p:nvSpPr>
        <p:spPr bwMode="auto">
          <a:xfrm rot="-5400000">
            <a:off x="70644" y="3085307"/>
            <a:ext cx="17462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损 耗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2" name="Text Box 52"/>
          <p:cNvSpPr txBox="1">
            <a:spLocks noChangeArrowheads="1"/>
          </p:cNvSpPr>
          <p:nvPr/>
        </p:nvSpPr>
        <p:spPr bwMode="auto">
          <a:xfrm>
            <a:off x="3697288" y="5513388"/>
            <a:ext cx="1355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波 长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(nm)</a:t>
            </a:r>
            <a:endParaRPr kumimoji="1" lang="en-US" altLang="zh-CN"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3" name="Line 53"/>
          <p:cNvSpPr>
            <a:spLocks noChangeShapeType="1"/>
          </p:cNvSpPr>
          <p:nvPr/>
        </p:nvSpPr>
        <p:spPr bwMode="auto">
          <a:xfrm>
            <a:off x="1066800" y="5257800"/>
            <a:ext cx="7510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74" name="Text Box 54"/>
          <p:cNvSpPr txBox="1">
            <a:spLocks noChangeArrowheads="1"/>
          </p:cNvSpPr>
          <p:nvPr/>
        </p:nvSpPr>
        <p:spPr bwMode="auto">
          <a:xfrm>
            <a:off x="4030663" y="1654175"/>
            <a:ext cx="17160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OH</a:t>
            </a: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离子吸收峰</a:t>
            </a:r>
          </a:p>
        </p:txBody>
      </p:sp>
      <p:sp>
        <p:nvSpPr>
          <p:cNvPr id="977976" name="Rectangle 56"/>
          <p:cNvSpPr>
            <a:spLocks noChangeArrowheads="1"/>
          </p:cNvSpPr>
          <p:nvPr/>
        </p:nvSpPr>
        <p:spPr bwMode="auto">
          <a:xfrm>
            <a:off x="838200" y="6019800"/>
            <a:ext cx="6705600" cy="457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sz="2400" b="1">
                <a:effectLst>
                  <a:outerShdw blurRad="38100" dist="38100" dir="2700000" algn="tl">
                    <a:srgbClr val="C0C0C0"/>
                  </a:outerShdw>
                </a:effectLst>
                <a:latin typeface="Times New Roman" panose="02020603050405020304" pitchFamily="18" charset="0"/>
                <a:ea typeface="黑体" panose="02010609060101010101" pitchFamily="49" charset="-122"/>
              </a:rPr>
              <a:t>损耗主要机理：材料吸收、瑞利散射和弯曲损耗</a:t>
            </a:r>
          </a:p>
        </p:txBody>
      </p:sp>
      <p:grpSp>
        <p:nvGrpSpPr>
          <p:cNvPr id="977977" name="Group 57"/>
          <p:cNvGrpSpPr>
            <a:grpSpLocks/>
          </p:cNvGrpSpPr>
          <p:nvPr/>
        </p:nvGrpSpPr>
        <p:grpSpPr bwMode="auto">
          <a:xfrm>
            <a:off x="5246688" y="2286000"/>
            <a:ext cx="2220912" cy="2898775"/>
            <a:chOff x="3305" y="1440"/>
            <a:chExt cx="1399" cy="1826"/>
          </a:xfrm>
        </p:grpSpPr>
        <p:grpSp>
          <p:nvGrpSpPr>
            <p:cNvPr id="977978" name="Group 58"/>
            <p:cNvGrpSpPr>
              <a:grpSpLocks/>
            </p:cNvGrpSpPr>
            <p:nvPr/>
          </p:nvGrpSpPr>
          <p:grpSpPr bwMode="auto">
            <a:xfrm>
              <a:off x="3305" y="2246"/>
              <a:ext cx="890" cy="1020"/>
              <a:chOff x="3283" y="2687"/>
              <a:chExt cx="890" cy="1020"/>
            </a:xfrm>
          </p:grpSpPr>
          <p:grpSp>
            <p:nvGrpSpPr>
              <p:cNvPr id="977979" name="Group 59"/>
              <p:cNvGrpSpPr>
                <a:grpSpLocks/>
              </p:cNvGrpSpPr>
              <p:nvPr/>
            </p:nvGrpSpPr>
            <p:grpSpPr bwMode="auto">
              <a:xfrm>
                <a:off x="3300" y="3473"/>
                <a:ext cx="703" cy="234"/>
                <a:chOff x="2544" y="1920"/>
                <a:chExt cx="576" cy="96"/>
              </a:xfrm>
            </p:grpSpPr>
            <p:sp>
              <p:nvSpPr>
                <p:cNvPr id="977980" name="Line 60"/>
                <p:cNvSpPr>
                  <a:spLocks noChangeShapeType="1"/>
                </p:cNvSpPr>
                <p:nvPr/>
              </p:nvSpPr>
              <p:spPr bwMode="auto">
                <a:xfrm>
                  <a:off x="2544"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1" name="Line 61"/>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2" name="Line 62"/>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3" name="Line 63"/>
                <p:cNvSpPr>
                  <a:spLocks noChangeShapeType="1"/>
                </p:cNvSpPr>
                <p:nvPr/>
              </p:nvSpPr>
              <p:spPr bwMode="auto">
                <a:xfrm>
                  <a:off x="3120"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4" name="Line 64"/>
                <p:cNvSpPr>
                  <a:spLocks noChangeShapeType="1"/>
                </p:cNvSpPr>
                <p:nvPr/>
              </p:nvSpPr>
              <p:spPr bwMode="auto">
                <a:xfrm flipH="1">
                  <a:off x="254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5" name="Line 65"/>
                <p:cNvSpPr>
                  <a:spLocks noChangeShapeType="1"/>
                </p:cNvSpPr>
                <p:nvPr/>
              </p:nvSpPr>
              <p:spPr bwMode="auto">
                <a:xfrm flipH="1">
                  <a:off x="2640"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6" name="Line 66"/>
                <p:cNvSpPr>
                  <a:spLocks noChangeShapeType="1"/>
                </p:cNvSpPr>
                <p:nvPr/>
              </p:nvSpPr>
              <p:spPr bwMode="auto">
                <a:xfrm flipH="1">
                  <a:off x="2736"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7" name="Line 67"/>
                <p:cNvSpPr>
                  <a:spLocks noChangeShapeType="1"/>
                </p:cNvSpPr>
                <p:nvPr/>
              </p:nvSpPr>
              <p:spPr bwMode="auto">
                <a:xfrm flipH="1">
                  <a:off x="2784"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8" name="Line 68"/>
                <p:cNvSpPr>
                  <a:spLocks noChangeShapeType="1"/>
                </p:cNvSpPr>
                <p:nvPr/>
              </p:nvSpPr>
              <p:spPr bwMode="auto">
                <a:xfrm flipH="1">
                  <a:off x="302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9" name="Line 69"/>
                <p:cNvSpPr>
                  <a:spLocks noChangeShapeType="1"/>
                </p:cNvSpPr>
                <p:nvPr/>
              </p:nvSpPr>
              <p:spPr bwMode="auto">
                <a:xfrm flipH="1">
                  <a:off x="2880"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77990" name="Line 70"/>
              <p:cNvSpPr>
                <a:spLocks noChangeShapeType="1"/>
              </p:cNvSpPr>
              <p:nvPr/>
            </p:nvSpPr>
            <p:spPr bwMode="auto">
              <a:xfrm>
                <a:off x="3653" y="2946"/>
                <a:ext cx="0" cy="5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91" name="Text Box 71"/>
              <p:cNvSpPr txBox="1">
                <a:spLocks noChangeArrowheads="1"/>
              </p:cNvSpPr>
              <p:nvPr/>
            </p:nvSpPr>
            <p:spPr bwMode="auto">
              <a:xfrm>
                <a:off x="3283" y="2687"/>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第三传输窗口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sp>
          <p:nvSpPr>
            <p:cNvPr id="977992" name="AutoShape 72" descr="羊皮纸"/>
            <p:cNvSpPr>
              <a:spLocks noChangeArrowheads="1"/>
            </p:cNvSpPr>
            <p:nvPr/>
          </p:nvSpPr>
          <p:spPr bwMode="auto">
            <a:xfrm>
              <a:off x="3408" y="1440"/>
              <a:ext cx="1296" cy="816"/>
            </a:xfrm>
            <a:prstGeom prst="wedgeEllipseCallout">
              <a:avLst>
                <a:gd name="adj1" fmla="val -31171"/>
                <a:gd name="adj2" fmla="val 18259"/>
              </a:avLst>
            </a:prstGeom>
            <a:blipFill dpi="0" rotWithShape="0">
              <a:blip r:embed="rId2"/>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rPr>
                <a:t>在</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rPr>
                <a:t>1.55</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m</a:t>
              </a:r>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处最小损耗约为</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0.2</a:t>
              </a:r>
              <a:r>
                <a:rPr kumimoji="1" lang="en-US" altLang="zh-CN" sz="2000" b="1" i="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dB/km</a:t>
              </a:r>
            </a:p>
          </p:txBody>
        </p:sp>
      </p:grpSp>
      <p:sp>
        <p:nvSpPr>
          <p:cNvPr id="977993" name="Rectangle 73"/>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7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77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77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ext Box 2"/>
          <p:cNvSpPr txBox="1">
            <a:spLocks noChangeArrowheads="1"/>
          </p:cNvSpPr>
          <p:nvPr/>
        </p:nvSpPr>
        <p:spPr bwMode="auto">
          <a:xfrm>
            <a:off x="152400" y="1565275"/>
            <a:ext cx="88392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kumimoji="1" lang="zh-CN" altLang="en-US" sz="2400" b="1">
                <a:latin typeface="Times New Roman" panose="02020603050405020304" pitchFamily="18" charset="0"/>
                <a:ea typeface="宋体" panose="02010600030101010101" pitchFamily="2" charset="-122"/>
              </a:rPr>
              <a:t>         </a:t>
            </a:r>
            <a:r>
              <a:rPr kumimoji="1" lang="zh-CN" altLang="en-US" sz="2400" b="1">
                <a:solidFill>
                  <a:schemeClr val="accent1"/>
                </a:solidFill>
                <a:latin typeface="Times New Roman" panose="02020603050405020304" pitchFamily="18" charset="0"/>
                <a:ea typeface="宋体" panose="02010600030101010101" pitchFamily="2" charset="-122"/>
              </a:rPr>
              <a:t>光纤通信系统中</a:t>
            </a:r>
            <a:r>
              <a:rPr kumimoji="1" lang="zh-CN" altLang="en-US" sz="2400">
                <a:solidFill>
                  <a:schemeClr val="accent1"/>
                </a:solidFill>
                <a:latin typeface="Times New Roman" panose="02020603050405020304" pitchFamily="18" charset="0"/>
                <a:ea typeface="宋体" panose="02010600030101010101" pitchFamily="2" charset="-122"/>
              </a:rPr>
              <a:t>光纤的功能是把来自光发射机的光信号，以尽可能小的畸变</a:t>
            </a:r>
            <a:r>
              <a:rPr kumimoji="1" lang="en-US" altLang="zh-CN" sz="2400">
                <a:solidFill>
                  <a:schemeClr val="accent1"/>
                </a:solidFill>
                <a:latin typeface="Times New Roman" panose="02020603050405020304" pitchFamily="18" charset="0"/>
                <a:ea typeface="宋体" panose="02010600030101010101" pitchFamily="2" charset="-122"/>
              </a:rPr>
              <a:t>(</a:t>
            </a:r>
            <a:r>
              <a:rPr kumimoji="1" lang="zh-CN" altLang="en-US" sz="2400">
                <a:solidFill>
                  <a:schemeClr val="accent1"/>
                </a:solidFill>
                <a:latin typeface="Times New Roman" panose="02020603050405020304" pitchFamily="18" charset="0"/>
                <a:ea typeface="宋体" panose="02010600030101010101" pitchFamily="2" charset="-122"/>
              </a:rPr>
              <a:t>失真</a:t>
            </a:r>
            <a:r>
              <a:rPr kumimoji="1" lang="en-US" altLang="zh-CN" sz="2400">
                <a:solidFill>
                  <a:schemeClr val="accent1"/>
                </a:solidFill>
                <a:latin typeface="Times New Roman" panose="02020603050405020304" pitchFamily="18" charset="0"/>
                <a:ea typeface="宋体" panose="02010600030101010101" pitchFamily="2" charset="-122"/>
              </a:rPr>
              <a:t>)</a:t>
            </a:r>
            <a:r>
              <a:rPr kumimoji="1" lang="zh-CN" altLang="en-US" sz="2400">
                <a:solidFill>
                  <a:schemeClr val="accent1"/>
                </a:solidFill>
                <a:latin typeface="Times New Roman" panose="02020603050405020304" pitchFamily="18" charset="0"/>
                <a:ea typeface="宋体" panose="02010600030101010101" pitchFamily="2" charset="-122"/>
              </a:rPr>
              <a:t>和衰减传输到光接收机</a:t>
            </a:r>
          </a:p>
          <a:p>
            <a:pPr algn="just">
              <a:lnSpc>
                <a:spcPct val="130000"/>
              </a:lnSpc>
              <a:spcBef>
                <a:spcPct val="50000"/>
              </a:spcBef>
            </a:pPr>
            <a:r>
              <a:rPr kumimoji="1" lang="zh-CN" altLang="en-US" sz="2400" b="1" u="sng">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低损耗 “窗口”：</a:t>
            </a:r>
            <a:r>
              <a:rPr kumimoji="1" lang="zh-CN" altLang="en-US" sz="2400">
                <a:latin typeface="Times New Roman" panose="02020603050405020304" pitchFamily="18" charset="0"/>
                <a:ea typeface="宋体" panose="02010600030101010101" pitchFamily="2" charset="-122"/>
              </a:rPr>
              <a:t>普通石英光纤在近红外波段，除杂质吸收峰外，其损耗随波长的增加而减小，在</a:t>
            </a:r>
            <a:r>
              <a:rPr kumimoji="1" lang="en-US" altLang="zh-CN" sz="2400">
                <a:latin typeface="Times New Roman" panose="02020603050405020304" pitchFamily="18" charset="0"/>
                <a:ea typeface="宋体" panose="02010600030101010101" pitchFamily="2" charset="-122"/>
              </a:rPr>
              <a:t>0.85 μm</a:t>
            </a:r>
            <a:r>
              <a:rPr kumimoji="1" lang="zh-CN" altLang="en-US" sz="240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1.31 μm</a:t>
            </a:r>
            <a:r>
              <a:rPr kumimoji="1" lang="zh-CN" altLang="en-US" sz="2400">
                <a:latin typeface="Times New Roman" panose="02020603050405020304" pitchFamily="18" charset="0"/>
                <a:ea typeface="宋体" panose="02010600030101010101" pitchFamily="2" charset="-122"/>
              </a:rPr>
              <a:t>和</a:t>
            </a:r>
            <a:r>
              <a:rPr kumimoji="1" lang="en-US" altLang="zh-CN" sz="2400">
                <a:latin typeface="Times New Roman" panose="02020603050405020304" pitchFamily="18" charset="0"/>
                <a:ea typeface="宋体" panose="02010600030101010101" pitchFamily="2" charset="-122"/>
              </a:rPr>
              <a:t>1.55 μm</a:t>
            </a:r>
            <a:r>
              <a:rPr kumimoji="1" lang="zh-CN" altLang="en-US" sz="2400">
                <a:latin typeface="Times New Roman" panose="02020603050405020304" pitchFamily="18" charset="0"/>
                <a:ea typeface="宋体" panose="02010600030101010101" pitchFamily="2" charset="-122"/>
              </a:rPr>
              <a:t>有三个损耗很小的波长“窗口”。</a:t>
            </a:r>
          </a:p>
          <a:p>
            <a:pPr algn="just">
              <a:lnSpc>
                <a:spcPct val="130000"/>
              </a:lnSpc>
              <a:spcBef>
                <a:spcPct val="50000"/>
              </a:spcBef>
            </a:pPr>
            <a:r>
              <a:rPr kumimoji="1" lang="zh-CN" altLang="en-US" sz="2400">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zh-CN" altLang="en-US" sz="2400" b="1" u="sng">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光源</a:t>
            </a:r>
            <a:r>
              <a:rPr kumimoji="1" lang="zh-CN" altLang="en-US" sz="2400" b="1">
                <a:latin typeface="Times New Roman" panose="02020603050405020304" pitchFamily="18" charset="0"/>
                <a:ea typeface="宋体" panose="02010600030101010101" pitchFamily="2" charset="-122"/>
              </a:rPr>
              <a:t>激光器的发射波长</a:t>
            </a:r>
            <a:r>
              <a:rPr kumimoji="1" lang="zh-CN" altLang="en-US" sz="2400">
                <a:latin typeface="Times New Roman" panose="02020603050405020304" pitchFamily="18" charset="0"/>
                <a:ea typeface="宋体" panose="02010600030101010101" pitchFamily="2" charset="-122"/>
              </a:rPr>
              <a:t>和</a:t>
            </a:r>
            <a:r>
              <a:rPr kumimoji="1" lang="zh-CN" altLang="en-US" sz="2400" b="1" u="sng">
                <a:solidFill>
                  <a:srgbClr val="FF3300"/>
                </a:solidFill>
                <a:effectLst>
                  <a:outerShdw blurRad="38100" dist="38100" dir="2700000" algn="tl">
                    <a:srgbClr val="C0C0C0"/>
                  </a:outerShdw>
                </a:effectLst>
                <a:latin typeface="Times New Roman" panose="02020603050405020304" pitchFamily="18" charset="0"/>
                <a:ea typeface="宋体" panose="02010600030101010101" pitchFamily="2" charset="-122"/>
              </a:rPr>
              <a:t>光检测器</a:t>
            </a:r>
            <a:r>
              <a:rPr kumimoji="1" lang="zh-CN" altLang="en-US" sz="2400" b="1">
                <a:latin typeface="Times New Roman" panose="02020603050405020304" pitchFamily="18" charset="0"/>
                <a:ea typeface="宋体" panose="02010600030101010101" pitchFamily="2" charset="-122"/>
              </a:rPr>
              <a:t>光电二极管的波长响应</a:t>
            </a:r>
            <a:r>
              <a:rPr kumimoji="1" lang="zh-CN" altLang="en-US" sz="2400">
                <a:latin typeface="Times New Roman" panose="02020603050405020304" pitchFamily="18" charset="0"/>
                <a:ea typeface="宋体" panose="02010600030101010101" pitchFamily="2" charset="-122"/>
              </a:rPr>
              <a:t>，都要和光纤这三个波长</a:t>
            </a:r>
            <a:r>
              <a:rPr kumimoji="1" lang="zh-CN" altLang="en-US" sz="2400" b="1">
                <a:latin typeface="Times New Roman" panose="02020603050405020304" pitchFamily="18" charset="0"/>
                <a:ea typeface="宋体" panose="02010600030101010101" pitchFamily="2" charset="-122"/>
              </a:rPr>
              <a:t>窗口</a:t>
            </a:r>
            <a:r>
              <a:rPr kumimoji="1" lang="zh-CN" altLang="en-US" sz="2400">
                <a:latin typeface="Times New Roman" panose="02020603050405020304" pitchFamily="18" charset="0"/>
                <a:ea typeface="宋体" panose="02010600030101010101" pitchFamily="2" charset="-122"/>
              </a:rPr>
              <a:t>相一致。</a:t>
            </a:r>
          </a:p>
          <a:p>
            <a:pPr algn="just">
              <a:lnSpc>
                <a:spcPct val="130000"/>
              </a:lnSpc>
              <a:spcBef>
                <a:spcPct val="50000"/>
              </a:spcBef>
            </a:pPr>
            <a:r>
              <a:rPr kumimoji="1" lang="zh-CN" altLang="en-US" sz="2400">
                <a:latin typeface="Times New Roman" panose="02020603050405020304" pitchFamily="18" charset="0"/>
                <a:ea typeface="宋体" panose="02010600030101010101" pitchFamily="2" charset="-122"/>
              </a:rPr>
              <a:t>        目前在实验室条件下，</a:t>
            </a:r>
            <a:r>
              <a:rPr kumimoji="1" lang="en-US" altLang="zh-CN" sz="2400">
                <a:latin typeface="Times New Roman" panose="02020603050405020304" pitchFamily="18" charset="0"/>
                <a:ea typeface="宋体" panose="02010600030101010101" pitchFamily="2" charset="-122"/>
              </a:rPr>
              <a:t>1.55 μm</a:t>
            </a:r>
            <a:r>
              <a:rPr kumimoji="1" lang="zh-CN" altLang="en-US" sz="2400">
                <a:latin typeface="Times New Roman" panose="02020603050405020304" pitchFamily="18" charset="0"/>
                <a:ea typeface="宋体" panose="02010600030101010101" pitchFamily="2" charset="-122"/>
              </a:rPr>
              <a:t>的损耗已达到</a:t>
            </a:r>
            <a:r>
              <a:rPr kumimoji="1" lang="en-US" altLang="zh-CN" sz="2400" b="1">
                <a:latin typeface="Times New Roman" panose="02020603050405020304" pitchFamily="18" charset="0"/>
                <a:ea typeface="宋体" panose="02010600030101010101" pitchFamily="2" charset="-122"/>
              </a:rPr>
              <a:t>0.154 dB/km</a:t>
            </a:r>
            <a:r>
              <a:rPr kumimoji="1" lang="zh-CN" altLang="en-US" sz="2400">
                <a:latin typeface="Times New Roman" panose="02020603050405020304" pitchFamily="18" charset="0"/>
                <a:ea typeface="宋体" panose="02010600030101010101" pitchFamily="2" charset="-122"/>
              </a:rPr>
              <a:t>， 接近石英光纤损耗的理论极限。</a:t>
            </a:r>
          </a:p>
        </p:txBody>
      </p:sp>
      <p:sp>
        <p:nvSpPr>
          <p:cNvPr id="875525"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0"/>
            <a:ext cx="2514600" cy="1590484"/>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5522">
                                            <p:txEl>
                                              <p:pRg st="0" end="0"/>
                                            </p:txEl>
                                          </p:spTgt>
                                        </p:tgtEl>
                                        <p:attrNameLst>
                                          <p:attrName>style.visibility</p:attrName>
                                        </p:attrNameLst>
                                      </p:cBhvr>
                                      <p:to>
                                        <p:strVal val="visible"/>
                                      </p:to>
                                    </p:set>
                                    <p:anim calcmode="lin" valueType="num">
                                      <p:cBhvr additive="base">
                                        <p:cTn id="7" dur="500" fill="hold"/>
                                        <p:tgtEl>
                                          <p:spTgt spid="87552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55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5522">
                                            <p:txEl>
                                              <p:pRg st="1" end="1"/>
                                            </p:txEl>
                                          </p:spTgt>
                                        </p:tgtEl>
                                        <p:attrNameLst>
                                          <p:attrName>style.visibility</p:attrName>
                                        </p:attrNameLst>
                                      </p:cBhvr>
                                      <p:to>
                                        <p:strVal val="visible"/>
                                      </p:to>
                                    </p:set>
                                    <p:anim calcmode="lin" valueType="num">
                                      <p:cBhvr additive="base">
                                        <p:cTn id="13" dur="500" fill="hold"/>
                                        <p:tgtEl>
                                          <p:spTgt spid="87552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5522">
                                            <p:txEl>
                                              <p:pRg st="1" end="1"/>
                                            </p:txEl>
                                          </p:spTgt>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75522">
                                            <p:txEl>
                                              <p:pRg st="2" end="2"/>
                                            </p:txEl>
                                          </p:spTgt>
                                        </p:tgtEl>
                                        <p:attrNameLst>
                                          <p:attrName>style.visibility</p:attrName>
                                        </p:attrNameLst>
                                      </p:cBhvr>
                                      <p:to>
                                        <p:strVal val="visible"/>
                                      </p:to>
                                    </p:set>
                                    <p:anim calcmode="lin" valueType="num">
                                      <p:cBhvr additive="base">
                                        <p:cTn id="21" dur="500" fill="hold"/>
                                        <p:tgtEl>
                                          <p:spTgt spid="875522">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7552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75522">
                                            <p:txEl>
                                              <p:pRg st="3" end="3"/>
                                            </p:txEl>
                                          </p:spTgt>
                                        </p:tgtEl>
                                        <p:attrNameLst>
                                          <p:attrName>style.visibility</p:attrName>
                                        </p:attrNameLst>
                                      </p:cBhvr>
                                      <p:to>
                                        <p:strVal val="visible"/>
                                      </p:to>
                                    </p:set>
                                    <p:anim calcmode="lin" valueType="num">
                                      <p:cBhvr additive="base">
                                        <p:cTn id="27" dur="500" fill="hold"/>
                                        <p:tgtEl>
                                          <p:spTgt spid="875522">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7552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522" grpId="0" uiExpand="1"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Rectangle 2"/>
          <p:cNvSpPr>
            <a:spLocks noGrp="1" noChangeArrowheads="1"/>
          </p:cNvSpPr>
          <p:nvPr>
            <p:ph type="body" idx="1"/>
          </p:nvPr>
        </p:nvSpPr>
        <p:spPr>
          <a:xfrm>
            <a:off x="533400" y="1828800"/>
            <a:ext cx="8229600" cy="4638675"/>
          </a:xfrm>
        </p:spPr>
        <p:txBody>
          <a:bodyPr/>
          <a:lstStyle/>
          <a:p>
            <a:pPr>
              <a:lnSpc>
                <a:spcPct val="125000"/>
              </a:lnSpc>
            </a:pPr>
            <a:r>
              <a:rPr lang="en-US" altLang="zh-CN">
                <a:ea typeface="宋体" panose="02010600030101010101" pitchFamily="2" charset="-122"/>
              </a:rPr>
              <a:t>60</a:t>
            </a:r>
            <a:r>
              <a:rPr lang="zh-CN" altLang="en-US">
                <a:ea typeface="宋体" panose="02010600030101010101" pitchFamily="2" charset="-122"/>
              </a:rPr>
              <a:t>年代，光纤损耗超过</a:t>
            </a:r>
            <a:r>
              <a:rPr lang="en-US" altLang="zh-CN">
                <a:ea typeface="宋体" panose="02010600030101010101" pitchFamily="2" charset="-122"/>
              </a:rPr>
              <a:t>1000dB/km</a:t>
            </a:r>
          </a:p>
          <a:p>
            <a:pPr>
              <a:lnSpc>
                <a:spcPct val="125000"/>
              </a:lnSpc>
            </a:pPr>
            <a:r>
              <a:rPr lang="en-US" altLang="zh-CN">
                <a:ea typeface="宋体" panose="02010600030101010101" pitchFamily="2" charset="-122"/>
              </a:rPr>
              <a:t>1970</a:t>
            </a:r>
            <a:r>
              <a:rPr lang="zh-CN" altLang="en-US">
                <a:ea typeface="宋体" panose="02010600030101010101" pitchFamily="2" charset="-122"/>
              </a:rPr>
              <a:t>年出现突破，光纤损耗降低到约</a:t>
            </a:r>
            <a:r>
              <a:rPr lang="en-US" altLang="zh-CN">
                <a:ea typeface="宋体" panose="02010600030101010101" pitchFamily="2" charset="-122"/>
              </a:rPr>
              <a:t>20dB/km (1</a:t>
            </a:r>
            <a:r>
              <a:rPr lang="en-US" altLang="zh-CN">
                <a:ea typeface="宋体" panose="02010600030101010101" pitchFamily="2" charset="-122"/>
                <a:sym typeface="Symbol" panose="05050102010706020507" pitchFamily="18" charset="2"/>
              </a:rPr>
              <a:t>m</a:t>
            </a:r>
            <a:r>
              <a:rPr lang="zh-CN" altLang="en-US">
                <a:ea typeface="宋体" panose="02010600030101010101" pitchFamily="2" charset="-122"/>
                <a:sym typeface="Symbol" panose="05050102010706020507" pitchFamily="18" charset="2"/>
              </a:rPr>
              <a:t>附近波长区</a:t>
            </a:r>
            <a:r>
              <a:rPr lang="en-US" altLang="zh-CN">
                <a:ea typeface="宋体" panose="02010600030101010101" pitchFamily="2" charset="-122"/>
              </a:rPr>
              <a:t>)</a:t>
            </a:r>
          </a:p>
          <a:p>
            <a:pPr>
              <a:lnSpc>
                <a:spcPct val="125000"/>
              </a:lnSpc>
            </a:pPr>
            <a:r>
              <a:rPr lang="en-US" altLang="zh-CN">
                <a:ea typeface="宋体" panose="02010600030101010101" pitchFamily="2" charset="-122"/>
              </a:rPr>
              <a:t>1979</a:t>
            </a:r>
            <a:r>
              <a:rPr lang="zh-CN" altLang="en-US">
                <a:ea typeface="宋体" panose="02010600030101010101" pitchFamily="2" charset="-122"/>
              </a:rPr>
              <a:t>年，光纤损耗又降到</a:t>
            </a:r>
            <a:r>
              <a:rPr lang="en-US" altLang="zh-CN" b="1">
                <a:solidFill>
                  <a:srgbClr val="FF3300"/>
                </a:solidFill>
                <a:ea typeface="宋体" panose="02010600030101010101" pitchFamily="2" charset="-122"/>
              </a:rPr>
              <a:t>0.2dB/km</a:t>
            </a:r>
            <a:r>
              <a:rPr lang="en-US" altLang="zh-CN">
                <a:ea typeface="宋体" panose="02010600030101010101" pitchFamily="2" charset="-122"/>
              </a:rPr>
              <a:t> (</a:t>
            </a:r>
            <a:r>
              <a:rPr lang="zh-CN" altLang="en-US">
                <a:ea typeface="宋体" panose="02010600030101010101" pitchFamily="2" charset="-122"/>
              </a:rPr>
              <a:t>在</a:t>
            </a:r>
            <a:r>
              <a:rPr lang="en-US" altLang="zh-CN">
                <a:ea typeface="宋体" panose="02010600030101010101" pitchFamily="2" charset="-122"/>
              </a:rPr>
              <a:t>1.55 </a:t>
            </a:r>
            <a:r>
              <a:rPr lang="en-US" altLang="zh-CN">
                <a:ea typeface="宋体" panose="02010600030101010101" pitchFamily="2" charset="-122"/>
                <a:sym typeface="Symbol" panose="05050102010706020507" pitchFamily="18" charset="2"/>
              </a:rPr>
              <a:t>m</a:t>
            </a:r>
            <a:r>
              <a:rPr lang="zh-CN" altLang="en-US">
                <a:ea typeface="宋体" panose="02010600030101010101" pitchFamily="2" charset="-122"/>
                <a:sym typeface="Symbol" panose="05050102010706020507" pitchFamily="18" charset="2"/>
              </a:rPr>
              <a:t>处</a:t>
            </a:r>
            <a:r>
              <a:rPr lang="en-US" altLang="zh-CN">
                <a:ea typeface="宋体" panose="02010600030101010101" pitchFamily="2" charset="-122"/>
              </a:rPr>
              <a:t>)</a:t>
            </a:r>
          </a:p>
          <a:p>
            <a:pPr>
              <a:lnSpc>
                <a:spcPct val="125000"/>
              </a:lnSpc>
              <a:buFont typeface="Wingdings" panose="05000000000000000000" pitchFamily="2" charset="2"/>
              <a:buNone/>
            </a:pPr>
            <a:r>
              <a:rPr lang="en-US" altLang="zh-CN">
                <a:ea typeface="宋体" panose="02010600030101010101" pitchFamily="2" charset="-122"/>
              </a:rPr>
              <a:t>   </a:t>
            </a:r>
            <a:r>
              <a:rPr lang="zh-CN" altLang="en-US">
                <a:ea typeface="宋体" panose="02010600030101010101" pitchFamily="2" charset="-122"/>
              </a:rPr>
              <a:t>－－</a:t>
            </a:r>
            <a:r>
              <a:rPr lang="zh-CN" altLang="en-US">
                <a:solidFill>
                  <a:schemeClr val="folHlink"/>
                </a:solidFill>
                <a:ea typeface="宋体" panose="02010600030101010101" pitchFamily="2" charset="-122"/>
              </a:rPr>
              <a:t>低损耗光纤的问世导致了光波技术领域的革命，开创了光纤通信的时代。</a:t>
            </a:r>
          </a:p>
        </p:txBody>
      </p:sp>
      <p:sp>
        <p:nvSpPr>
          <p:cNvPr id="1054725" name="Rectangle 5"/>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1298" name="Group 2"/>
          <p:cNvGrpSpPr>
            <a:grpSpLocks/>
          </p:cNvGrpSpPr>
          <p:nvPr/>
        </p:nvGrpSpPr>
        <p:grpSpPr bwMode="auto">
          <a:xfrm>
            <a:off x="228600" y="3705225"/>
            <a:ext cx="8739188" cy="1857375"/>
            <a:chOff x="156" y="1272"/>
            <a:chExt cx="5505" cy="1170"/>
          </a:xfrm>
        </p:grpSpPr>
        <p:sp>
          <p:nvSpPr>
            <p:cNvPr id="951299" name="Text Box 3"/>
            <p:cNvSpPr txBox="1">
              <a:spLocks noChangeArrowheads="1"/>
            </p:cNvSpPr>
            <p:nvPr/>
          </p:nvSpPr>
          <p:spPr bwMode="auto">
            <a:xfrm>
              <a:off x="372" y="2027"/>
              <a:ext cx="510" cy="2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latin typeface="Arial Black" panose="020B0A04020102020204" pitchFamily="34" charset="0"/>
                  <a:ea typeface="黑体" panose="02010609060101010101" pitchFamily="49" charset="-122"/>
                </a:rPr>
                <a:t>光源</a:t>
              </a:r>
            </a:p>
          </p:txBody>
        </p:sp>
        <p:sp>
          <p:nvSpPr>
            <p:cNvPr id="951300" name="Text Box 4"/>
            <p:cNvSpPr txBox="1">
              <a:spLocks noChangeArrowheads="1"/>
            </p:cNvSpPr>
            <p:nvPr/>
          </p:nvSpPr>
          <p:spPr bwMode="auto">
            <a:xfrm>
              <a:off x="999" y="1777"/>
              <a:ext cx="672" cy="250"/>
            </a:xfrm>
            <a:prstGeom prst="rect">
              <a:avLst/>
            </a:prstGeom>
            <a:solidFill>
              <a:srgbClr val="CCFFCC"/>
            </a:solidFill>
            <a:ln>
              <a:noFill/>
            </a:ln>
            <a:effectLst/>
            <a:extLs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effectLst>
                    <a:outerShdw blurRad="38100" dist="38100" dir="2700000" algn="tl">
                      <a:srgbClr val="FFFFFF"/>
                    </a:outerShdw>
                  </a:effectLst>
                  <a:latin typeface="Arial Black" panose="020B0A04020102020204" pitchFamily="34" charset="0"/>
                  <a:ea typeface="黑体" panose="02010609060101010101" pitchFamily="49" charset="-122"/>
                </a:rPr>
                <a:t>调制器</a:t>
              </a:r>
            </a:p>
          </p:txBody>
        </p:sp>
        <p:sp>
          <p:nvSpPr>
            <p:cNvPr id="951301" name="Line 5"/>
            <p:cNvSpPr>
              <a:spLocks noChangeShapeType="1"/>
            </p:cNvSpPr>
            <p:nvPr/>
          </p:nvSpPr>
          <p:spPr bwMode="auto">
            <a:xfrm>
              <a:off x="711" y="1902"/>
              <a:ext cx="288" cy="0"/>
            </a:xfrm>
            <a:prstGeom prst="line">
              <a:avLst/>
            </a:prstGeom>
            <a:noFill/>
            <a:ln w="28575" cap="sq">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51302" name="Oval 6"/>
            <p:cNvSpPr>
              <a:spLocks noChangeArrowheads="1"/>
            </p:cNvSpPr>
            <p:nvPr/>
          </p:nvSpPr>
          <p:spPr bwMode="auto">
            <a:xfrm>
              <a:off x="498" y="1800"/>
              <a:ext cx="213" cy="204"/>
            </a:xfrm>
            <a:prstGeom prst="ellipse">
              <a:avLst/>
            </a:prstGeom>
            <a:solidFill>
              <a:srgbClr val="FF0000"/>
            </a:solidFill>
            <a:ln>
              <a:noFill/>
            </a:ln>
            <a:effectLst/>
            <a:extLst>
              <a:ext uri="{91240B29-F687-4F45-9708-019B960494DF}">
                <a14:hiddenLine xmlns:a14="http://schemas.microsoft.com/office/drawing/2010/main" w="28575" cap="sq">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03" name="Line 7"/>
            <p:cNvSpPr>
              <a:spLocks noChangeShapeType="1"/>
            </p:cNvSpPr>
            <p:nvPr/>
          </p:nvSpPr>
          <p:spPr bwMode="auto">
            <a:xfrm>
              <a:off x="504" y="1902"/>
              <a:ext cx="207" cy="0"/>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04" name="Line 8"/>
            <p:cNvSpPr>
              <a:spLocks noChangeShapeType="1"/>
            </p:cNvSpPr>
            <p:nvPr/>
          </p:nvSpPr>
          <p:spPr bwMode="auto">
            <a:xfrm>
              <a:off x="1302" y="1605"/>
              <a:ext cx="0" cy="195"/>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05" name="Line 9"/>
            <p:cNvSpPr>
              <a:spLocks noChangeShapeType="1"/>
            </p:cNvSpPr>
            <p:nvPr/>
          </p:nvSpPr>
          <p:spPr bwMode="auto">
            <a:xfrm>
              <a:off x="600" y="1605"/>
              <a:ext cx="0" cy="195"/>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06" name="Text Box 10"/>
            <p:cNvSpPr txBox="1">
              <a:spLocks noChangeArrowheads="1"/>
            </p:cNvSpPr>
            <p:nvPr/>
          </p:nvSpPr>
          <p:spPr bwMode="auto">
            <a:xfrm>
              <a:off x="156" y="1344"/>
              <a:ext cx="843" cy="250"/>
            </a:xfrm>
            <a:prstGeom prst="rect">
              <a:avLst/>
            </a:prstGeom>
            <a:solidFill>
              <a:srgbClr val="FFCCFF"/>
            </a:solidFill>
            <a:ln>
              <a:noFill/>
            </a:ln>
            <a:effectLst/>
            <a:extLst>
              <a:ext uri="{91240B29-F687-4F45-9708-019B960494DF}">
                <a14:hiddenLine xmlns:a14="http://schemas.microsoft.com/office/drawing/2010/main" w="28575" cap="sq">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effectLst>
                    <a:outerShdw blurRad="38100" dist="38100" dir="2700000" algn="tl">
                      <a:srgbClr val="FFFFFF"/>
                    </a:outerShdw>
                  </a:effectLst>
                  <a:latin typeface="Arial Black" panose="020B0A04020102020204" pitchFamily="34" charset="0"/>
                  <a:ea typeface="黑体" panose="02010609060101010101" pitchFamily="49" charset="-122"/>
                </a:rPr>
                <a:t>驱动电路</a:t>
              </a:r>
            </a:p>
          </p:txBody>
        </p:sp>
        <p:grpSp>
          <p:nvGrpSpPr>
            <p:cNvPr id="951307" name="Group 11"/>
            <p:cNvGrpSpPr>
              <a:grpSpLocks/>
            </p:cNvGrpSpPr>
            <p:nvPr/>
          </p:nvGrpSpPr>
          <p:grpSpPr bwMode="auto">
            <a:xfrm>
              <a:off x="1121" y="1437"/>
              <a:ext cx="465" cy="132"/>
              <a:chOff x="621" y="1656"/>
              <a:chExt cx="465" cy="132"/>
            </a:xfrm>
          </p:grpSpPr>
          <p:sp>
            <p:nvSpPr>
              <p:cNvPr id="951308" name="Line 12"/>
              <p:cNvSpPr>
                <a:spLocks noChangeShapeType="1"/>
              </p:cNvSpPr>
              <p:nvPr/>
            </p:nvSpPr>
            <p:spPr bwMode="auto">
              <a:xfrm>
                <a:off x="621" y="1788"/>
                <a:ext cx="99" cy="0"/>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09" name="Line 13"/>
              <p:cNvSpPr>
                <a:spLocks noChangeShapeType="1"/>
              </p:cNvSpPr>
              <p:nvPr/>
            </p:nvSpPr>
            <p:spPr bwMode="auto">
              <a:xfrm flipV="1">
                <a:off x="720" y="1656"/>
                <a:ext cx="0" cy="132"/>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0" name="Line 14"/>
              <p:cNvSpPr>
                <a:spLocks noChangeShapeType="1"/>
              </p:cNvSpPr>
              <p:nvPr/>
            </p:nvSpPr>
            <p:spPr bwMode="auto">
              <a:xfrm>
                <a:off x="720" y="1656"/>
                <a:ext cx="90" cy="0"/>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1" name="Line 15"/>
              <p:cNvSpPr>
                <a:spLocks noChangeShapeType="1"/>
              </p:cNvSpPr>
              <p:nvPr/>
            </p:nvSpPr>
            <p:spPr bwMode="auto">
              <a:xfrm>
                <a:off x="810" y="1656"/>
                <a:ext cx="0" cy="132"/>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2" name="Line 16"/>
              <p:cNvSpPr>
                <a:spLocks noChangeShapeType="1"/>
              </p:cNvSpPr>
              <p:nvPr/>
            </p:nvSpPr>
            <p:spPr bwMode="auto">
              <a:xfrm>
                <a:off x="810" y="1788"/>
                <a:ext cx="87" cy="0"/>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3" name="Line 17"/>
              <p:cNvSpPr>
                <a:spLocks noChangeShapeType="1"/>
              </p:cNvSpPr>
              <p:nvPr/>
            </p:nvSpPr>
            <p:spPr bwMode="auto">
              <a:xfrm flipV="1">
                <a:off x="897" y="1656"/>
                <a:ext cx="0" cy="132"/>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4" name="Line 18"/>
              <p:cNvSpPr>
                <a:spLocks noChangeShapeType="1"/>
              </p:cNvSpPr>
              <p:nvPr/>
            </p:nvSpPr>
            <p:spPr bwMode="auto">
              <a:xfrm>
                <a:off x="897" y="1656"/>
                <a:ext cx="90" cy="0"/>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5" name="Line 19"/>
              <p:cNvSpPr>
                <a:spLocks noChangeShapeType="1"/>
              </p:cNvSpPr>
              <p:nvPr/>
            </p:nvSpPr>
            <p:spPr bwMode="auto">
              <a:xfrm>
                <a:off x="987" y="1656"/>
                <a:ext cx="0" cy="132"/>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16" name="Line 20"/>
              <p:cNvSpPr>
                <a:spLocks noChangeShapeType="1"/>
              </p:cNvSpPr>
              <p:nvPr/>
            </p:nvSpPr>
            <p:spPr bwMode="auto">
              <a:xfrm>
                <a:off x="987" y="1788"/>
                <a:ext cx="99" cy="0"/>
              </a:xfrm>
              <a:prstGeom prst="line">
                <a:avLst/>
              </a:prstGeom>
              <a:noFill/>
              <a:ln w="38100" cap="sq">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951317" name="Line 21"/>
            <p:cNvSpPr>
              <a:spLocks noChangeShapeType="1"/>
            </p:cNvSpPr>
            <p:nvPr/>
          </p:nvSpPr>
          <p:spPr bwMode="auto">
            <a:xfrm>
              <a:off x="1824" y="1295"/>
              <a:ext cx="0" cy="114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951318" name="Group 22"/>
            <p:cNvGrpSpPr>
              <a:grpSpLocks/>
            </p:cNvGrpSpPr>
            <p:nvPr/>
          </p:nvGrpSpPr>
          <p:grpSpPr bwMode="auto">
            <a:xfrm>
              <a:off x="5196" y="2126"/>
              <a:ext cx="465" cy="132"/>
              <a:chOff x="621" y="1656"/>
              <a:chExt cx="465" cy="132"/>
            </a:xfrm>
          </p:grpSpPr>
          <p:sp>
            <p:nvSpPr>
              <p:cNvPr id="951319" name="Line 23"/>
              <p:cNvSpPr>
                <a:spLocks noChangeShapeType="1"/>
              </p:cNvSpPr>
              <p:nvPr/>
            </p:nvSpPr>
            <p:spPr bwMode="auto">
              <a:xfrm>
                <a:off x="621" y="1788"/>
                <a:ext cx="99" cy="0"/>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0" name="Line 24"/>
              <p:cNvSpPr>
                <a:spLocks noChangeShapeType="1"/>
              </p:cNvSpPr>
              <p:nvPr/>
            </p:nvSpPr>
            <p:spPr bwMode="auto">
              <a:xfrm flipV="1">
                <a:off x="720" y="1656"/>
                <a:ext cx="0" cy="132"/>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1" name="Line 25"/>
              <p:cNvSpPr>
                <a:spLocks noChangeShapeType="1"/>
              </p:cNvSpPr>
              <p:nvPr/>
            </p:nvSpPr>
            <p:spPr bwMode="auto">
              <a:xfrm>
                <a:off x="720" y="1656"/>
                <a:ext cx="90" cy="0"/>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2" name="Line 26"/>
              <p:cNvSpPr>
                <a:spLocks noChangeShapeType="1"/>
              </p:cNvSpPr>
              <p:nvPr/>
            </p:nvSpPr>
            <p:spPr bwMode="auto">
              <a:xfrm>
                <a:off x="810" y="1656"/>
                <a:ext cx="0" cy="132"/>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3" name="Line 27"/>
              <p:cNvSpPr>
                <a:spLocks noChangeShapeType="1"/>
              </p:cNvSpPr>
              <p:nvPr/>
            </p:nvSpPr>
            <p:spPr bwMode="auto">
              <a:xfrm>
                <a:off x="810" y="1788"/>
                <a:ext cx="87" cy="0"/>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4" name="Line 28"/>
              <p:cNvSpPr>
                <a:spLocks noChangeShapeType="1"/>
              </p:cNvSpPr>
              <p:nvPr/>
            </p:nvSpPr>
            <p:spPr bwMode="auto">
              <a:xfrm flipV="1">
                <a:off x="897" y="1656"/>
                <a:ext cx="0" cy="132"/>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5" name="Line 29"/>
              <p:cNvSpPr>
                <a:spLocks noChangeShapeType="1"/>
              </p:cNvSpPr>
              <p:nvPr/>
            </p:nvSpPr>
            <p:spPr bwMode="auto">
              <a:xfrm>
                <a:off x="897" y="1656"/>
                <a:ext cx="90" cy="0"/>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6" name="Line 30"/>
              <p:cNvSpPr>
                <a:spLocks noChangeShapeType="1"/>
              </p:cNvSpPr>
              <p:nvPr/>
            </p:nvSpPr>
            <p:spPr bwMode="auto">
              <a:xfrm>
                <a:off x="987" y="1656"/>
                <a:ext cx="0" cy="132"/>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27" name="Line 31"/>
              <p:cNvSpPr>
                <a:spLocks noChangeShapeType="1"/>
              </p:cNvSpPr>
              <p:nvPr/>
            </p:nvSpPr>
            <p:spPr bwMode="auto">
              <a:xfrm>
                <a:off x="987" y="1788"/>
                <a:ext cx="99" cy="0"/>
              </a:xfrm>
              <a:prstGeom prst="line">
                <a:avLst/>
              </a:prstGeom>
              <a:noFill/>
              <a:ln w="38100" cap="sq">
                <a:solidFill>
                  <a:srgbClr val="99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951328" name="AutoShape 32"/>
            <p:cNvSpPr>
              <a:spLocks noChangeArrowheads="1"/>
            </p:cNvSpPr>
            <p:nvPr/>
          </p:nvSpPr>
          <p:spPr bwMode="auto">
            <a:xfrm rot="5400000">
              <a:off x="3936" y="1689"/>
              <a:ext cx="354" cy="426"/>
            </a:xfrm>
            <a:prstGeom prst="triangle">
              <a:avLst>
                <a:gd name="adj" fmla="val 50000"/>
              </a:avLst>
            </a:prstGeom>
            <a:solidFill>
              <a:srgbClr val="9933FF"/>
            </a:solidFill>
            <a:ln>
              <a:noFill/>
            </a:ln>
            <a:effectLst/>
            <a:extLst>
              <a:ext uri="{91240B29-F687-4F45-9708-019B960494DF}">
                <a14:hiddenLine xmlns:a14="http://schemas.microsoft.com/office/drawing/2010/main" w="28575" cap="sq">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29" name="Line 33"/>
            <p:cNvSpPr>
              <a:spLocks noChangeShapeType="1"/>
            </p:cNvSpPr>
            <p:nvPr/>
          </p:nvSpPr>
          <p:spPr bwMode="auto">
            <a:xfrm>
              <a:off x="3900" y="1902"/>
              <a:ext cx="294" cy="0"/>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30" name="Line 34"/>
            <p:cNvSpPr>
              <a:spLocks noChangeShapeType="1"/>
            </p:cNvSpPr>
            <p:nvPr/>
          </p:nvSpPr>
          <p:spPr bwMode="auto">
            <a:xfrm>
              <a:off x="4326" y="1902"/>
              <a:ext cx="198" cy="0"/>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31" name="Rectangle 35"/>
            <p:cNvSpPr>
              <a:spLocks noChangeArrowheads="1"/>
            </p:cNvSpPr>
            <p:nvPr/>
          </p:nvSpPr>
          <p:spPr bwMode="auto">
            <a:xfrm>
              <a:off x="4531" y="1789"/>
              <a:ext cx="599" cy="250"/>
            </a:xfrm>
            <a:prstGeom prst="rect">
              <a:avLst/>
            </a:prstGeom>
            <a:solidFill>
              <a:srgbClr val="CCFFCC"/>
            </a:solidFill>
            <a:ln>
              <a:noFill/>
            </a:ln>
            <a:effectLst/>
            <a:extLs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kumimoji="1" lang="zh-CN" altLang="en-US" sz="2000" b="1">
                  <a:latin typeface="Arial Black" panose="020B0A04020102020204" pitchFamily="34" charset="0"/>
                  <a:ea typeface="黑体" panose="02010609060101010101" pitchFamily="49" charset="-122"/>
                </a:rPr>
                <a:t>放大器</a:t>
              </a:r>
            </a:p>
          </p:txBody>
        </p:sp>
        <p:sp>
          <p:nvSpPr>
            <p:cNvPr id="951332" name="Text Box 36"/>
            <p:cNvSpPr txBox="1">
              <a:spLocks noChangeArrowheads="1"/>
            </p:cNvSpPr>
            <p:nvPr/>
          </p:nvSpPr>
          <p:spPr bwMode="auto">
            <a:xfrm>
              <a:off x="3774" y="1335"/>
              <a:ext cx="750" cy="442"/>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latin typeface="Arial Black" panose="020B0A04020102020204" pitchFamily="34" charset="0"/>
                  <a:ea typeface="黑体" panose="02010609060101010101" pitchFamily="49" charset="-122"/>
                </a:rPr>
                <a:t>光电二极管</a:t>
              </a:r>
            </a:p>
          </p:txBody>
        </p:sp>
        <p:sp>
          <p:nvSpPr>
            <p:cNvPr id="951333" name="Text Box 37"/>
            <p:cNvSpPr txBox="1">
              <a:spLocks noChangeArrowheads="1"/>
            </p:cNvSpPr>
            <p:nvPr/>
          </p:nvSpPr>
          <p:spPr bwMode="auto">
            <a:xfrm>
              <a:off x="4524" y="2192"/>
              <a:ext cx="672" cy="250"/>
            </a:xfrm>
            <a:prstGeom prst="rect">
              <a:avLst/>
            </a:prstGeom>
            <a:solidFill>
              <a:srgbClr val="CCFFCC"/>
            </a:solidFill>
            <a:ln>
              <a:noFill/>
            </a:ln>
            <a:effectLst/>
            <a:extLs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latin typeface="Arial Black" panose="020B0A04020102020204" pitchFamily="34" charset="0"/>
                  <a:ea typeface="黑体" panose="02010609060101010101" pitchFamily="49" charset="-122"/>
                </a:rPr>
                <a:t>判决器</a:t>
              </a:r>
            </a:p>
          </p:txBody>
        </p:sp>
        <p:sp>
          <p:nvSpPr>
            <p:cNvPr id="951334" name="Line 38"/>
            <p:cNvSpPr>
              <a:spLocks noChangeShapeType="1"/>
            </p:cNvSpPr>
            <p:nvPr/>
          </p:nvSpPr>
          <p:spPr bwMode="auto">
            <a:xfrm>
              <a:off x="4794" y="2039"/>
              <a:ext cx="0" cy="153"/>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35" name="Line 39"/>
            <p:cNvSpPr>
              <a:spLocks noChangeShapeType="1"/>
            </p:cNvSpPr>
            <p:nvPr/>
          </p:nvSpPr>
          <p:spPr bwMode="auto">
            <a:xfrm>
              <a:off x="5196" y="2323"/>
              <a:ext cx="300" cy="0"/>
            </a:xfrm>
            <a:prstGeom prst="line">
              <a:avLst/>
            </a:prstGeom>
            <a:noFill/>
            <a:ln w="28575" cap="sq">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36" name="Line 40"/>
            <p:cNvSpPr>
              <a:spLocks noChangeShapeType="1"/>
            </p:cNvSpPr>
            <p:nvPr/>
          </p:nvSpPr>
          <p:spPr bwMode="auto">
            <a:xfrm flipH="1">
              <a:off x="3780" y="1272"/>
              <a:ext cx="0" cy="117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951337" name="Group 41"/>
            <p:cNvGrpSpPr>
              <a:grpSpLocks/>
            </p:cNvGrpSpPr>
            <p:nvPr/>
          </p:nvGrpSpPr>
          <p:grpSpPr bwMode="auto">
            <a:xfrm>
              <a:off x="1677" y="1504"/>
              <a:ext cx="2223" cy="688"/>
              <a:chOff x="1677" y="1504"/>
              <a:chExt cx="2223" cy="688"/>
            </a:xfrm>
          </p:grpSpPr>
          <p:sp>
            <p:nvSpPr>
              <p:cNvPr id="951338" name="Oval 42"/>
              <p:cNvSpPr>
                <a:spLocks noChangeArrowheads="1"/>
              </p:cNvSpPr>
              <p:nvPr/>
            </p:nvSpPr>
            <p:spPr bwMode="auto">
              <a:xfrm>
                <a:off x="1956" y="1585"/>
                <a:ext cx="168" cy="297"/>
              </a:xfrm>
              <a:prstGeom prst="ellipse">
                <a:avLst/>
              </a:prstGeom>
              <a:noFill/>
              <a:ln w="28575" cap="sq">
                <a:solidFill>
                  <a:srgbClr val="FF0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39" name="Oval 43"/>
              <p:cNvSpPr>
                <a:spLocks noChangeArrowheads="1"/>
              </p:cNvSpPr>
              <p:nvPr/>
            </p:nvSpPr>
            <p:spPr bwMode="auto">
              <a:xfrm>
                <a:off x="3432" y="1605"/>
                <a:ext cx="168" cy="297"/>
              </a:xfrm>
              <a:prstGeom prst="ellipse">
                <a:avLst/>
              </a:prstGeom>
              <a:noFill/>
              <a:ln w="28575" cap="sq">
                <a:solidFill>
                  <a:srgbClr val="FF0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951340" name="Group 44"/>
              <p:cNvGrpSpPr>
                <a:grpSpLocks/>
              </p:cNvGrpSpPr>
              <p:nvPr/>
            </p:nvGrpSpPr>
            <p:grpSpPr bwMode="auto">
              <a:xfrm>
                <a:off x="1677" y="1504"/>
                <a:ext cx="2223" cy="688"/>
                <a:chOff x="1677" y="1504"/>
                <a:chExt cx="2223" cy="688"/>
              </a:xfrm>
            </p:grpSpPr>
            <p:sp>
              <p:nvSpPr>
                <p:cNvPr id="951341" name="Line 45"/>
                <p:cNvSpPr>
                  <a:spLocks noChangeShapeType="1"/>
                </p:cNvSpPr>
                <p:nvPr/>
              </p:nvSpPr>
              <p:spPr bwMode="auto">
                <a:xfrm>
                  <a:off x="1677" y="1902"/>
                  <a:ext cx="2223" cy="0"/>
                </a:xfrm>
                <a:prstGeom prst="line">
                  <a:avLst/>
                </a:prstGeom>
                <a:noFill/>
                <a:ln w="28575"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1342" name="Oval 46"/>
                <p:cNvSpPr>
                  <a:spLocks noChangeArrowheads="1"/>
                </p:cNvSpPr>
                <p:nvPr/>
              </p:nvSpPr>
              <p:spPr bwMode="auto">
                <a:xfrm>
                  <a:off x="2004" y="1585"/>
                  <a:ext cx="168" cy="297"/>
                </a:xfrm>
                <a:prstGeom prst="ellipse">
                  <a:avLst/>
                </a:prstGeom>
                <a:noFill/>
                <a:ln w="28575" cap="sq">
                  <a:solidFill>
                    <a:srgbClr val="FF0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43" name="Text Box 47"/>
                <p:cNvSpPr txBox="1">
                  <a:spLocks noChangeArrowheads="1"/>
                </p:cNvSpPr>
                <p:nvPr/>
              </p:nvSpPr>
              <p:spPr bwMode="auto">
                <a:xfrm>
                  <a:off x="1875" y="1922"/>
                  <a:ext cx="498" cy="2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光纤</a:t>
                  </a:r>
                </a:p>
              </p:txBody>
            </p:sp>
            <p:sp>
              <p:nvSpPr>
                <p:cNvPr id="951344" name="Oval 48"/>
                <p:cNvSpPr>
                  <a:spLocks noChangeArrowheads="1"/>
                </p:cNvSpPr>
                <p:nvPr/>
              </p:nvSpPr>
              <p:spPr bwMode="auto">
                <a:xfrm>
                  <a:off x="3384" y="1605"/>
                  <a:ext cx="168" cy="297"/>
                </a:xfrm>
                <a:prstGeom prst="ellipse">
                  <a:avLst/>
                </a:prstGeom>
                <a:noFill/>
                <a:ln w="28575" cap="sq">
                  <a:solidFill>
                    <a:srgbClr val="FF0000"/>
                  </a:solidFill>
                  <a:round/>
                  <a:headEnd/>
                  <a:tailEnd/>
                </a:ln>
                <a:effectLst/>
                <a:extLst>
                  <a:ext uri="{909E8E84-426E-40DD-AFC4-6F175D3DCCD1}">
                    <a14:hiddenFill xmlns:a14="http://schemas.microsoft.com/office/drawing/2010/main">
                      <a:solidFill>
                        <a:srgbClr val="008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45" name="Text Box 49"/>
                <p:cNvSpPr txBox="1">
                  <a:spLocks noChangeArrowheads="1"/>
                </p:cNvSpPr>
                <p:nvPr/>
              </p:nvSpPr>
              <p:spPr bwMode="auto">
                <a:xfrm>
                  <a:off x="3303" y="1942"/>
                  <a:ext cx="498" cy="2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光纤</a:t>
                  </a:r>
                </a:p>
              </p:txBody>
            </p:sp>
            <p:sp>
              <p:nvSpPr>
                <p:cNvPr id="951346" name="AutoShape 50"/>
                <p:cNvSpPr>
                  <a:spLocks noChangeArrowheads="1"/>
                </p:cNvSpPr>
                <p:nvPr/>
              </p:nvSpPr>
              <p:spPr bwMode="auto">
                <a:xfrm rot="5400000">
                  <a:off x="2707" y="1752"/>
                  <a:ext cx="295" cy="300"/>
                </a:xfrm>
                <a:prstGeom prst="triangle">
                  <a:avLst>
                    <a:gd name="adj" fmla="val 50000"/>
                  </a:avLst>
                </a:prstGeom>
                <a:solidFill>
                  <a:schemeClr val="tx2"/>
                </a:solidFill>
                <a:ln>
                  <a:noFill/>
                </a:ln>
                <a:effectLst/>
                <a:extLs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51347" name="Text Box 51"/>
                <p:cNvSpPr txBox="1">
                  <a:spLocks noChangeArrowheads="1"/>
                </p:cNvSpPr>
                <p:nvPr/>
              </p:nvSpPr>
              <p:spPr bwMode="auto">
                <a:xfrm>
                  <a:off x="2494" y="1504"/>
                  <a:ext cx="722" cy="25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中继器</a:t>
                  </a:r>
                </a:p>
              </p:txBody>
            </p:sp>
          </p:grpSp>
        </p:grpSp>
      </p:grpSp>
      <p:sp>
        <p:nvSpPr>
          <p:cNvPr id="951348" name="AutoShape 52"/>
          <p:cNvSpPr>
            <a:spLocks noChangeArrowheads="1"/>
          </p:cNvSpPr>
          <p:nvPr/>
        </p:nvSpPr>
        <p:spPr bwMode="auto">
          <a:xfrm>
            <a:off x="3352800" y="1600200"/>
            <a:ext cx="2133600" cy="1524000"/>
          </a:xfrm>
          <a:prstGeom prst="irregularSeal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r>
              <a:rPr kumimoji="1" lang="zh-CN" altLang="en-US" sz="3200" b="1">
                <a:effectLst>
                  <a:outerShdw blurRad="38100" dist="38100" dir="2700000" algn="tl">
                    <a:srgbClr val="FFFFFF"/>
                  </a:outerShdw>
                </a:effectLst>
                <a:latin typeface="Tahoma" panose="020B0604030504040204" pitchFamily="34" charset="0"/>
                <a:ea typeface="黑体" panose="02010609060101010101" pitchFamily="49" charset="-122"/>
              </a:rPr>
              <a:t>光  纤</a:t>
            </a:r>
          </a:p>
        </p:txBody>
      </p:sp>
      <p:sp>
        <p:nvSpPr>
          <p:cNvPr id="951349" name="Rectangle 5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a:ea typeface="宋体" panose="02010600030101010101" pitchFamily="2" charset="-122"/>
              </a:rPr>
              <a:t>光通信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51348"/>
                                        </p:tgtEl>
                                        <p:attrNameLst>
                                          <p:attrName>style.visibility</p:attrName>
                                        </p:attrNameLst>
                                      </p:cBhvr>
                                      <p:to>
                                        <p:strVal val="visible"/>
                                      </p:to>
                                    </p:set>
                                    <p:anim calcmode="lin" valueType="num">
                                      <p:cBhvr>
                                        <p:cTn id="7" dur="1000" fill="hold"/>
                                        <p:tgtEl>
                                          <p:spTgt spid="951348"/>
                                        </p:tgtEl>
                                        <p:attrNameLst>
                                          <p:attrName>ppt_w</p:attrName>
                                        </p:attrNameLst>
                                      </p:cBhvr>
                                      <p:tavLst>
                                        <p:tav tm="0">
                                          <p:val>
                                            <p:fltVal val="0"/>
                                          </p:val>
                                        </p:tav>
                                        <p:tav tm="100000">
                                          <p:val>
                                            <p:strVal val="#ppt_w"/>
                                          </p:val>
                                        </p:tav>
                                      </p:tavLst>
                                    </p:anim>
                                    <p:anim calcmode="lin" valueType="num">
                                      <p:cBhvr>
                                        <p:cTn id="8" dur="1000" fill="hold"/>
                                        <p:tgtEl>
                                          <p:spTgt spid="951348"/>
                                        </p:tgtEl>
                                        <p:attrNameLst>
                                          <p:attrName>ppt_h</p:attrName>
                                        </p:attrNameLst>
                                      </p:cBhvr>
                                      <p:tavLst>
                                        <p:tav tm="0">
                                          <p:val>
                                            <p:fltVal val="0"/>
                                          </p:val>
                                        </p:tav>
                                        <p:tav tm="100000">
                                          <p:val>
                                            <p:strVal val="#ppt_h"/>
                                          </p:val>
                                        </p:tav>
                                      </p:tavLst>
                                    </p:anim>
                                    <p:anim calcmode="lin" valueType="num">
                                      <p:cBhvr>
                                        <p:cTn id="9" dur="1000" fill="hold"/>
                                        <p:tgtEl>
                                          <p:spTgt spid="95134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513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1348"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7" name="Rectangle 3"/>
          <p:cNvSpPr>
            <a:spLocks noChangeArrowheads="1"/>
          </p:cNvSpPr>
          <p:nvPr/>
        </p:nvSpPr>
        <p:spPr bwMode="auto">
          <a:xfrm>
            <a:off x="762000" y="1828800"/>
            <a:ext cx="8001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r>
              <a:rPr kumimoji="1" lang="zh-CN" altLang="en-US" sz="2800" b="1">
                <a:solidFill>
                  <a:srgbClr val="FF3300"/>
                </a:solidFill>
                <a:effectLst>
                  <a:outerShdw blurRad="38100" dist="38100" dir="2700000" algn="tl">
                    <a:srgbClr val="C0C0C0"/>
                  </a:outerShdw>
                </a:effectLst>
                <a:latin typeface="黑体" panose="02010609060101010101" pitchFamily="49" charset="-122"/>
                <a:ea typeface="黑体" panose="02010609060101010101" pitchFamily="49" charset="-122"/>
              </a:rPr>
              <a:t>光纤色散：</a:t>
            </a:r>
            <a:r>
              <a:rPr kumimoji="1" lang="zh-CN" altLang="en-US" sz="2800" b="1">
                <a:effectLst>
                  <a:outerShdw blurRad="38100" dist="38100" dir="2700000" algn="tl">
                    <a:srgbClr val="C0C0C0"/>
                  </a:outerShdw>
                </a:effectLst>
                <a:latin typeface="黑体" panose="02010609060101010101" pitchFamily="49" charset="-122"/>
                <a:ea typeface="黑体" panose="02010609060101010101" pitchFamily="49" charset="-122"/>
              </a:rPr>
              <a:t>信号能量中的各种分量由于在光纤中传输速度不同，而引起的信号畸变。</a:t>
            </a:r>
            <a:r>
              <a:rPr kumimoji="1" lang="zh-CN" altLang="en-US" sz="28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将引起光脉冲展宽和码间串扰，最终影响通信距离和容量。</a:t>
            </a:r>
          </a:p>
        </p:txBody>
      </p:sp>
      <p:sp>
        <p:nvSpPr>
          <p:cNvPr id="984068" name="Text Box 4"/>
          <p:cNvSpPr txBox="1">
            <a:spLocks noChangeArrowheads="1"/>
          </p:cNvSpPr>
          <p:nvPr/>
        </p:nvSpPr>
        <p:spPr bwMode="auto">
          <a:xfrm>
            <a:off x="304800" y="3465513"/>
            <a:ext cx="8153400" cy="247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buFontTx/>
              <a:buChar char="•"/>
            </a:pP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2000" b="1">
                <a:solidFill>
                  <a:srgbClr val="FFFF00"/>
                </a:solidFill>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3200" b="1">
                <a:solidFill>
                  <a:srgbClr val="FF3300"/>
                </a:solidFill>
                <a:effectLst>
                  <a:outerShdw blurRad="38100" dist="38100" dir="2700000" algn="tl">
                    <a:srgbClr val="C0C0C0"/>
                  </a:outerShdw>
                </a:effectLst>
                <a:latin typeface="Arial Black" panose="020B0A04020102020204" pitchFamily="34" charset="0"/>
                <a:ea typeface="黑体" panose="02010609060101010101" pitchFamily="49" charset="-122"/>
              </a:rPr>
              <a:t>色散类型</a:t>
            </a:r>
            <a:endParaRPr kumimoji="1" lang="zh-CN" altLang="en-US" sz="2800" b="1">
              <a:solidFill>
                <a:srgbClr val="FF33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模间色散</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：不同模式对应有不同的模折射率，导致群速度不同和脉冲展宽</a:t>
            </a:r>
            <a:r>
              <a:rPr kumimoji="1" lang="zh-CN" altLang="en-US" sz="2400" b="1">
                <a:solidFill>
                  <a:srgbClr val="CC0066"/>
                </a:solidFill>
                <a:effectLst>
                  <a:outerShdw blurRad="38100" dist="38100" dir="2700000" algn="tl">
                    <a:srgbClr val="C0C0C0"/>
                  </a:outerShdw>
                </a:effectLst>
                <a:latin typeface="Arial Black" panose="020B0A04020102020204" pitchFamily="34" charset="0"/>
                <a:ea typeface="黑体" panose="02010609060101010101" pitchFamily="49" charset="-122"/>
              </a:rPr>
              <a:t>（仅多模光纤有）</a:t>
            </a: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波导色散</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：传播常数随频率变化</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材料色散 </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n(</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：折射率随频率变化</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84069" name="Text Box 5"/>
          <p:cNvSpPr txBox="1">
            <a:spLocks noChangeArrowheads="1"/>
          </p:cNvSpPr>
          <p:nvPr/>
        </p:nvSpPr>
        <p:spPr bwMode="auto">
          <a:xfrm>
            <a:off x="6400800" y="5257800"/>
            <a:ext cx="1612900" cy="519113"/>
          </a:xfrm>
          <a:prstGeom prst="rect">
            <a:avLst/>
          </a:prstGeom>
          <a:noFill/>
          <a:ln>
            <a:noFill/>
          </a:ln>
          <a:extLst>
            <a:ext uri="{909E8E84-426E-40DD-AFC4-6F175D3DCCD1}">
              <a14:hiddenFill xmlns:a14="http://schemas.microsoft.com/office/drawing/2010/main">
                <a:solidFill>
                  <a:srgbClr val="C5FFF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800" b="1">
                <a:solidFill>
                  <a:srgbClr val="660066"/>
                </a:solidFill>
                <a:effectLst>
                  <a:outerShdw blurRad="38100" dist="38100" dir="2700000" algn="tl">
                    <a:srgbClr val="C0C0C0"/>
                  </a:outerShdw>
                </a:effectLst>
                <a:latin typeface="Times New Roman" panose="02020603050405020304" pitchFamily="18" charset="0"/>
                <a:ea typeface="黑体" panose="02010609060101010101" pitchFamily="49" charset="-122"/>
              </a:rPr>
              <a:t>波长色散</a:t>
            </a:r>
            <a:endParaRPr kumimoji="1" lang="zh-CN" altLang="en-US" sz="2000" b="1">
              <a:solidFill>
                <a:srgbClr val="660066"/>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984070" name="AutoShape 6"/>
          <p:cNvSpPr>
            <a:spLocks/>
          </p:cNvSpPr>
          <p:nvPr/>
        </p:nvSpPr>
        <p:spPr bwMode="auto">
          <a:xfrm>
            <a:off x="6172200" y="5105400"/>
            <a:ext cx="152400" cy="762000"/>
          </a:xfrm>
          <a:prstGeom prst="rightBrace">
            <a:avLst>
              <a:gd name="adj1" fmla="val 41667"/>
              <a:gd name="adj2" fmla="val 50000"/>
            </a:avLst>
          </a:prstGeom>
          <a:noFill/>
          <a:ln w="28575" cap="sq">
            <a:solidFill>
              <a:schemeClr val="accent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71" name="Rectangle 7"/>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7797" name="Rectangle 5"/>
          <p:cNvSpPr>
            <a:spLocks noChangeArrowheads="1"/>
          </p:cNvSpPr>
          <p:nvPr/>
        </p:nvSpPr>
        <p:spPr bwMode="auto">
          <a:xfrm>
            <a:off x="8229600" y="228600"/>
            <a:ext cx="533400" cy="4572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ontrols>
      <mc:AlternateContent xmlns:mc="http://schemas.openxmlformats.org/markup-compatibility/2006">
        <mc:Choice xmlns:v="urn:schemas-microsoft-com:vml" Requires="v">
          <p:control spid="1057810" name="ShockwaveFlash1" r:id="rId2" imgW="9144000" imgH="6858000"/>
        </mc:Choice>
        <mc:Fallback>
          <p:control name="ShockwaveFlash1" r:id="rId2" imgW="9144000" imgH="6858000">
            <p:pic>
              <p:nvPicPr>
                <p:cNvPr id="1057796"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42" name="Group 2"/>
          <p:cNvGrpSpPr>
            <a:grpSpLocks/>
          </p:cNvGrpSpPr>
          <p:nvPr/>
        </p:nvGrpSpPr>
        <p:grpSpPr bwMode="auto">
          <a:xfrm>
            <a:off x="3733800" y="1143000"/>
            <a:ext cx="4495800" cy="2133600"/>
            <a:chOff x="1296" y="1008"/>
            <a:chExt cx="2832" cy="1344"/>
          </a:xfrm>
        </p:grpSpPr>
        <p:grpSp>
          <p:nvGrpSpPr>
            <p:cNvPr id="1085443" name="Group 3"/>
            <p:cNvGrpSpPr>
              <a:grpSpLocks/>
            </p:cNvGrpSpPr>
            <p:nvPr/>
          </p:nvGrpSpPr>
          <p:grpSpPr bwMode="auto">
            <a:xfrm>
              <a:off x="1344" y="1104"/>
              <a:ext cx="2640" cy="1104"/>
              <a:chOff x="2880" y="624"/>
              <a:chExt cx="2640" cy="1104"/>
            </a:xfrm>
          </p:grpSpPr>
          <p:sp>
            <p:nvSpPr>
              <p:cNvPr id="1085444" name="AutoShape 4"/>
              <p:cNvSpPr>
                <a:spLocks noChangeArrowheads="1"/>
              </p:cNvSpPr>
              <p:nvPr/>
            </p:nvSpPr>
            <p:spPr bwMode="auto">
              <a:xfrm rot="-5400000">
                <a:off x="3912" y="72"/>
                <a:ext cx="1056" cy="2160"/>
              </a:xfrm>
              <a:prstGeom prst="flowChartDocument">
                <a:avLst/>
              </a:prstGeom>
              <a:solidFill>
                <a:schemeClr val="accent1"/>
              </a:solidFill>
              <a:ln w="9525">
                <a:solidFill>
                  <a:schemeClr val="tx1"/>
                </a:solidFill>
                <a:miter lim="800000"/>
                <a:headEnd/>
                <a:tailEnd/>
              </a:ln>
            </p:spPr>
            <p:txBody>
              <a:bodyPr wrap="none" anchor="ctr"/>
              <a:lstStyle/>
              <a:p>
                <a:endParaRPr lang="zh-CN" altLang="en-US"/>
              </a:p>
            </p:txBody>
          </p:sp>
          <p:sp>
            <p:nvSpPr>
              <p:cNvPr id="1085445" name="Rectangle 5"/>
              <p:cNvSpPr>
                <a:spLocks noChangeArrowheads="1"/>
              </p:cNvSpPr>
              <p:nvPr/>
            </p:nvSpPr>
            <p:spPr bwMode="auto">
              <a:xfrm>
                <a:off x="3360" y="624"/>
                <a:ext cx="175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446" name="Rectangle 6"/>
              <p:cNvSpPr>
                <a:spLocks noChangeArrowheads="1"/>
              </p:cNvSpPr>
              <p:nvPr/>
            </p:nvSpPr>
            <p:spPr bwMode="auto">
              <a:xfrm>
                <a:off x="3360" y="1504"/>
                <a:ext cx="211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447" name="Line 7"/>
              <p:cNvSpPr>
                <a:spLocks noChangeShapeType="1"/>
              </p:cNvSpPr>
              <p:nvPr/>
            </p:nvSpPr>
            <p:spPr bwMode="auto">
              <a:xfrm flipV="1">
                <a:off x="3372" y="810"/>
                <a:ext cx="80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48" name="Line 8"/>
              <p:cNvSpPr>
                <a:spLocks noChangeShapeType="1"/>
              </p:cNvSpPr>
              <p:nvPr/>
            </p:nvSpPr>
            <p:spPr bwMode="auto">
              <a:xfrm flipH="1" flipV="1">
                <a:off x="4176" y="816"/>
                <a:ext cx="805"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49" name="Line 9"/>
              <p:cNvSpPr>
                <a:spLocks noChangeShapeType="1"/>
              </p:cNvSpPr>
              <p:nvPr/>
            </p:nvSpPr>
            <p:spPr bwMode="auto">
              <a:xfrm flipV="1">
                <a:off x="2880" y="1146"/>
                <a:ext cx="492"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50" name="Text Box 10"/>
              <p:cNvSpPr txBox="1">
                <a:spLocks noChangeArrowheads="1"/>
              </p:cNvSpPr>
              <p:nvPr/>
            </p:nvSpPr>
            <p:spPr bwMode="auto">
              <a:xfrm>
                <a:off x="3936" y="864"/>
                <a:ext cx="270"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c</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1" name="Text Box 11"/>
              <p:cNvSpPr txBox="1">
                <a:spLocks noChangeArrowheads="1"/>
              </p:cNvSpPr>
              <p:nvPr/>
            </p:nvSpPr>
            <p:spPr bwMode="auto">
              <a:xfrm>
                <a:off x="3014" y="1104"/>
                <a:ext cx="235"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16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i</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2" name="Text Box 12"/>
              <p:cNvSpPr txBox="1">
                <a:spLocks noChangeArrowheads="1"/>
              </p:cNvSpPr>
              <p:nvPr/>
            </p:nvSpPr>
            <p:spPr bwMode="auto">
              <a:xfrm>
                <a:off x="3417" y="123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3" name="Text Box 13"/>
              <p:cNvSpPr txBox="1">
                <a:spLocks noChangeArrowheads="1"/>
              </p:cNvSpPr>
              <p:nvPr/>
            </p:nvSpPr>
            <p:spPr bwMode="auto">
              <a:xfrm>
                <a:off x="3417" y="144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2</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4" name="Text Box 14"/>
              <p:cNvSpPr txBox="1">
                <a:spLocks noChangeArrowheads="1"/>
              </p:cNvSpPr>
              <p:nvPr/>
            </p:nvSpPr>
            <p:spPr bwMode="auto">
              <a:xfrm>
                <a:off x="3059" y="1356"/>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sp>
          <p:nvSpPr>
            <p:cNvPr id="1085455" name="Line 15"/>
            <p:cNvSpPr>
              <a:spLocks noChangeShapeType="1"/>
            </p:cNvSpPr>
            <p:nvPr/>
          </p:nvSpPr>
          <p:spPr bwMode="auto">
            <a:xfrm>
              <a:off x="2642" y="1008"/>
              <a:ext cx="0" cy="134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56" name="Line 16"/>
            <p:cNvSpPr>
              <a:spLocks noChangeShapeType="1"/>
            </p:cNvSpPr>
            <p:nvPr/>
          </p:nvSpPr>
          <p:spPr bwMode="auto">
            <a:xfrm>
              <a:off x="1296" y="1632"/>
              <a:ext cx="2832" cy="0"/>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85457" name="Text Box 17"/>
          <p:cNvSpPr txBox="1">
            <a:spLocks noChangeArrowheads="1"/>
          </p:cNvSpPr>
          <p:nvPr/>
        </p:nvSpPr>
        <p:spPr bwMode="auto">
          <a:xfrm>
            <a:off x="685800" y="3413125"/>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经历最短和最长路径的两束光线间的时差</a:t>
            </a:r>
            <a:r>
              <a:rPr kumimoji="1"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a:t>
            </a:r>
          </a:p>
        </p:txBody>
      </p:sp>
      <p:graphicFrame>
        <p:nvGraphicFramePr>
          <p:cNvPr id="1085458" name="Object 18"/>
          <p:cNvGraphicFramePr>
            <a:graphicFrameLocks noChangeAspect="1"/>
          </p:cNvGraphicFramePr>
          <p:nvPr/>
        </p:nvGraphicFramePr>
        <p:xfrm>
          <a:off x="1295400" y="4022725"/>
          <a:ext cx="5943600" cy="1143000"/>
        </p:xfrm>
        <a:graphic>
          <a:graphicData uri="http://schemas.openxmlformats.org/presentationml/2006/ole">
            <mc:AlternateContent xmlns:mc="http://schemas.openxmlformats.org/markup-compatibility/2006">
              <mc:Choice xmlns:v="urn:schemas-microsoft-com:vml" Requires="v">
                <p:oleObj spid="_x0000_s1085488" name="Microsoft 公式 3.0" r:id="rId3" imgW="1866600" imgH="482400" progId="Equation.3">
                  <p:embed/>
                </p:oleObj>
              </mc:Choice>
              <mc:Fallback>
                <p:oleObj name="Microsoft 公式 3.0" r:id="rId3" imgW="1866600" imgH="48240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022725"/>
                        <a:ext cx="5943600" cy="11430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59" name="Text Box 19"/>
          <p:cNvSpPr txBox="1">
            <a:spLocks noChangeArrowheads="1"/>
          </p:cNvSpPr>
          <p:nvPr/>
        </p:nvSpPr>
        <p:spPr bwMode="auto">
          <a:xfrm>
            <a:off x="457200" y="5470525"/>
            <a:ext cx="2971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en-US" altLang="zh-CN"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kumimoji="1" lang="zh-CN" altLang="en-US"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传输容量限制</a:t>
            </a:r>
            <a:r>
              <a:rPr kumimoji="1" lang="en-US" altLang="zh-CN"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graphicFrame>
        <p:nvGraphicFramePr>
          <p:cNvPr id="1085460" name="Object 20"/>
          <p:cNvGraphicFramePr>
            <a:graphicFrameLocks noChangeAspect="1"/>
          </p:cNvGraphicFramePr>
          <p:nvPr/>
        </p:nvGraphicFramePr>
        <p:xfrm>
          <a:off x="3124200" y="5394325"/>
          <a:ext cx="4114800" cy="990600"/>
        </p:xfrm>
        <a:graphic>
          <a:graphicData uri="http://schemas.openxmlformats.org/presentationml/2006/ole">
            <mc:AlternateContent xmlns:mc="http://schemas.openxmlformats.org/markup-compatibility/2006">
              <mc:Choice xmlns:v="urn:schemas-microsoft-com:vml" Requires="v">
                <p:oleObj spid="_x0000_s1085489" name="公式" r:id="rId5" imgW="1384200" imgH="431640" progId="Equation.3">
                  <p:embed/>
                </p:oleObj>
              </mc:Choice>
              <mc:Fallback>
                <p:oleObj name="公式" r:id="rId5" imgW="1384200" imgH="43164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5394325"/>
                        <a:ext cx="4114800" cy="9906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461" name="Text Box 21"/>
          <p:cNvSpPr txBox="1">
            <a:spLocks noChangeArrowheads="1"/>
          </p:cNvSpPr>
          <p:nvPr/>
        </p:nvSpPr>
        <p:spPr bwMode="auto">
          <a:xfrm>
            <a:off x="1219200" y="6156325"/>
            <a:ext cx="1828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0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0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信号比特率</a:t>
            </a:r>
          </a:p>
        </p:txBody>
      </p:sp>
      <p:sp>
        <p:nvSpPr>
          <p:cNvPr id="1085462" name="Text Box 22"/>
          <p:cNvSpPr txBox="1">
            <a:spLocks noChangeArrowheads="1"/>
          </p:cNvSpPr>
          <p:nvPr/>
        </p:nvSpPr>
        <p:spPr bwMode="auto">
          <a:xfrm>
            <a:off x="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85463" name="Rectangle 23"/>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60880" name="ShockwaveFlash1" r:id="rId2" imgW="9144000" imgH="6858000"/>
        </mc:Choice>
        <mc:Fallback>
          <p:control name="ShockwaveFlash1" r:id="rId2" imgW="9144000" imgH="6858000">
            <p:pic>
              <p:nvPicPr>
                <p:cNvPr id="1060867"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xfrm>
            <a:off x="152400" y="1143000"/>
            <a:ext cx="6503988" cy="487363"/>
          </a:xfrm>
        </p:spPr>
        <p:txBody>
          <a:bodyPr/>
          <a:lstStyle/>
          <a:p>
            <a:r>
              <a:rPr lang="zh-CN" altLang="en-US">
                <a:solidFill>
                  <a:srgbClr val="CC00CC"/>
                </a:solidFill>
                <a:ea typeface="宋体" panose="02010600030101010101" pitchFamily="2" charset="-122"/>
              </a:rPr>
              <a:t>群速色散</a:t>
            </a:r>
            <a:r>
              <a:rPr lang="en-US" altLang="zh-CN">
                <a:solidFill>
                  <a:srgbClr val="CC00CC"/>
                </a:solidFill>
                <a:ea typeface="宋体" panose="02010600030101010101" pitchFamily="2" charset="-122"/>
              </a:rPr>
              <a:t>(GVD)</a:t>
            </a:r>
          </a:p>
        </p:txBody>
      </p:sp>
      <p:sp>
        <p:nvSpPr>
          <p:cNvPr id="985091" name="Rectangle 3"/>
          <p:cNvSpPr>
            <a:spLocks noGrp="1" noChangeArrowheads="1"/>
          </p:cNvSpPr>
          <p:nvPr>
            <p:ph type="body" idx="1"/>
          </p:nvPr>
        </p:nvSpPr>
        <p:spPr>
          <a:xfrm>
            <a:off x="533400" y="1752600"/>
            <a:ext cx="8305800" cy="2438400"/>
          </a:xfrm>
        </p:spPr>
        <p:txBody>
          <a:bodyPr/>
          <a:lstStyle/>
          <a:p>
            <a:r>
              <a:rPr lang="zh-CN" altLang="en-US" sz="2400">
                <a:ea typeface="宋体" panose="02010600030101010101" pitchFamily="2" charset="-122"/>
              </a:rPr>
              <a:t>由光源发射进入光纤的光脉冲能量包含许多不同的频率分量，脉冲的不同频率分量将以不同的群速度传播，因而在传输过程中必将出现脉冲展宽，这种现象称为</a:t>
            </a:r>
            <a:r>
              <a:rPr lang="zh-CN" altLang="en-US" sz="2400">
                <a:solidFill>
                  <a:srgbClr val="FF0000"/>
                </a:solidFill>
                <a:ea typeface="宋体" panose="02010600030101010101" pitchFamily="2" charset="-122"/>
              </a:rPr>
              <a:t>群速色散（</a:t>
            </a:r>
            <a:r>
              <a:rPr lang="en-US" altLang="zh-CN" sz="2400">
                <a:solidFill>
                  <a:srgbClr val="FF0000"/>
                </a:solidFill>
                <a:ea typeface="宋体" panose="02010600030101010101" pitchFamily="2" charset="-122"/>
              </a:rPr>
              <a:t>GVD</a:t>
            </a:r>
            <a:r>
              <a:rPr lang="zh-CN" altLang="en-US" sz="2400">
                <a:solidFill>
                  <a:srgbClr val="FF0000"/>
                </a:solidFill>
                <a:ea typeface="宋体" panose="02010600030101010101" pitchFamily="2" charset="-122"/>
              </a:rPr>
              <a:t>）、模内色散</a:t>
            </a:r>
            <a:r>
              <a:rPr lang="zh-CN" altLang="en-US" sz="2400">
                <a:solidFill>
                  <a:schemeClr val="folHlink"/>
                </a:solidFill>
                <a:ea typeface="宋体" panose="02010600030101010101" pitchFamily="2" charset="-122"/>
              </a:rPr>
              <a:t>或简言之</a:t>
            </a:r>
            <a:r>
              <a:rPr lang="zh-CN" altLang="en-US" sz="2400">
                <a:solidFill>
                  <a:srgbClr val="FF0000"/>
                </a:solidFill>
                <a:ea typeface="宋体" panose="02010600030101010101" pitchFamily="2" charset="-122"/>
              </a:rPr>
              <a:t>光纤色散。</a:t>
            </a:r>
            <a:r>
              <a:rPr lang="zh-CN" altLang="en-US" sz="2400">
                <a:ea typeface="宋体" panose="02010600030101010101" pitchFamily="2" charset="-122"/>
              </a:rPr>
              <a:t>包括</a:t>
            </a:r>
            <a:r>
              <a:rPr lang="zh-CN" altLang="en-US" sz="2400">
                <a:solidFill>
                  <a:srgbClr val="FF0000"/>
                </a:solidFill>
                <a:ea typeface="宋体" panose="02010600030101010101" pitchFamily="2" charset="-122"/>
              </a:rPr>
              <a:t>材料色散</a:t>
            </a:r>
            <a:r>
              <a:rPr lang="zh-CN" altLang="en-US" sz="2400">
                <a:ea typeface="宋体" panose="02010600030101010101" pitchFamily="2" charset="-122"/>
              </a:rPr>
              <a:t>和</a:t>
            </a:r>
            <a:r>
              <a:rPr lang="zh-CN" altLang="en-US" sz="2400">
                <a:solidFill>
                  <a:srgbClr val="FF0000"/>
                </a:solidFill>
                <a:ea typeface="宋体" panose="02010600030101010101" pitchFamily="2" charset="-122"/>
              </a:rPr>
              <a:t>波导色散。</a:t>
            </a:r>
          </a:p>
        </p:txBody>
      </p:sp>
      <p:pic>
        <p:nvPicPr>
          <p:cNvPr id="985092" name="Picture 4" descr="w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3840163"/>
            <a:ext cx="5562600" cy="1722437"/>
          </a:xfrm>
          <a:prstGeom prst="rect">
            <a:avLst/>
          </a:prstGeom>
          <a:noFill/>
          <a:extLst>
            <a:ext uri="{909E8E84-426E-40DD-AFC4-6F175D3DCCD1}">
              <a14:hiddenFill xmlns:a14="http://schemas.microsoft.com/office/drawing/2010/main">
                <a:solidFill>
                  <a:srgbClr val="FFFFFF"/>
                </a:solidFill>
              </a14:hiddenFill>
            </a:ext>
          </a:extLst>
        </p:spPr>
      </p:pic>
      <p:sp>
        <p:nvSpPr>
          <p:cNvPr id="985093" name="Text Box 5"/>
          <p:cNvSpPr txBox="1">
            <a:spLocks noChangeArrowheads="1"/>
          </p:cNvSpPr>
          <p:nvPr/>
        </p:nvSpPr>
        <p:spPr bwMode="auto">
          <a:xfrm>
            <a:off x="533400" y="5791200"/>
            <a:ext cx="8153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200" b="1">
                <a:effectLst>
                  <a:outerShdw blurRad="38100" dist="38100" dir="2700000" algn="tl">
                    <a:srgbClr val="C0C0C0"/>
                  </a:outerShdw>
                </a:effectLst>
                <a:latin typeface="Times New Roman" panose="02020603050405020304" pitchFamily="18" charset="0"/>
                <a:ea typeface="宋体" panose="02010600030101010101" pitchFamily="2" charset="-122"/>
              </a:rPr>
              <a:t>Chromatic dispersion causes different wavelengths of a light pulse to travel at different speeds in fiber, resulting in pulse spreading</a:t>
            </a:r>
          </a:p>
        </p:txBody>
      </p:sp>
      <p:sp>
        <p:nvSpPr>
          <p:cNvPr id="985094" name="Rectangle 6"/>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58833" name="ShockwaveFlash1" r:id="rId2" imgW="9144000" imgH="6858000"/>
        </mc:Choice>
        <mc:Fallback>
          <p:control name="ShockwaveFlash1" r:id="rId2" imgW="9144000" imgH="6858000">
            <p:pic>
              <p:nvPicPr>
                <p:cNvPr id="1058820"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w="9525" algn="ctr">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6116" name="Object 4"/>
          <p:cNvGraphicFramePr>
            <a:graphicFrameLocks noChangeAspect="1"/>
          </p:cNvGraphicFramePr>
          <p:nvPr/>
        </p:nvGraphicFramePr>
        <p:xfrm>
          <a:off x="503238" y="1998663"/>
          <a:ext cx="7756525" cy="1184275"/>
        </p:xfrm>
        <a:graphic>
          <a:graphicData uri="http://schemas.openxmlformats.org/presentationml/2006/ole">
            <mc:AlternateContent xmlns:mc="http://schemas.openxmlformats.org/markup-compatibility/2006">
              <mc:Choice xmlns:v="urn:schemas-microsoft-com:vml" Requires="v">
                <p:oleObj spid="_x0000_s986161" name="Equation" r:id="rId3" imgW="1765080" imgH="279360" progId="Equation.DSMT4">
                  <p:embed/>
                </p:oleObj>
              </mc:Choice>
              <mc:Fallback>
                <p:oleObj name="Equation" r:id="rId3" imgW="176508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998663"/>
                        <a:ext cx="7756525" cy="1184275"/>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6117" name="Object 5"/>
          <p:cNvGraphicFramePr>
            <a:graphicFrameLocks noChangeAspect="1"/>
          </p:cNvGraphicFramePr>
          <p:nvPr/>
        </p:nvGraphicFramePr>
        <p:xfrm>
          <a:off x="2667000" y="5410200"/>
          <a:ext cx="3505200" cy="990600"/>
        </p:xfrm>
        <a:graphic>
          <a:graphicData uri="http://schemas.openxmlformats.org/presentationml/2006/ole">
            <mc:AlternateContent xmlns:mc="http://schemas.openxmlformats.org/markup-compatibility/2006">
              <mc:Choice xmlns:v="urn:schemas-microsoft-com:vml" Requires="v">
                <p:oleObj spid="_x0000_s986162" name="公式" r:id="rId5" imgW="774360" imgH="241200" progId="Equation.3">
                  <p:embed/>
                </p:oleObj>
              </mc:Choice>
              <mc:Fallback>
                <p:oleObj name="公式" r:id="rId5" imgW="77436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5410200"/>
                        <a:ext cx="3505200" cy="990600"/>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6118" name="Object 6"/>
          <p:cNvGraphicFramePr>
            <a:graphicFrameLocks noChangeAspect="1"/>
          </p:cNvGraphicFramePr>
          <p:nvPr/>
        </p:nvGraphicFramePr>
        <p:xfrm>
          <a:off x="2667000" y="3124200"/>
          <a:ext cx="3048000" cy="944563"/>
        </p:xfrm>
        <a:graphic>
          <a:graphicData uri="http://schemas.openxmlformats.org/presentationml/2006/ole">
            <mc:AlternateContent xmlns:mc="http://schemas.openxmlformats.org/markup-compatibility/2006">
              <mc:Choice xmlns:v="urn:schemas-microsoft-com:vml" Requires="v">
                <p:oleObj spid="_x0000_s986163" name="Equation" r:id="rId7" imgW="736560" imgH="228600" progId="Equation.DSMT4">
                  <p:embed/>
                </p:oleObj>
              </mc:Choice>
              <mc:Fallback>
                <p:oleObj name="Equation" r:id="rId7" imgW="73656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3124200"/>
                        <a:ext cx="30480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6119" name="Rectangle 7"/>
          <p:cNvSpPr>
            <a:spLocks noChangeArrowheads="1"/>
          </p:cNvSpPr>
          <p:nvPr/>
        </p:nvSpPr>
        <p:spPr bwMode="auto">
          <a:xfrm>
            <a:off x="269875" y="4114800"/>
            <a:ext cx="6740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80000"/>
              </a:spcBef>
              <a:buClr>
                <a:schemeClr val="hlink"/>
              </a:buClr>
              <a:buFont typeface="Wingdings" panose="05000000000000000000" pitchFamily="2" charset="2"/>
              <a:buNone/>
            </a:pPr>
            <a:r>
              <a:rPr lang="zh-CN" altLang="en-US" sz="2400">
                <a:solidFill>
                  <a:schemeClr val="accent1"/>
                </a:solidFill>
                <a:ea typeface="宋体" panose="02010600030101010101" pitchFamily="2" charset="-122"/>
                <a:sym typeface="Symbol" panose="05050102010706020507" pitchFamily="18" charset="2"/>
              </a:rPr>
              <a:t> 是角频率（弧度</a:t>
            </a:r>
            <a:r>
              <a:rPr lang="en-US" altLang="zh-CN" sz="2400">
                <a:solidFill>
                  <a:schemeClr val="accent1"/>
                </a:solidFill>
                <a:ea typeface="宋体" panose="02010600030101010101" pitchFamily="2" charset="-122"/>
                <a:sym typeface="Symbol" panose="05050102010706020507" pitchFamily="18" charset="2"/>
              </a:rPr>
              <a:t>/</a:t>
            </a:r>
            <a:r>
              <a:rPr lang="zh-CN" altLang="en-US" sz="2400">
                <a:solidFill>
                  <a:schemeClr val="accent1"/>
                </a:solidFill>
                <a:ea typeface="宋体" panose="02010600030101010101" pitchFamily="2" charset="-122"/>
                <a:sym typeface="Symbol" panose="05050102010706020507" pitchFamily="18" charset="2"/>
              </a:rPr>
              <a:t>秒）；是传播常数（</a:t>
            </a:r>
            <a:r>
              <a:rPr lang="en-US" altLang="zh-CN" sz="2400">
                <a:solidFill>
                  <a:schemeClr val="accent1"/>
                </a:solidFill>
                <a:ea typeface="宋体" panose="02010600030101010101" pitchFamily="2" charset="-122"/>
                <a:sym typeface="Symbol" panose="05050102010706020507" pitchFamily="18" charset="2"/>
              </a:rPr>
              <a:t>m-1</a:t>
            </a:r>
            <a:r>
              <a:rPr lang="zh-CN" altLang="en-US" sz="2400">
                <a:solidFill>
                  <a:schemeClr val="accent1"/>
                </a:solidFill>
                <a:ea typeface="宋体" panose="02010600030101010101" pitchFamily="2" charset="-122"/>
                <a:sym typeface="Symbol" panose="05050102010706020507" pitchFamily="18" charset="2"/>
              </a:rPr>
              <a:t>）。</a:t>
            </a:r>
          </a:p>
        </p:txBody>
      </p:sp>
      <p:sp>
        <p:nvSpPr>
          <p:cNvPr id="986120" name="Rectangle 8"/>
          <p:cNvSpPr>
            <a:spLocks noChangeArrowheads="1"/>
          </p:cNvSpPr>
          <p:nvPr/>
        </p:nvSpPr>
        <p:spPr bwMode="auto">
          <a:xfrm>
            <a:off x="0" y="1524000"/>
            <a:ext cx="344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ea typeface="宋体" panose="02010600030101010101" pitchFamily="2" charset="-122"/>
              </a:rPr>
              <a:t>沿</a:t>
            </a:r>
            <a:r>
              <a:rPr lang="en-US" altLang="zh-CN" sz="2400">
                <a:ea typeface="宋体" panose="02010600030101010101" pitchFamily="2" charset="-122"/>
              </a:rPr>
              <a:t>z</a:t>
            </a:r>
            <a:r>
              <a:rPr lang="zh-CN" altLang="en-US" sz="2400">
                <a:ea typeface="宋体" panose="02010600030101010101" pitchFamily="2" charset="-122"/>
              </a:rPr>
              <a:t>方向传输的单色波：</a:t>
            </a:r>
            <a:r>
              <a:rPr lang="zh-CN" altLang="en-US">
                <a:ea typeface="宋体" panose="02010600030101010101" pitchFamily="2" charset="-122"/>
              </a:rPr>
              <a:t> </a:t>
            </a:r>
          </a:p>
        </p:txBody>
      </p:sp>
      <p:sp>
        <p:nvSpPr>
          <p:cNvPr id="986121" name="Rectangle 9"/>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
        <p:nvSpPr>
          <p:cNvPr id="986124" name="Rectangle 12"/>
          <p:cNvSpPr>
            <a:spLocks noChangeArrowheads="1"/>
          </p:cNvSpPr>
          <p:nvPr/>
        </p:nvSpPr>
        <p:spPr bwMode="auto">
          <a:xfrm>
            <a:off x="298450" y="4724400"/>
            <a:ext cx="526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宋体" panose="02010600030101010101" pitchFamily="2" charset="-122"/>
              </a:rPr>
              <a:t>群速度：</a:t>
            </a:r>
            <a:r>
              <a:rPr lang="zh-CN" altLang="en-US" sz="2400">
                <a:solidFill>
                  <a:schemeClr val="accent1"/>
                </a:solidFill>
                <a:ea typeface="宋体" panose="02010600030101010101" pitchFamily="2" charset="-122"/>
              </a:rPr>
              <a:t>表征光信号包络的传输速度</a:t>
            </a:r>
          </a:p>
        </p:txBody>
      </p:sp>
    </p:spTree>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7138" name="Object 2"/>
          <p:cNvGraphicFramePr>
            <a:graphicFrameLocks noChangeAspect="1"/>
          </p:cNvGraphicFramePr>
          <p:nvPr/>
        </p:nvGraphicFramePr>
        <p:xfrm>
          <a:off x="2133600" y="2743200"/>
          <a:ext cx="4724400" cy="1143000"/>
        </p:xfrm>
        <a:graphic>
          <a:graphicData uri="http://schemas.openxmlformats.org/presentationml/2006/ole">
            <mc:AlternateContent xmlns:mc="http://schemas.openxmlformats.org/markup-compatibility/2006">
              <mc:Choice xmlns:v="urn:schemas-microsoft-com:vml" Requires="v">
                <p:oleObj spid="_x0000_s987156" name="公式" r:id="rId3" imgW="1117440" imgH="444240" progId="Equation.3">
                  <p:embed/>
                </p:oleObj>
              </mc:Choice>
              <mc:Fallback>
                <p:oleObj name="公式" r:id="rId3" imgW="1117440" imgH="4442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743200"/>
                        <a:ext cx="4724400" cy="1143000"/>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7139" name="Text Box 3"/>
          <p:cNvSpPr txBox="1">
            <a:spLocks noChangeArrowheads="1"/>
          </p:cNvSpPr>
          <p:nvPr/>
        </p:nvSpPr>
        <p:spPr bwMode="auto">
          <a:xfrm>
            <a:off x="609600" y="31242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kumimoji="1" lang="zh-CN" altLang="en-US" sz="2400">
              <a:latin typeface="Tahoma" panose="020B0604030504040204" pitchFamily="34" charset="0"/>
              <a:ea typeface="宋体" panose="02010600030101010101" pitchFamily="2" charset="-122"/>
            </a:endParaRPr>
          </a:p>
        </p:txBody>
      </p:sp>
      <p:sp>
        <p:nvSpPr>
          <p:cNvPr id="987140" name="Text Box 4"/>
          <p:cNvSpPr txBox="1">
            <a:spLocks noChangeArrowheads="1"/>
          </p:cNvSpPr>
          <p:nvPr/>
        </p:nvSpPr>
        <p:spPr bwMode="auto">
          <a:xfrm>
            <a:off x="838200" y="4035425"/>
            <a:ext cx="7620000" cy="244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CC00CC"/>
                </a:solidFill>
                <a:effectLst>
                  <a:outerShdw blurRad="38100" dist="38100" dir="2700000" algn="tl">
                    <a:srgbClr val="C0C0C0"/>
                  </a:outerShdw>
                </a:effectLst>
                <a:latin typeface="Tahoma" panose="020B0604030504040204" pitchFamily="34" charset="0"/>
                <a:ea typeface="宋体" panose="02010600030101010101" pitchFamily="2" charset="-122"/>
              </a:rPr>
              <a:t>群时延是频率的函数</a:t>
            </a:r>
            <a:r>
              <a:rPr kumimoji="1" lang="zh-CN" altLang="en-US" sz="2800" b="1">
                <a:effectLst>
                  <a:outerShdw blurRad="38100" dist="38100" dir="2700000" algn="tl">
                    <a:srgbClr val="C0C0C0"/>
                  </a:outerShdw>
                </a:effectLst>
                <a:latin typeface="Tahoma" panose="020B0604030504040204" pitchFamily="34" charset="0"/>
                <a:ea typeface="宋体" panose="02010600030101010101" pitchFamily="2" charset="-122"/>
              </a:rPr>
              <a:t>，因此任意频谱分量传播相同距离所需的时间都不一样。</a:t>
            </a:r>
          </a:p>
          <a:p>
            <a:pPr algn="l">
              <a:spcBef>
                <a:spcPct val="50000"/>
              </a:spcBef>
            </a:pPr>
            <a:r>
              <a:rPr kumimoji="1" lang="zh-CN" altLang="en-US" sz="2800" b="1">
                <a:effectLst>
                  <a:outerShdw blurRad="38100" dist="38100" dir="2700000" algn="tl">
                    <a:srgbClr val="C0C0C0"/>
                  </a:outerShdw>
                </a:effectLst>
                <a:latin typeface="Tahoma" panose="020B0604030504040204" pitchFamily="34" charset="0"/>
                <a:ea typeface="宋体" panose="02010600030101010101" pitchFamily="2" charset="-122"/>
              </a:rPr>
              <a:t>这种时延差所造成的后果就是光脉冲传播时延随时间的推移而展宽。而我们所关心的就是由</a:t>
            </a:r>
            <a:r>
              <a:rPr kumimoji="1" lang="zh-CN" altLang="en-US" sz="2800" b="1">
                <a:solidFill>
                  <a:srgbClr val="CC00CC"/>
                </a:solidFill>
                <a:effectLst>
                  <a:outerShdw blurRad="38100" dist="38100" dir="2700000" algn="tl">
                    <a:srgbClr val="C0C0C0"/>
                  </a:outerShdw>
                </a:effectLst>
                <a:latin typeface="Tahoma" panose="020B0604030504040204" pitchFamily="34" charset="0"/>
                <a:ea typeface="宋体" panose="02010600030101010101" pitchFamily="2" charset="-122"/>
              </a:rPr>
              <a:t>群时延引入的脉冲展宽程度</a:t>
            </a:r>
            <a:r>
              <a:rPr kumimoji="1" lang="zh-CN" altLang="en-US" sz="2800" b="1">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87141" name="Text Box 5"/>
          <p:cNvSpPr txBox="1">
            <a:spLocks noChangeArrowheads="1"/>
          </p:cNvSpPr>
          <p:nvPr/>
        </p:nvSpPr>
        <p:spPr bwMode="auto">
          <a:xfrm>
            <a:off x="533400" y="1447800"/>
            <a:ext cx="79248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宋体" panose="02010600030101010101" pitchFamily="2" charset="-122"/>
              </a:rPr>
              <a:t>群时延：</a:t>
            </a:r>
            <a:r>
              <a:rPr kumimoji="1" lang="zh-CN" altLang="en-US" sz="2800" b="1">
                <a:effectLst>
                  <a:outerShdw blurRad="38100" dist="38100" dir="2700000" algn="tl">
                    <a:srgbClr val="C0C0C0"/>
                  </a:outerShdw>
                </a:effectLst>
                <a:latin typeface="宋体" panose="02010600030101010101" pitchFamily="2" charset="-122"/>
                <a:ea typeface="宋体" panose="02010600030101010101" pitchFamily="2" charset="-122"/>
              </a:rPr>
              <a:t>频率为</a:t>
            </a:r>
            <a:r>
              <a:rPr kumimoji="1" lang="zh-CN" altLang="en-US" sz="2800" b="1">
                <a:effectLst>
                  <a:outerShdw blurRad="38100" dist="38100" dir="2700000" algn="tl">
                    <a:srgbClr val="C0C0C0"/>
                  </a:outerShdw>
                </a:effectLst>
                <a:latin typeface="宋体" panose="02010600030101010101" pitchFamily="2" charset="-122"/>
                <a:ea typeface="宋体" panose="02010600030101010101" pitchFamily="2" charset="-122"/>
                <a:sym typeface="Symbol" panose="05050102010706020507" pitchFamily="18" charset="2"/>
              </a:rPr>
              <a:t></a:t>
            </a:r>
            <a:r>
              <a:rPr kumimoji="1" lang="zh-CN" altLang="en-US" sz="2800" b="1">
                <a:effectLst>
                  <a:outerShdw blurRad="38100" dist="38100" dir="2700000" algn="tl">
                    <a:srgbClr val="C0C0C0"/>
                  </a:outerShdw>
                </a:effectLst>
                <a:latin typeface="宋体" panose="02010600030101010101" pitchFamily="2" charset="-122"/>
                <a:ea typeface="宋体" panose="02010600030101010101" pitchFamily="2" charset="-122"/>
              </a:rPr>
              <a:t>的光谱分量经过长为</a:t>
            </a:r>
            <a:r>
              <a:rPr kumimoji="1" lang="en-US" altLang="zh-CN" sz="2800" b="1">
                <a:effectLst>
                  <a:outerShdw blurRad="38100" dist="38100" dir="2700000" algn="tl">
                    <a:srgbClr val="C0C0C0"/>
                  </a:outerShdw>
                </a:effectLst>
                <a:latin typeface="宋体" panose="02010600030101010101" pitchFamily="2" charset="-122"/>
                <a:ea typeface="宋体" panose="02010600030101010101" pitchFamily="2" charset="-122"/>
              </a:rPr>
              <a:t>L</a:t>
            </a:r>
            <a:r>
              <a:rPr kumimoji="1" lang="zh-CN" altLang="en-US" sz="2800" b="1">
                <a:effectLst>
                  <a:outerShdw blurRad="38100" dist="38100" dir="2700000" algn="tl">
                    <a:srgbClr val="C0C0C0"/>
                  </a:outerShdw>
                </a:effectLst>
                <a:latin typeface="宋体" panose="02010600030101010101" pitchFamily="2" charset="-122"/>
                <a:ea typeface="宋体" panose="02010600030101010101" pitchFamily="2" charset="-122"/>
              </a:rPr>
              <a:t>的单模光  </a:t>
            </a:r>
          </a:p>
          <a:p>
            <a:pPr algn="l">
              <a:spcBef>
                <a:spcPct val="50000"/>
              </a:spcBef>
            </a:pPr>
            <a:r>
              <a:rPr kumimoji="1" lang="zh-CN" altLang="en-US" sz="2800" b="1">
                <a:effectLst>
                  <a:outerShdw blurRad="38100" dist="38100" dir="2700000" algn="tl">
                    <a:srgbClr val="C0C0C0"/>
                  </a:outerShdw>
                </a:effectLst>
                <a:latin typeface="宋体" panose="02010600030101010101" pitchFamily="2" charset="-122"/>
                <a:ea typeface="宋体" panose="02010600030101010101" pitchFamily="2" charset="-122"/>
              </a:rPr>
              <a:t>        纤时的时延。</a:t>
            </a:r>
          </a:p>
        </p:txBody>
      </p:sp>
      <p:sp>
        <p:nvSpPr>
          <p:cNvPr id="987143" name="Rectangle 7"/>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5" name="Rectangle 3"/>
          <p:cNvSpPr>
            <a:spLocks noGrp="1" noChangeArrowheads="1"/>
          </p:cNvSpPr>
          <p:nvPr>
            <p:ph type="body" idx="1"/>
          </p:nvPr>
        </p:nvSpPr>
        <p:spPr>
          <a:xfrm>
            <a:off x="304800" y="1295400"/>
            <a:ext cx="8305800" cy="4114800"/>
          </a:xfrm>
        </p:spPr>
        <p:txBody>
          <a:bodyPr/>
          <a:lstStyle/>
          <a:p>
            <a:r>
              <a:rPr lang="zh-CN" altLang="en-US">
                <a:solidFill>
                  <a:schemeClr val="folHlink"/>
                </a:solidFill>
                <a:ea typeface="宋体" panose="02010600030101010101" pitchFamily="2" charset="-122"/>
              </a:rPr>
              <a:t>光脉冲展宽</a:t>
            </a:r>
            <a:r>
              <a:rPr lang="zh-CN" altLang="en-US">
                <a:ea typeface="宋体" panose="02010600030101010101" pitchFamily="2" charset="-122"/>
              </a:rPr>
              <a:t>：</a:t>
            </a:r>
            <a:r>
              <a:rPr lang="zh-CN" altLang="en-US" sz="2400">
                <a:ea typeface="宋体" panose="02010600030101010101" pitchFamily="2" charset="-122"/>
              </a:rPr>
              <a:t>由于光脉冲包含许多频率分量，因而群速度的频率相关性导致了脉冲传输过程中展宽，不再同时到达光纤输出端。</a:t>
            </a:r>
          </a:p>
          <a:p>
            <a:endParaRPr lang="zh-CN" altLang="en-US">
              <a:ea typeface="宋体" panose="02010600030101010101" pitchFamily="2" charset="-122"/>
            </a:endParaRPr>
          </a:p>
        </p:txBody>
      </p:sp>
      <p:graphicFrame>
        <p:nvGraphicFramePr>
          <p:cNvPr id="1088516" name="Object 4"/>
          <p:cNvGraphicFramePr>
            <a:graphicFrameLocks noChangeAspect="1"/>
          </p:cNvGraphicFramePr>
          <p:nvPr/>
        </p:nvGraphicFramePr>
        <p:xfrm>
          <a:off x="990600" y="2819400"/>
          <a:ext cx="7315200" cy="1066800"/>
        </p:xfrm>
        <a:graphic>
          <a:graphicData uri="http://schemas.openxmlformats.org/presentationml/2006/ole">
            <mc:AlternateContent xmlns:mc="http://schemas.openxmlformats.org/markup-compatibility/2006">
              <mc:Choice xmlns:v="urn:schemas-microsoft-com:vml" Requires="v">
                <p:oleObj spid="_x0000_s1088547" name="Microsoft 公式 3.0" r:id="rId3" imgW="2311200" imgH="419040" progId="Equation.3">
                  <p:embed/>
                </p:oleObj>
              </mc:Choice>
              <mc:Fallback>
                <p:oleObj name="Microsoft 公式 3.0" r:id="rId3" imgW="2311200" imgH="419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819400"/>
                        <a:ext cx="7315200" cy="1066800"/>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8517" name="Object 5"/>
          <p:cNvGraphicFramePr>
            <a:graphicFrameLocks noChangeAspect="1"/>
          </p:cNvGraphicFramePr>
          <p:nvPr/>
        </p:nvGraphicFramePr>
        <p:xfrm>
          <a:off x="990600" y="4572000"/>
          <a:ext cx="3048000" cy="720725"/>
        </p:xfrm>
        <a:graphic>
          <a:graphicData uri="http://schemas.openxmlformats.org/presentationml/2006/ole">
            <mc:AlternateContent xmlns:mc="http://schemas.openxmlformats.org/markup-compatibility/2006">
              <mc:Choice xmlns:v="urn:schemas-microsoft-com:vml" Requires="v">
                <p:oleObj spid="_x0000_s1088548" name="Microsoft 公式 3.0" r:id="rId5" imgW="965160" imgH="228600" progId="Equation.3">
                  <p:embed/>
                </p:oleObj>
              </mc:Choice>
              <mc:Fallback>
                <p:oleObj name="Microsoft 公式 3.0" r:id="rId5" imgW="96516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572000"/>
                        <a:ext cx="3048000" cy="720725"/>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8518" name="Text Box 6"/>
          <p:cNvSpPr txBox="1">
            <a:spLocks noChangeArrowheads="1"/>
          </p:cNvSpPr>
          <p:nvPr/>
        </p:nvSpPr>
        <p:spPr bwMode="auto">
          <a:xfrm>
            <a:off x="3962400" y="47244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为群速色散（</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GVD</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sp>
        <p:nvSpPr>
          <p:cNvPr id="1088519" name="Text Box 7"/>
          <p:cNvSpPr txBox="1">
            <a:spLocks noChangeArrowheads="1"/>
          </p:cNvSpPr>
          <p:nvPr/>
        </p:nvSpPr>
        <p:spPr bwMode="auto">
          <a:xfrm>
            <a:off x="990600" y="39624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脉冲展宽同</a:t>
            </a: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a:t>
            </a:r>
            <a:r>
              <a:rPr kumimoji="1" lang="en-US" altLang="zh-CN" sz="2400" b="1" baseline="-25000">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2</a:t>
            </a: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、光纤长度</a:t>
            </a:r>
            <a:r>
              <a:rPr kumimoji="1" lang="en-US" altLang="zh-CN"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L</a:t>
            </a: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和信号谱宽</a:t>
            </a: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a:t>
            </a: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成正比</a:t>
            </a:r>
          </a:p>
        </p:txBody>
      </p:sp>
      <p:sp>
        <p:nvSpPr>
          <p:cNvPr id="1088520" name="Text Box 8"/>
          <p:cNvSpPr txBox="1">
            <a:spLocks noChangeArrowheads="1"/>
          </p:cNvSpPr>
          <p:nvPr/>
        </p:nvSpPr>
        <p:spPr bwMode="auto">
          <a:xfrm>
            <a:off x="914400" y="54102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en-US" altLang="zh-CN" sz="2400" b="1" baseline="-25000">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2</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决定了脉冲在光纤中的展宽程度</a:t>
            </a:r>
            <a:endPar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088521" name="Rectangle 9"/>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9" name="Rectangle 3"/>
          <p:cNvSpPr>
            <a:spLocks noGrp="1" noChangeArrowheads="1"/>
          </p:cNvSpPr>
          <p:nvPr>
            <p:ph type="body" idx="1"/>
          </p:nvPr>
        </p:nvSpPr>
        <p:spPr>
          <a:xfrm>
            <a:off x="533400" y="1219200"/>
            <a:ext cx="8305800" cy="1219200"/>
          </a:xfrm>
        </p:spPr>
        <p:txBody>
          <a:bodyPr/>
          <a:lstStyle/>
          <a:p>
            <a:r>
              <a:rPr lang="zh-CN" altLang="en-US" sz="2400">
                <a:solidFill>
                  <a:srgbClr val="CC00CC"/>
                </a:solidFill>
                <a:ea typeface="宋体" panose="02010600030101010101" pitchFamily="2" charset="-122"/>
              </a:rPr>
              <a:t>以色散参数</a:t>
            </a:r>
            <a:r>
              <a:rPr lang="en-US" altLang="zh-CN" sz="2400">
                <a:solidFill>
                  <a:srgbClr val="CC00CC"/>
                </a:solidFill>
                <a:ea typeface="宋体" panose="02010600030101010101" pitchFamily="2" charset="-122"/>
              </a:rPr>
              <a:t>D[</a:t>
            </a:r>
            <a:r>
              <a:rPr lang="en-US" altLang="zh-CN" sz="2400" i="1">
                <a:solidFill>
                  <a:srgbClr val="CC00CC"/>
                </a:solidFill>
                <a:ea typeface="宋体" panose="02010600030101010101" pitchFamily="2" charset="-122"/>
              </a:rPr>
              <a:t>ps/(nm. km)</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表达脉冲展宽</a:t>
            </a:r>
          </a:p>
          <a:p>
            <a:pPr>
              <a:buFont typeface="Wingdings" panose="05000000000000000000" pitchFamily="2" charset="2"/>
              <a:buNone/>
            </a:pPr>
            <a:r>
              <a:rPr lang="zh-CN" altLang="en-US" sz="2400">
                <a:ea typeface="宋体" panose="02010600030101010101" pitchFamily="2" charset="-122"/>
              </a:rPr>
              <a:t>    </a:t>
            </a:r>
            <a:r>
              <a:rPr lang="en-US" altLang="zh-CN" sz="2400">
                <a:ea typeface="宋体" panose="02010600030101010101" pitchFamily="2" charset="-122"/>
              </a:rPr>
              <a:t>D</a:t>
            </a:r>
            <a:r>
              <a:rPr lang="zh-CN" altLang="en-US" sz="2400">
                <a:ea typeface="宋体" panose="02010600030101010101" pitchFamily="2" charset="-122"/>
              </a:rPr>
              <a:t>的定义为：</a:t>
            </a:r>
          </a:p>
        </p:txBody>
      </p:sp>
      <p:graphicFrame>
        <p:nvGraphicFramePr>
          <p:cNvPr id="1089540" name="Object 4"/>
          <p:cNvGraphicFramePr>
            <a:graphicFrameLocks noChangeAspect="1"/>
          </p:cNvGraphicFramePr>
          <p:nvPr/>
        </p:nvGraphicFramePr>
        <p:xfrm>
          <a:off x="3124200" y="1752600"/>
          <a:ext cx="2819400" cy="1031875"/>
        </p:xfrm>
        <a:graphic>
          <a:graphicData uri="http://schemas.openxmlformats.org/presentationml/2006/ole">
            <mc:AlternateContent xmlns:mc="http://schemas.openxmlformats.org/markup-compatibility/2006">
              <mc:Choice xmlns:v="urn:schemas-microsoft-com:vml" Requires="v">
                <p:oleObj spid="_x0000_s1089584" name="Microsoft 公式 3.0" r:id="rId3" imgW="647640" imgH="393480" progId="Equation.3">
                  <p:embed/>
                </p:oleObj>
              </mc:Choice>
              <mc:Fallback>
                <p:oleObj name="Microsoft 公式 3.0" r:id="rId3" imgW="64764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752600"/>
                        <a:ext cx="2819400" cy="1031875"/>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9541" name="Text Box 5"/>
          <p:cNvSpPr txBox="1">
            <a:spLocks noChangeArrowheads="1"/>
          </p:cNvSpPr>
          <p:nvPr/>
        </p:nvSpPr>
        <p:spPr bwMode="auto">
          <a:xfrm>
            <a:off x="685800" y="29718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D</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代表两个波长间隔为</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1nm</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的光波传输</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1km</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距离后的时延</a:t>
            </a:r>
          </a:p>
        </p:txBody>
      </p:sp>
      <p:graphicFrame>
        <p:nvGraphicFramePr>
          <p:cNvPr id="1089542" name="Object 6"/>
          <p:cNvGraphicFramePr>
            <a:graphicFrameLocks noChangeAspect="1"/>
          </p:cNvGraphicFramePr>
          <p:nvPr/>
        </p:nvGraphicFramePr>
        <p:xfrm>
          <a:off x="914400" y="4886325"/>
          <a:ext cx="7315200" cy="1057275"/>
        </p:xfrm>
        <a:graphic>
          <a:graphicData uri="http://schemas.openxmlformats.org/presentationml/2006/ole">
            <mc:AlternateContent xmlns:mc="http://schemas.openxmlformats.org/markup-compatibility/2006">
              <mc:Choice xmlns:v="urn:schemas-microsoft-com:vml" Requires="v">
                <p:oleObj spid="_x0000_s1089585" name="Microsoft 公式 3.0" r:id="rId5" imgW="2057400" imgH="393480" progId="Equation.3">
                  <p:embed/>
                </p:oleObj>
              </mc:Choice>
              <mc:Fallback>
                <p:oleObj name="Microsoft 公式 3.0" r:id="rId5" imgW="205740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886325"/>
                        <a:ext cx="7315200" cy="1057275"/>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9543" name="Object 7"/>
          <p:cNvGraphicFramePr>
            <a:graphicFrameLocks noChangeAspect="1"/>
          </p:cNvGraphicFramePr>
          <p:nvPr/>
        </p:nvGraphicFramePr>
        <p:xfrm>
          <a:off x="2362200" y="3825875"/>
          <a:ext cx="3657600" cy="701675"/>
        </p:xfrm>
        <a:graphic>
          <a:graphicData uri="http://schemas.openxmlformats.org/presentationml/2006/ole">
            <mc:AlternateContent xmlns:mc="http://schemas.openxmlformats.org/markup-compatibility/2006">
              <mc:Choice xmlns:v="urn:schemas-microsoft-com:vml" Requires="v">
                <p:oleObj spid="_x0000_s1089586" name="Microsoft 公式 3.0" r:id="rId7" imgW="927000" imgH="177480" progId="Equation.3">
                  <p:embed/>
                </p:oleObj>
              </mc:Choice>
              <mc:Fallback>
                <p:oleObj name="Microsoft 公式 3.0" r:id="rId7" imgW="927000" imgH="1774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3825875"/>
                        <a:ext cx="3657600" cy="701675"/>
                      </a:xfrm>
                      <a:prstGeom prst="rect">
                        <a:avLst/>
                      </a:prstGeom>
                      <a:solidFill>
                        <a:srgbClr val="C5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9544" name="Text Box 8"/>
          <p:cNvSpPr txBox="1">
            <a:spLocks noChangeArrowheads="1"/>
          </p:cNvSpPr>
          <p:nvPr/>
        </p:nvSpPr>
        <p:spPr bwMode="auto">
          <a:xfrm>
            <a:off x="609600" y="3902075"/>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effectLst>
                  <a:outerShdw blurRad="38100" dist="38100" dir="2700000" algn="tl">
                    <a:srgbClr val="C0C0C0"/>
                  </a:outerShdw>
                </a:effectLst>
                <a:latin typeface="Times New Roman" panose="02020603050405020304" pitchFamily="18" charset="0"/>
                <a:ea typeface="黑体" panose="02010609060101010101" pitchFamily="49" charset="-122"/>
              </a:rPr>
              <a:t>脉冲展宽：</a:t>
            </a:r>
          </a:p>
        </p:txBody>
      </p:sp>
      <p:sp>
        <p:nvSpPr>
          <p:cNvPr id="1089545" name="Text Box 9"/>
          <p:cNvSpPr txBox="1">
            <a:spLocks noChangeArrowheads="1"/>
          </p:cNvSpPr>
          <p:nvPr/>
        </p:nvSpPr>
        <p:spPr bwMode="auto">
          <a:xfrm>
            <a:off x="6096000" y="3749675"/>
            <a:ext cx="2743200" cy="822325"/>
          </a:xfrm>
          <a:prstGeom prst="rect">
            <a:avLst/>
          </a:prstGeom>
          <a:noFill/>
          <a:ln>
            <a:noFill/>
          </a:ln>
          <a:effectLst/>
          <a:extLst>
            <a:ext uri="{909E8E84-426E-40DD-AFC4-6F175D3DCCD1}">
              <a14:hiddenFill xmlns:a14="http://schemas.microsoft.com/office/drawing/2010/main">
                <a:solidFill>
                  <a:srgbClr val="00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以波长单位表达的光信号谱宽</a:t>
            </a:r>
            <a:endParaRPr kumimoji="1" lang="zh-CN" altLang="en-US" sz="24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1089547" name="Rectangle 11"/>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p:txBody>
          <a:bodyPr/>
          <a:lstStyle/>
          <a:p>
            <a:r>
              <a:rPr lang="zh-CN" altLang="en-US">
                <a:effectLst>
                  <a:outerShdw blurRad="38100" dist="38100" dir="2700000" algn="tl">
                    <a:srgbClr val="C0C0C0"/>
                  </a:outerShdw>
                </a:effectLst>
                <a:ea typeface="宋体" panose="02010600030101010101" pitchFamily="2" charset="-122"/>
              </a:rPr>
              <a:t>主要内容</a:t>
            </a:r>
          </a:p>
        </p:txBody>
      </p:sp>
      <p:sp>
        <p:nvSpPr>
          <p:cNvPr id="1086467" name="Rectangle 3"/>
          <p:cNvSpPr>
            <a:spLocks noGrp="1" noChangeArrowheads="1"/>
          </p:cNvSpPr>
          <p:nvPr>
            <p:ph type="body" idx="1"/>
          </p:nvPr>
        </p:nvSpPr>
        <p:spPr>
          <a:xfrm>
            <a:off x="2057400" y="1295400"/>
            <a:ext cx="5486400" cy="5334000"/>
          </a:xfrm>
          <a:noFill/>
          <a:ln/>
        </p:spPr>
        <p:txBody>
          <a:bodyPr/>
          <a:lstStyle/>
          <a:p>
            <a:pPr>
              <a:lnSpc>
                <a:spcPct val="140000"/>
              </a:lnSpc>
            </a:pPr>
            <a:r>
              <a:rPr lang="zh-CN" altLang="en-US" b="1" u="sng">
                <a:solidFill>
                  <a:srgbClr val="FF0000"/>
                </a:solidFill>
                <a:ea typeface="宋体" panose="02010600030101010101" pitchFamily="2" charset="-122"/>
              </a:rPr>
              <a:t>光纤的基本概念</a:t>
            </a:r>
          </a:p>
          <a:p>
            <a:pPr>
              <a:lnSpc>
                <a:spcPct val="140000"/>
              </a:lnSpc>
            </a:pPr>
            <a:r>
              <a:rPr lang="zh-CN" altLang="en-US" b="1">
                <a:ea typeface="宋体" panose="02010600030101010101" pitchFamily="2" charset="-122"/>
              </a:rPr>
              <a:t>光纤传光原理</a:t>
            </a:r>
          </a:p>
          <a:p>
            <a:pPr>
              <a:lnSpc>
                <a:spcPct val="140000"/>
              </a:lnSpc>
            </a:pPr>
            <a:r>
              <a:rPr lang="zh-CN" altLang="en-US" b="1">
                <a:ea typeface="宋体" panose="02010600030101010101" pitchFamily="2" charset="-122"/>
              </a:rPr>
              <a:t>光纤的损耗和色散</a:t>
            </a:r>
          </a:p>
          <a:p>
            <a:pPr>
              <a:lnSpc>
                <a:spcPct val="140000"/>
              </a:lnSpc>
            </a:pPr>
            <a:r>
              <a:rPr lang="zh-CN" altLang="en-US" b="1">
                <a:ea typeface="宋体" panose="02010600030101010101" pitchFamily="2" charset="-122"/>
              </a:rPr>
              <a:t>光纤的偏振和双折射</a:t>
            </a:r>
          </a:p>
          <a:p>
            <a:pPr>
              <a:lnSpc>
                <a:spcPct val="140000"/>
              </a:lnSpc>
            </a:pPr>
            <a:r>
              <a:rPr lang="zh-CN" altLang="en-US" b="1">
                <a:ea typeface="宋体" panose="02010600030101010101" pitchFamily="2" charset="-122"/>
              </a:rPr>
              <a:t>光纤的非线性和光纤孤子</a:t>
            </a:r>
          </a:p>
          <a:p>
            <a:pPr>
              <a:lnSpc>
                <a:spcPct val="140000"/>
              </a:lnSpc>
            </a:pPr>
            <a:r>
              <a:rPr lang="zh-CN" altLang="en-US" b="1">
                <a:ea typeface="宋体" panose="02010600030101010101" pitchFamily="2" charset="-122"/>
              </a:rPr>
              <a:t>光纤通信</a:t>
            </a:r>
            <a:endParaRPr lang="en-US" altLang="zh-CN" b="1">
              <a:ea typeface="宋体" panose="02010600030101010101" pitchFamily="2" charset="-122"/>
            </a:endParaRPr>
          </a:p>
          <a:p>
            <a:pPr>
              <a:lnSpc>
                <a:spcPct val="140000"/>
              </a:lnSpc>
            </a:pPr>
            <a:r>
              <a:rPr lang="zh-CN" altLang="en-US" b="1">
                <a:ea typeface="宋体" panose="02010600030101010101" pitchFamily="2" charset="-122"/>
              </a:rPr>
              <a:t>光纤传感</a:t>
            </a:r>
          </a:p>
        </p:txBody>
      </p:sp>
    </p:spTree>
  </p:cSld>
  <p:clrMapOvr>
    <a:masterClrMapping/>
  </p:clrMapOvr>
  <p:transition>
    <p:blinds dir="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12"/>
          <p:cNvSpPr>
            <a:spLocks/>
          </p:cNvSpPr>
          <p:nvPr/>
        </p:nvSpPr>
        <p:spPr bwMode="auto">
          <a:xfrm>
            <a:off x="1835150" y="3140075"/>
            <a:ext cx="323850" cy="469900"/>
          </a:xfrm>
          <a:custGeom>
            <a:avLst/>
            <a:gdLst>
              <a:gd name="T0" fmla="*/ 0 w 644"/>
              <a:gd name="T1" fmla="*/ 290 h 296"/>
              <a:gd name="T2" fmla="*/ 160 w 644"/>
              <a:gd name="T3" fmla="*/ 248 h 296"/>
              <a:gd name="T4" fmla="*/ 318 w 644"/>
              <a:gd name="T5" fmla="*/ 0 h 296"/>
              <a:gd name="T6" fmla="*/ 478 w 644"/>
              <a:gd name="T7" fmla="*/ 248 h 296"/>
              <a:gd name="T8" fmla="*/ 644 w 644"/>
              <a:gd name="T9" fmla="*/ 290 h 296"/>
              <a:gd name="T10" fmla="*/ 0 60000 65536"/>
              <a:gd name="T11" fmla="*/ 0 60000 65536"/>
              <a:gd name="T12" fmla="*/ 0 60000 65536"/>
              <a:gd name="T13" fmla="*/ 0 60000 65536"/>
              <a:gd name="T14" fmla="*/ 0 60000 65536"/>
              <a:gd name="T15" fmla="*/ 0 w 644"/>
              <a:gd name="T16" fmla="*/ 0 h 296"/>
              <a:gd name="T17" fmla="*/ 644 w 644"/>
              <a:gd name="T18" fmla="*/ 296 h 296"/>
            </a:gdLst>
            <a:ahLst/>
            <a:cxnLst>
              <a:cxn ang="T10">
                <a:pos x="T0" y="T1"/>
              </a:cxn>
              <a:cxn ang="T11">
                <a:pos x="T2" y="T3"/>
              </a:cxn>
              <a:cxn ang="T12">
                <a:pos x="T4" y="T5"/>
              </a:cxn>
              <a:cxn ang="T13">
                <a:pos x="T6" y="T7"/>
              </a:cxn>
              <a:cxn ang="T14">
                <a:pos x="T8" y="T9"/>
              </a:cxn>
            </a:cxnLst>
            <a:rect l="T15" t="T16" r="T17" b="T18"/>
            <a:pathLst>
              <a:path w="644" h="296">
                <a:moveTo>
                  <a:pt x="0" y="290"/>
                </a:moveTo>
                <a:cubicBezTo>
                  <a:pt x="27" y="283"/>
                  <a:pt x="107" y="296"/>
                  <a:pt x="160" y="248"/>
                </a:cubicBezTo>
                <a:cubicBezTo>
                  <a:pt x="213" y="200"/>
                  <a:pt x="265" y="0"/>
                  <a:pt x="318" y="0"/>
                </a:cubicBezTo>
                <a:cubicBezTo>
                  <a:pt x="371" y="0"/>
                  <a:pt x="424" y="200"/>
                  <a:pt x="478" y="248"/>
                </a:cubicBezTo>
                <a:cubicBezTo>
                  <a:pt x="532" y="296"/>
                  <a:pt x="610" y="281"/>
                  <a:pt x="644" y="290"/>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34819" name="Rectangle 13"/>
          <p:cNvSpPr>
            <a:spLocks noChangeArrowheads="1"/>
          </p:cNvSpPr>
          <p:nvPr/>
        </p:nvSpPr>
        <p:spPr bwMode="auto">
          <a:xfrm>
            <a:off x="2393950" y="3463925"/>
            <a:ext cx="4140200" cy="1371600"/>
          </a:xfrm>
          <a:prstGeom prst="rect">
            <a:avLst/>
          </a:prstGeom>
          <a:gradFill rotWithShape="1">
            <a:gsLst>
              <a:gs pos="0">
                <a:srgbClr val="B3B3B3"/>
              </a:gs>
              <a:gs pos="50000">
                <a:srgbClr val="EAEAEA"/>
              </a:gs>
              <a:gs pos="100000">
                <a:srgbClr val="B3B3B3"/>
              </a:gs>
            </a:gsLst>
            <a:lin ang="5400000" scaled="1"/>
          </a:gradFill>
          <a:ln w="9525">
            <a:no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34820" name="Rectangle 14"/>
          <p:cNvSpPr>
            <a:spLocks noChangeArrowheads="1"/>
          </p:cNvSpPr>
          <p:nvPr/>
        </p:nvSpPr>
        <p:spPr bwMode="auto">
          <a:xfrm>
            <a:off x="2393950" y="3959225"/>
            <a:ext cx="4140200" cy="419100"/>
          </a:xfrm>
          <a:prstGeom prst="rect">
            <a:avLst/>
          </a:prstGeom>
          <a:gradFill rotWithShape="1">
            <a:gsLst>
              <a:gs pos="0">
                <a:srgbClr val="666666"/>
              </a:gs>
              <a:gs pos="50000">
                <a:srgbClr val="DDDDDD"/>
              </a:gs>
              <a:gs pos="100000">
                <a:srgbClr val="666666"/>
              </a:gs>
            </a:gsLst>
            <a:lin ang="5400000" scaled="1"/>
          </a:gradFill>
          <a:ln w="9525">
            <a:noFill/>
            <a:miter lim="800000"/>
            <a:headEnd/>
            <a:tailEnd/>
          </a:ln>
        </p:spPr>
        <p:txBody>
          <a:bodyPr wrap="none" anchor="ctr"/>
          <a:lstStyle/>
          <a:p>
            <a:pPr algn="l">
              <a:defRPr/>
            </a:pPr>
            <a:endParaRPr lang="zh-CN" altLang="en-US" sz="2400">
              <a:latin typeface="+mj-lt"/>
              <a:ea typeface="楷体" pitchFamily="49" charset="-122"/>
              <a:cs typeface="仿宋_GB2312"/>
            </a:endParaRPr>
          </a:p>
        </p:txBody>
      </p:sp>
      <p:sp>
        <p:nvSpPr>
          <p:cNvPr id="34821" name="Freeform 18"/>
          <p:cNvSpPr>
            <a:spLocks/>
          </p:cNvSpPr>
          <p:nvPr/>
        </p:nvSpPr>
        <p:spPr bwMode="auto">
          <a:xfrm>
            <a:off x="6851650" y="3140075"/>
            <a:ext cx="615950" cy="469900"/>
          </a:xfrm>
          <a:custGeom>
            <a:avLst/>
            <a:gdLst>
              <a:gd name="T0" fmla="*/ 0 w 644"/>
              <a:gd name="T1" fmla="*/ 290 h 296"/>
              <a:gd name="T2" fmla="*/ 160 w 644"/>
              <a:gd name="T3" fmla="*/ 248 h 296"/>
              <a:gd name="T4" fmla="*/ 318 w 644"/>
              <a:gd name="T5" fmla="*/ 0 h 296"/>
              <a:gd name="T6" fmla="*/ 478 w 644"/>
              <a:gd name="T7" fmla="*/ 248 h 296"/>
              <a:gd name="T8" fmla="*/ 644 w 644"/>
              <a:gd name="T9" fmla="*/ 290 h 296"/>
              <a:gd name="T10" fmla="*/ 0 60000 65536"/>
              <a:gd name="T11" fmla="*/ 0 60000 65536"/>
              <a:gd name="T12" fmla="*/ 0 60000 65536"/>
              <a:gd name="T13" fmla="*/ 0 60000 65536"/>
              <a:gd name="T14" fmla="*/ 0 60000 65536"/>
              <a:gd name="T15" fmla="*/ 0 w 644"/>
              <a:gd name="T16" fmla="*/ 0 h 296"/>
              <a:gd name="T17" fmla="*/ 644 w 644"/>
              <a:gd name="T18" fmla="*/ 296 h 296"/>
            </a:gdLst>
            <a:ahLst/>
            <a:cxnLst>
              <a:cxn ang="T10">
                <a:pos x="T0" y="T1"/>
              </a:cxn>
              <a:cxn ang="T11">
                <a:pos x="T2" y="T3"/>
              </a:cxn>
              <a:cxn ang="T12">
                <a:pos x="T4" y="T5"/>
              </a:cxn>
              <a:cxn ang="T13">
                <a:pos x="T6" y="T7"/>
              </a:cxn>
              <a:cxn ang="T14">
                <a:pos x="T8" y="T9"/>
              </a:cxn>
            </a:cxnLst>
            <a:rect l="T15" t="T16" r="T17" b="T18"/>
            <a:pathLst>
              <a:path w="644" h="296">
                <a:moveTo>
                  <a:pt x="0" y="290"/>
                </a:moveTo>
                <a:cubicBezTo>
                  <a:pt x="27" y="283"/>
                  <a:pt x="107" y="296"/>
                  <a:pt x="160" y="248"/>
                </a:cubicBezTo>
                <a:cubicBezTo>
                  <a:pt x="213" y="200"/>
                  <a:pt x="265" y="0"/>
                  <a:pt x="318" y="0"/>
                </a:cubicBezTo>
                <a:cubicBezTo>
                  <a:pt x="371" y="0"/>
                  <a:pt x="424" y="200"/>
                  <a:pt x="478" y="248"/>
                </a:cubicBezTo>
                <a:cubicBezTo>
                  <a:pt x="532" y="296"/>
                  <a:pt x="610" y="281"/>
                  <a:pt x="644" y="290"/>
                </a:cubicBezTo>
              </a:path>
            </a:pathLst>
          </a:custGeom>
          <a:noFill/>
          <a:ln w="9525">
            <a:solidFill>
              <a:schemeClr val="tx1"/>
            </a:solidFill>
            <a:miter lim="800000"/>
            <a:headEnd/>
            <a:tailEnd/>
          </a:ln>
        </p:spPr>
        <p:txBody>
          <a:bodyPr wrap="none"/>
          <a:lstStyle/>
          <a:p>
            <a:pPr algn="l">
              <a:defRPr/>
            </a:pPr>
            <a:endParaRPr lang="zh-CN" altLang="en-US" sz="2400">
              <a:latin typeface="+mj-lt"/>
              <a:ea typeface="楷体" pitchFamily="49" charset="-122"/>
              <a:cs typeface="仿宋_GB2312"/>
            </a:endParaRPr>
          </a:p>
        </p:txBody>
      </p:sp>
      <p:sp>
        <p:nvSpPr>
          <p:cNvPr id="34822" name="Line 27"/>
          <p:cNvSpPr>
            <a:spLocks noChangeShapeType="1"/>
          </p:cNvSpPr>
          <p:nvPr/>
        </p:nvSpPr>
        <p:spPr bwMode="auto">
          <a:xfrm>
            <a:off x="2203450" y="4175125"/>
            <a:ext cx="4559300" cy="0"/>
          </a:xfrm>
          <a:prstGeom prst="line">
            <a:avLst/>
          </a:prstGeom>
          <a:noFill/>
          <a:ln w="38100">
            <a:solidFill>
              <a:schemeClr val="tx1"/>
            </a:solidFill>
            <a:miter lim="800000"/>
            <a:headEnd/>
            <a:tailEnd type="triangle" w="sm" len="lg"/>
          </a:ln>
        </p:spPr>
        <p:txBody>
          <a:bodyPr wrap="none"/>
          <a:lstStyle/>
          <a:p>
            <a:pPr algn="l">
              <a:defRPr/>
            </a:pPr>
            <a:endParaRPr lang="zh-CN" altLang="en-US" sz="2400">
              <a:latin typeface="+mj-lt"/>
              <a:ea typeface="楷体" pitchFamily="49" charset="-122"/>
              <a:cs typeface="仿宋_GB2312"/>
            </a:endParaRPr>
          </a:p>
        </p:txBody>
      </p:sp>
      <p:sp>
        <p:nvSpPr>
          <p:cNvPr id="34823" name="Freeform 28"/>
          <p:cNvSpPr>
            <a:spLocks/>
          </p:cNvSpPr>
          <p:nvPr/>
        </p:nvSpPr>
        <p:spPr bwMode="auto">
          <a:xfrm rot="5400000">
            <a:off x="3111500" y="3959225"/>
            <a:ext cx="984250" cy="444500"/>
          </a:xfrm>
          <a:custGeom>
            <a:avLst/>
            <a:gdLst>
              <a:gd name="T0" fmla="*/ 0 w 644"/>
              <a:gd name="T1" fmla="*/ 435490 h 296"/>
              <a:gd name="T2" fmla="*/ 244534 w 644"/>
              <a:gd name="T3" fmla="*/ 372419 h 296"/>
              <a:gd name="T4" fmla="*/ 486012 w 644"/>
              <a:gd name="T5" fmla="*/ 0 h 296"/>
              <a:gd name="T6" fmla="*/ 730546 w 644"/>
              <a:gd name="T7" fmla="*/ 372419 h 296"/>
              <a:gd name="T8" fmla="*/ 984250 w 644"/>
              <a:gd name="T9" fmla="*/ 435490 h 296"/>
              <a:gd name="T10" fmla="*/ 0 60000 65536"/>
              <a:gd name="T11" fmla="*/ 0 60000 65536"/>
              <a:gd name="T12" fmla="*/ 0 60000 65536"/>
              <a:gd name="T13" fmla="*/ 0 60000 65536"/>
              <a:gd name="T14" fmla="*/ 0 60000 65536"/>
              <a:gd name="T15" fmla="*/ 0 w 644"/>
              <a:gd name="T16" fmla="*/ 0 h 296"/>
              <a:gd name="T17" fmla="*/ 644 w 644"/>
              <a:gd name="T18" fmla="*/ 296 h 296"/>
            </a:gdLst>
            <a:ahLst/>
            <a:cxnLst>
              <a:cxn ang="T10">
                <a:pos x="T0" y="T1"/>
              </a:cxn>
              <a:cxn ang="T11">
                <a:pos x="T2" y="T3"/>
              </a:cxn>
              <a:cxn ang="T12">
                <a:pos x="T4" y="T5"/>
              </a:cxn>
              <a:cxn ang="T13">
                <a:pos x="T6" y="T7"/>
              </a:cxn>
              <a:cxn ang="T14">
                <a:pos x="T8" y="T9"/>
              </a:cxn>
            </a:cxnLst>
            <a:rect l="T15" t="T16" r="T17" b="T18"/>
            <a:pathLst>
              <a:path w="644" h="296">
                <a:moveTo>
                  <a:pt x="0" y="290"/>
                </a:moveTo>
                <a:cubicBezTo>
                  <a:pt x="27" y="283"/>
                  <a:pt x="107" y="296"/>
                  <a:pt x="160" y="248"/>
                </a:cubicBezTo>
                <a:cubicBezTo>
                  <a:pt x="213" y="200"/>
                  <a:pt x="265" y="0"/>
                  <a:pt x="318" y="0"/>
                </a:cubicBezTo>
                <a:cubicBezTo>
                  <a:pt x="371" y="0"/>
                  <a:pt x="424" y="200"/>
                  <a:pt x="478" y="248"/>
                </a:cubicBezTo>
                <a:cubicBezTo>
                  <a:pt x="532" y="296"/>
                  <a:pt x="610" y="281"/>
                  <a:pt x="644" y="290"/>
                </a:cubicBezTo>
              </a:path>
            </a:pathLst>
          </a:custGeom>
          <a:solidFill>
            <a:srgbClr val="80808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lstStyle/>
          <a:p>
            <a:pPr algn="l">
              <a:defRPr/>
            </a:pPr>
            <a:endParaRPr lang="zh-CN" altLang="en-US" sz="2400">
              <a:latin typeface="+mj-lt"/>
              <a:ea typeface="楷体" pitchFamily="49" charset="-122"/>
              <a:cs typeface="仿宋_GB2312"/>
            </a:endParaRPr>
          </a:p>
        </p:txBody>
      </p:sp>
      <p:sp>
        <p:nvSpPr>
          <p:cNvPr id="34824" name="Rectangle 29"/>
          <p:cNvSpPr>
            <a:spLocks noChangeArrowheads="1"/>
          </p:cNvSpPr>
          <p:nvPr/>
        </p:nvSpPr>
        <p:spPr bwMode="auto">
          <a:xfrm>
            <a:off x="2416175" y="4937125"/>
            <a:ext cx="4083050" cy="701675"/>
          </a:xfrm>
          <a:prstGeom prst="rect">
            <a:avLst/>
          </a:prstGeom>
          <a:noFill/>
          <a:ln w="9525">
            <a:noFill/>
            <a:miter lim="800000"/>
            <a:headEnd/>
            <a:tailEnd/>
          </a:ln>
        </p:spPr>
        <p:txBody>
          <a:bodyPr>
            <a:spAutoFit/>
          </a:bodyPr>
          <a:lstStyle/>
          <a:p>
            <a:pPr algn="l">
              <a:defRPr/>
            </a:pPr>
            <a:r>
              <a:rPr lang="zh-CN" altLang="en-US" sz="2000">
                <a:latin typeface="+mj-lt"/>
                <a:ea typeface="楷体" pitchFamily="49" charset="-122"/>
                <a:cs typeface="仿宋_GB2312"/>
              </a:rPr>
              <a:t>单模光纤中传播模</a:t>
            </a:r>
            <a:r>
              <a:rPr lang="en-US" altLang="zh-CN" sz="2000">
                <a:latin typeface="+mj-lt"/>
                <a:ea typeface="楷体" pitchFamily="49" charset="-122"/>
                <a:cs typeface="仿宋_GB2312"/>
              </a:rPr>
              <a:t>80%</a:t>
            </a:r>
            <a:r>
              <a:rPr lang="zh-CN" altLang="en-US" sz="2000">
                <a:latin typeface="+mj-lt"/>
                <a:ea typeface="楷体" pitchFamily="49" charset="-122"/>
                <a:cs typeface="仿宋_GB2312"/>
              </a:rPr>
              <a:t>能量在纤芯</a:t>
            </a:r>
          </a:p>
          <a:p>
            <a:pPr algn="l">
              <a:defRPr/>
            </a:pPr>
            <a:r>
              <a:rPr lang="en-US" altLang="zh-CN" sz="2000">
                <a:latin typeface="+mj-lt"/>
                <a:ea typeface="楷体" pitchFamily="49" charset="-122"/>
                <a:cs typeface="仿宋_GB2312"/>
              </a:rPr>
              <a:t>  	                  20%</a:t>
            </a:r>
            <a:r>
              <a:rPr lang="zh-CN" altLang="en-US" sz="2000">
                <a:latin typeface="+mj-lt"/>
                <a:ea typeface="楷体" pitchFamily="49" charset="-122"/>
                <a:cs typeface="仿宋_GB2312"/>
              </a:rPr>
              <a:t>能量在包层</a:t>
            </a:r>
            <a:endParaRPr lang="en-US" altLang="zh-CN" sz="2000">
              <a:latin typeface="+mj-lt"/>
              <a:ea typeface="楷体" pitchFamily="49" charset="-122"/>
              <a:cs typeface="仿宋_GB2312"/>
            </a:endParaRPr>
          </a:p>
        </p:txBody>
      </p:sp>
      <p:sp>
        <p:nvSpPr>
          <p:cNvPr id="1091593" name="Rectangle 32"/>
          <p:cNvSpPr>
            <a:spLocks noGrp="1" noChangeArrowheads="1"/>
          </p:cNvSpPr>
          <p:nvPr>
            <p:ph type="title" idx="4294967295"/>
          </p:nvPr>
        </p:nvSpPr>
        <p:spPr>
          <a:xfrm>
            <a:off x="228600" y="1447800"/>
            <a:ext cx="7391400" cy="487363"/>
          </a:xfrm>
        </p:spPr>
        <p:txBody>
          <a:bodyPr anchor="b"/>
          <a:lstStyle/>
          <a:p>
            <a:r>
              <a:rPr lang="zh-CN" altLang="en-US">
                <a:solidFill>
                  <a:srgbClr val="FF0000"/>
                </a:solidFill>
                <a:latin typeface="楷体" panose="02010609060101010101" pitchFamily="49" charset="-122"/>
                <a:ea typeface="楷体" panose="02010609060101010101" pitchFamily="49" charset="-122"/>
              </a:rPr>
              <a:t>波导色散</a:t>
            </a:r>
            <a:endParaRPr lang="en-US" altLang="zh-CN">
              <a:solidFill>
                <a:srgbClr val="FF0000"/>
              </a:solidFill>
              <a:latin typeface="楷体" panose="02010609060101010101" pitchFamily="49" charset="-122"/>
              <a:ea typeface="楷体" panose="02010609060101010101" pitchFamily="49" charset="-122"/>
            </a:endParaRPr>
          </a:p>
        </p:txBody>
      </p:sp>
      <p:sp>
        <p:nvSpPr>
          <p:cNvPr id="34826" name="Rectangle 33"/>
          <p:cNvSpPr>
            <a:spLocks noChangeArrowheads="1"/>
          </p:cNvSpPr>
          <p:nvPr/>
        </p:nvSpPr>
        <p:spPr bwMode="auto">
          <a:xfrm>
            <a:off x="457200" y="2209800"/>
            <a:ext cx="8445500" cy="457200"/>
          </a:xfrm>
          <a:prstGeom prst="rect">
            <a:avLst/>
          </a:prstGeom>
          <a:noFill/>
          <a:ln w="9525">
            <a:noFill/>
            <a:miter lim="800000"/>
            <a:headEnd/>
            <a:tailEnd/>
          </a:ln>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zh-CN" altLang="en-US" sz="2400">
                <a:solidFill>
                  <a:schemeClr val="accent1"/>
                </a:solidFill>
                <a:latin typeface="Times New Roman" panose="02020603050405020304" pitchFamily="18" charset="0"/>
                <a:ea typeface="楷体" panose="02010609060101010101" pitchFamily="49" charset="-122"/>
                <a:cs typeface="仿宋_GB2312" pitchFamily="49" charset="-122"/>
              </a:rPr>
              <a:t>信号光处于纤芯的部分和处于包层的部分具有不同的传播速度</a:t>
            </a:r>
          </a:p>
        </p:txBody>
      </p:sp>
      <p:sp>
        <p:nvSpPr>
          <p:cNvPr id="1091595" name="Rectangle 11"/>
          <p:cNvSpPr>
            <a:spLocks noChangeArrowheads="1"/>
          </p:cNvSpPr>
          <p:nvPr/>
        </p:nvSpPr>
        <p:spPr bwMode="white">
          <a:xfrm>
            <a:off x="9906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Text Box 2"/>
          <p:cNvSpPr txBox="1">
            <a:spLocks noChangeArrowheads="1"/>
          </p:cNvSpPr>
          <p:nvPr/>
        </p:nvSpPr>
        <p:spPr bwMode="auto">
          <a:xfrm>
            <a:off x="609600" y="1219200"/>
            <a:ext cx="526415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40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光纤色散对系统的限制</a:t>
            </a:r>
          </a:p>
        </p:txBody>
      </p:sp>
      <p:sp>
        <p:nvSpPr>
          <p:cNvPr id="1026051" name="Text Box 3"/>
          <p:cNvSpPr txBox="1">
            <a:spLocks noChangeArrowheads="1"/>
          </p:cNvSpPr>
          <p:nvPr/>
        </p:nvSpPr>
        <p:spPr bwMode="auto">
          <a:xfrm>
            <a:off x="838200" y="2286000"/>
            <a:ext cx="7772400" cy="358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lnSpc>
                <a:spcPct val="110000"/>
              </a:lnSpc>
              <a:buFontTx/>
              <a:buChar char="•"/>
            </a:pP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光纤通信系统中，信息是通过编码脉冲序列在光纤中传输的，光脉冲的宽度由系统的比特率</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决定，因而不希望色散展宽而产生误码。但实际上群速度色散</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GVD</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总是会引起脉冲展宽，脉冲展宽会导致相邻比特周期的信号重叠，产生</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ISI</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Intersymbol Interference</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），从而限制了光纤通信系统的比特率</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和传输距离</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L</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，而</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BL</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积是评价系统传输性能的基本参数（称为通信容量）。</a:t>
            </a:r>
          </a:p>
        </p:txBody>
      </p:sp>
      <p:sp>
        <p:nvSpPr>
          <p:cNvPr id="1026052" name="Rectangle 4"/>
          <p:cNvSpPr>
            <a:spLocks noChangeArrowheads="1"/>
          </p:cNvSpPr>
          <p:nvPr/>
        </p:nvSpPr>
        <p:spPr bwMode="white">
          <a:xfrm>
            <a:off x="1143000" y="457200"/>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pPr eaLnBrk="1" hangingPunct="1">
              <a:defRPr/>
            </a:pPr>
            <a:r>
              <a:rPr lang="zh-CN" altLang="en-US" smtClean="0">
                <a:effectLst>
                  <a:outerShdw blurRad="38100" dist="38100" dir="2700000" algn="tl">
                    <a:srgbClr val="C0C0C0"/>
                  </a:outerShdw>
                </a:effectLst>
                <a:ea typeface="宋体" panose="02010600030101010101" pitchFamily="2" charset="-122"/>
              </a:rPr>
              <a:t>主要内容</a:t>
            </a:r>
          </a:p>
        </p:txBody>
      </p:sp>
      <p:sp>
        <p:nvSpPr>
          <p:cNvPr id="23555" name="Rectangle 3"/>
          <p:cNvSpPr>
            <a:spLocks noGrp="1" noChangeArrowheads="1"/>
          </p:cNvSpPr>
          <p:nvPr>
            <p:ph type="body" idx="1"/>
          </p:nvPr>
        </p:nvSpPr>
        <p:spPr>
          <a:xfrm>
            <a:off x="2057400" y="1143000"/>
            <a:ext cx="5486400" cy="5562600"/>
          </a:xfrm>
          <a:noFill/>
        </p:spPr>
        <p:txBody>
          <a:bodyPr/>
          <a:lstStyle/>
          <a:p>
            <a:pPr eaLnBrk="1" hangingPunct="1">
              <a:lnSpc>
                <a:spcPct val="140000"/>
              </a:lnSpc>
            </a:pPr>
            <a:r>
              <a:rPr lang="zh-CN" altLang="en-US" b="1" i="1" smtClean="0">
                <a:ea typeface="宋体" panose="02010600030101010101" pitchFamily="2" charset="-122"/>
              </a:rPr>
              <a:t>光纤的基本概念</a:t>
            </a:r>
          </a:p>
          <a:p>
            <a:pPr eaLnBrk="1" hangingPunct="1">
              <a:lnSpc>
                <a:spcPct val="140000"/>
              </a:lnSpc>
            </a:pPr>
            <a:r>
              <a:rPr lang="zh-CN" altLang="en-US" b="1" i="1" smtClean="0">
                <a:ea typeface="宋体" panose="02010600030101010101" pitchFamily="2" charset="-122"/>
              </a:rPr>
              <a:t>光纤传光原理</a:t>
            </a:r>
          </a:p>
          <a:p>
            <a:pPr eaLnBrk="1" hangingPunct="1">
              <a:lnSpc>
                <a:spcPct val="140000"/>
              </a:lnSpc>
            </a:pPr>
            <a:r>
              <a:rPr lang="zh-CN" altLang="en-US" b="1" i="1" smtClean="0">
                <a:ea typeface="宋体" panose="02010600030101010101" pitchFamily="2" charset="-122"/>
              </a:rPr>
              <a:t>光纤的损耗和色散</a:t>
            </a:r>
          </a:p>
          <a:p>
            <a:pPr eaLnBrk="1" hangingPunct="1">
              <a:lnSpc>
                <a:spcPct val="140000"/>
              </a:lnSpc>
            </a:pPr>
            <a:r>
              <a:rPr lang="zh-CN" altLang="en-US" b="1" u="sng" smtClean="0">
                <a:solidFill>
                  <a:srgbClr val="FF0000"/>
                </a:solidFill>
                <a:ea typeface="宋体" panose="02010600030101010101" pitchFamily="2" charset="-122"/>
              </a:rPr>
              <a:t>光纤的偏振和双折射</a:t>
            </a:r>
          </a:p>
          <a:p>
            <a:pPr eaLnBrk="1" hangingPunct="1">
              <a:lnSpc>
                <a:spcPct val="140000"/>
              </a:lnSpc>
            </a:pPr>
            <a:r>
              <a:rPr lang="zh-CN" altLang="en-US" b="1" smtClean="0">
                <a:ea typeface="宋体" panose="02010600030101010101" pitchFamily="2" charset="-122"/>
              </a:rPr>
              <a:t>光纤的非线性和光纤孤子</a:t>
            </a:r>
          </a:p>
          <a:p>
            <a:pPr eaLnBrk="1" hangingPunct="1">
              <a:lnSpc>
                <a:spcPct val="140000"/>
              </a:lnSpc>
            </a:pPr>
            <a:r>
              <a:rPr lang="zh-CN" altLang="en-US" b="1" smtClean="0">
                <a:ea typeface="宋体" panose="02010600030101010101" pitchFamily="2" charset="-122"/>
              </a:rPr>
              <a:t>光纤的连接和耦合</a:t>
            </a:r>
          </a:p>
          <a:p>
            <a:pPr eaLnBrk="1" hangingPunct="1">
              <a:lnSpc>
                <a:spcPct val="140000"/>
              </a:lnSpc>
            </a:pPr>
            <a:r>
              <a:rPr lang="zh-CN" altLang="en-US" b="1" smtClean="0">
                <a:ea typeface="宋体" panose="02010600030101010101" pitchFamily="2" charset="-122"/>
              </a:rPr>
              <a:t>光纤通信</a:t>
            </a:r>
            <a:endParaRPr lang="en-US" altLang="zh-CN" b="1" smtClean="0">
              <a:ea typeface="宋体" panose="02010600030101010101" pitchFamily="2" charset="-122"/>
            </a:endParaRPr>
          </a:p>
          <a:p>
            <a:pPr eaLnBrk="1" hangingPunct="1">
              <a:lnSpc>
                <a:spcPct val="140000"/>
              </a:lnSpc>
            </a:pPr>
            <a:r>
              <a:rPr lang="zh-CN" altLang="en-US" b="1" smtClean="0">
                <a:ea typeface="宋体" panose="02010600030101010101" pitchFamily="2" charset="-122"/>
              </a:rPr>
              <a:t>光纤传感</a:t>
            </a:r>
          </a:p>
        </p:txBody>
      </p:sp>
    </p:spTree>
    <p:extLst>
      <p:ext uri="{BB962C8B-B14F-4D97-AF65-F5344CB8AC3E}">
        <p14:creationId xmlns:p14="http://schemas.microsoft.com/office/powerpoint/2010/main" val="2722565381"/>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光纤的偏振和双折射</a:t>
            </a:r>
          </a:p>
        </p:txBody>
      </p:sp>
      <p:sp>
        <p:nvSpPr>
          <p:cNvPr id="1171459" name="Rectangle 3"/>
          <p:cNvSpPr>
            <a:spLocks noGrp="1" noChangeArrowheads="1"/>
          </p:cNvSpPr>
          <p:nvPr>
            <p:ph type="body" idx="1"/>
          </p:nvPr>
        </p:nvSpPr>
        <p:spPr>
          <a:xfrm>
            <a:off x="457200" y="1143000"/>
            <a:ext cx="8229600" cy="4867275"/>
          </a:xfrm>
        </p:spPr>
        <p:txBody>
          <a:bodyPr/>
          <a:lstStyle/>
          <a:p>
            <a:pPr eaLnBrk="1" hangingPunct="1">
              <a:spcAft>
                <a:spcPct val="30000"/>
              </a:spcAft>
              <a:buFont typeface="Wingdings" panose="05000000000000000000" pitchFamily="2" charset="2"/>
              <a:buNone/>
            </a:pPr>
            <a:r>
              <a:rPr lang="zh-CN" altLang="en-US" smtClean="0">
                <a:solidFill>
                  <a:srgbClr val="CC00CC"/>
                </a:solidFill>
                <a:ea typeface="楷体_GB2312" pitchFamily="49" charset="-122"/>
              </a:rPr>
              <a:t>光纤中的光可以分解为两个相互垂直的偏振分量。</a:t>
            </a:r>
          </a:p>
          <a:p>
            <a:pPr eaLnBrk="1" hangingPunct="1">
              <a:buFont typeface="Wingdings" panose="05000000000000000000" pitchFamily="2" charset="2"/>
              <a:buNone/>
            </a:pPr>
            <a:r>
              <a:rPr lang="zh-CN" altLang="en-US" smtClean="0">
                <a:solidFill>
                  <a:schemeClr val="accent1"/>
                </a:solidFill>
                <a:ea typeface="宋体" panose="02010600030101010101" pitchFamily="2" charset="-122"/>
              </a:rPr>
              <a:t>理想情况下，这两个偏振分量的传播速度相同。</a:t>
            </a:r>
          </a:p>
          <a:p>
            <a:pPr eaLnBrk="1" hangingPunct="1">
              <a:buFont typeface="Wingdings" panose="05000000000000000000" pitchFamily="2" charset="2"/>
              <a:buNone/>
            </a:pPr>
            <a:r>
              <a:rPr lang="zh-CN" altLang="en-US" smtClean="0">
                <a:solidFill>
                  <a:schemeClr val="accent1"/>
                </a:solidFill>
                <a:ea typeface="宋体" panose="02010600030101010101" pitchFamily="2" charset="-122"/>
              </a:rPr>
              <a:t>                 光纤中，光的偏振状态不变。</a:t>
            </a:r>
          </a:p>
          <a:p>
            <a:pPr eaLnBrk="1" hangingPunct="1">
              <a:buFont typeface="Wingdings" panose="05000000000000000000" pitchFamily="2" charset="2"/>
              <a:buNone/>
            </a:pPr>
            <a:endParaRPr lang="zh-CN" altLang="en-US" smtClean="0">
              <a:solidFill>
                <a:schemeClr val="accent1"/>
              </a:solidFill>
              <a:ea typeface="宋体" panose="02010600030101010101" pitchFamily="2" charset="-122"/>
            </a:endParaRPr>
          </a:p>
          <a:p>
            <a:pPr eaLnBrk="1" hangingPunct="1">
              <a:buFont typeface="Wingdings" panose="05000000000000000000" pitchFamily="2" charset="2"/>
              <a:buNone/>
            </a:pPr>
            <a:r>
              <a:rPr lang="zh-CN" altLang="en-US" smtClean="0">
                <a:solidFill>
                  <a:srgbClr val="FF0000"/>
                </a:solidFill>
                <a:ea typeface="宋体" panose="02010600030101010101" pitchFamily="2" charset="-122"/>
              </a:rPr>
              <a:t>实际上：单模光纤具有双折射效应，对两个偏振态 </a:t>
            </a:r>
          </a:p>
          <a:p>
            <a:pPr eaLnBrk="1" hangingPunct="1">
              <a:buFont typeface="Wingdings" panose="05000000000000000000" pitchFamily="2" charset="2"/>
              <a:buNone/>
            </a:pPr>
            <a:r>
              <a:rPr lang="zh-CN" altLang="en-US" smtClean="0">
                <a:solidFill>
                  <a:srgbClr val="FF0000"/>
                </a:solidFill>
                <a:ea typeface="宋体" panose="02010600030101010101" pitchFamily="2" charset="-122"/>
              </a:rPr>
              <a:t>           的折射率不同。</a:t>
            </a:r>
          </a:p>
          <a:p>
            <a:pPr eaLnBrk="1" hangingPunct="1">
              <a:buFont typeface="Wingdings" panose="05000000000000000000" pitchFamily="2" charset="2"/>
              <a:buNone/>
            </a:pPr>
            <a:r>
              <a:rPr lang="zh-CN" altLang="en-US" smtClean="0">
                <a:solidFill>
                  <a:srgbClr val="FF0000"/>
                </a:solidFill>
                <a:ea typeface="宋体" panose="02010600030101010101" pitchFamily="2" charset="-122"/>
              </a:rPr>
              <a:t>           偏振方向相互垂直的两个分量以不同的速</a:t>
            </a:r>
          </a:p>
          <a:p>
            <a:pPr eaLnBrk="1" hangingPunct="1">
              <a:buFont typeface="Wingdings" panose="05000000000000000000" pitchFamily="2" charset="2"/>
              <a:buNone/>
            </a:pPr>
            <a:r>
              <a:rPr lang="zh-CN" altLang="en-US" smtClean="0">
                <a:solidFill>
                  <a:srgbClr val="FF0000"/>
                </a:solidFill>
                <a:ea typeface="宋体" panose="02010600030101010101" pitchFamily="2" charset="-122"/>
              </a:rPr>
              <a:t>           度传播，</a:t>
            </a:r>
          </a:p>
          <a:p>
            <a:pPr eaLnBrk="1" hangingPunct="1">
              <a:buFont typeface="Wingdings" panose="05000000000000000000" pitchFamily="2" charset="2"/>
              <a:buNone/>
            </a:pPr>
            <a:r>
              <a:rPr lang="zh-CN" altLang="en-US" smtClean="0">
                <a:solidFill>
                  <a:srgbClr val="FF0000"/>
                </a:solidFill>
                <a:ea typeface="宋体" panose="02010600030101010101" pitchFamily="2" charset="-122"/>
              </a:rPr>
              <a:t>           光纤中，光的偏振态呈现周期性的变化。</a:t>
            </a:r>
          </a:p>
        </p:txBody>
      </p:sp>
      <p:sp>
        <p:nvSpPr>
          <p:cNvPr id="1171460" name="Text Box 4"/>
          <p:cNvSpPr txBox="1">
            <a:spLocks noChangeArrowheads="1"/>
          </p:cNvSpPr>
          <p:nvPr/>
        </p:nvSpPr>
        <p:spPr bwMode="auto">
          <a:xfrm>
            <a:off x="657225" y="6096000"/>
            <a:ext cx="7308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chemeClr val="tx2"/>
                </a:solidFill>
                <a:ea typeface="宋体" panose="02010600030101010101" pitchFamily="2" charset="-122"/>
              </a:rPr>
              <a:t>偏振模色散（</a:t>
            </a:r>
            <a:r>
              <a:rPr lang="en-US" altLang="zh-CN" sz="2800" b="1">
                <a:solidFill>
                  <a:srgbClr val="FF0000"/>
                </a:solidFill>
                <a:ea typeface="宋体" panose="02010600030101010101" pitchFamily="2" charset="-122"/>
              </a:rPr>
              <a:t>P</a:t>
            </a:r>
            <a:r>
              <a:rPr lang="en-US" altLang="zh-CN" sz="2800">
                <a:solidFill>
                  <a:schemeClr val="tx2"/>
                </a:solidFill>
                <a:ea typeface="宋体" panose="02010600030101010101" pitchFamily="2" charset="-122"/>
              </a:rPr>
              <a:t>olarization </a:t>
            </a:r>
            <a:r>
              <a:rPr lang="en-US" altLang="zh-CN" sz="2800" b="1">
                <a:solidFill>
                  <a:srgbClr val="FF0000"/>
                </a:solidFill>
                <a:ea typeface="宋体" panose="02010600030101010101" pitchFamily="2" charset="-122"/>
              </a:rPr>
              <a:t>M</a:t>
            </a:r>
            <a:r>
              <a:rPr lang="en-US" altLang="zh-CN" sz="2800">
                <a:solidFill>
                  <a:schemeClr val="tx2"/>
                </a:solidFill>
                <a:ea typeface="宋体" panose="02010600030101010101" pitchFamily="2" charset="-122"/>
              </a:rPr>
              <a:t>ode </a:t>
            </a:r>
            <a:r>
              <a:rPr lang="en-US" altLang="zh-CN" sz="2800" b="1">
                <a:solidFill>
                  <a:srgbClr val="FF0000"/>
                </a:solidFill>
                <a:ea typeface="宋体" panose="02010600030101010101" pitchFamily="2" charset="-122"/>
              </a:rPr>
              <a:t>D</a:t>
            </a:r>
            <a:r>
              <a:rPr lang="en-US" altLang="zh-CN" sz="2800">
                <a:solidFill>
                  <a:schemeClr val="tx2"/>
                </a:solidFill>
                <a:ea typeface="宋体" panose="02010600030101010101" pitchFamily="2" charset="-122"/>
              </a:rPr>
              <a:t>ispersion</a:t>
            </a:r>
            <a:r>
              <a:rPr lang="zh-CN" altLang="en-US" sz="2800">
                <a:solidFill>
                  <a:schemeClr val="tx2"/>
                </a:solidFill>
                <a:ea typeface="宋体" panose="02010600030101010101" pitchFamily="2" charset="-122"/>
              </a:rPr>
              <a:t>）</a:t>
            </a:r>
          </a:p>
        </p:txBody>
      </p:sp>
    </p:spTree>
    <p:extLst>
      <p:ext uri="{BB962C8B-B14F-4D97-AF65-F5344CB8AC3E}">
        <p14:creationId xmlns:p14="http://schemas.microsoft.com/office/powerpoint/2010/main" val="38362711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1459">
                                            <p:txEl>
                                              <p:pRg st="0" end="0"/>
                                            </p:txEl>
                                          </p:spTgt>
                                        </p:tgtEl>
                                        <p:attrNameLst>
                                          <p:attrName>style.visibility</p:attrName>
                                        </p:attrNameLst>
                                      </p:cBhvr>
                                      <p:to>
                                        <p:strVal val="visible"/>
                                      </p:to>
                                    </p:set>
                                    <p:anim calcmode="lin" valueType="num">
                                      <p:cBhvr additive="base">
                                        <p:cTn id="7" dur="500" fill="hold"/>
                                        <p:tgtEl>
                                          <p:spTgt spid="1171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1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71459">
                                            <p:txEl>
                                              <p:pRg st="1" end="1"/>
                                            </p:txEl>
                                          </p:spTgt>
                                        </p:tgtEl>
                                        <p:attrNameLst>
                                          <p:attrName>style.visibility</p:attrName>
                                        </p:attrNameLst>
                                      </p:cBhvr>
                                      <p:to>
                                        <p:strVal val="visible"/>
                                      </p:to>
                                    </p:set>
                                    <p:anim calcmode="lin" valueType="num">
                                      <p:cBhvr additive="base">
                                        <p:cTn id="13" dur="500" fill="hold"/>
                                        <p:tgtEl>
                                          <p:spTgt spid="1171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145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71459">
                                            <p:txEl>
                                              <p:pRg st="2" end="2"/>
                                            </p:txEl>
                                          </p:spTgt>
                                        </p:tgtEl>
                                        <p:attrNameLst>
                                          <p:attrName>style.visibility</p:attrName>
                                        </p:attrNameLst>
                                      </p:cBhvr>
                                      <p:to>
                                        <p:strVal val="visible"/>
                                      </p:to>
                                    </p:set>
                                    <p:anim calcmode="lin" valueType="num">
                                      <p:cBhvr additive="base">
                                        <p:cTn id="17" dur="500" fill="hold"/>
                                        <p:tgtEl>
                                          <p:spTgt spid="117145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71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71459">
                                            <p:txEl>
                                              <p:pRg st="4" end="4"/>
                                            </p:txEl>
                                          </p:spTgt>
                                        </p:tgtEl>
                                        <p:attrNameLst>
                                          <p:attrName>style.visibility</p:attrName>
                                        </p:attrNameLst>
                                      </p:cBhvr>
                                      <p:to>
                                        <p:strVal val="visible"/>
                                      </p:to>
                                    </p:set>
                                    <p:anim calcmode="lin" valueType="num">
                                      <p:cBhvr additive="base">
                                        <p:cTn id="23" dur="500" fill="hold"/>
                                        <p:tgtEl>
                                          <p:spTgt spid="11714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714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1459">
                                            <p:txEl>
                                              <p:pRg st="5" end="5"/>
                                            </p:txEl>
                                          </p:spTgt>
                                        </p:tgtEl>
                                        <p:attrNameLst>
                                          <p:attrName>style.visibility</p:attrName>
                                        </p:attrNameLst>
                                      </p:cBhvr>
                                      <p:to>
                                        <p:strVal val="visible"/>
                                      </p:to>
                                    </p:set>
                                    <p:anim calcmode="lin" valueType="num">
                                      <p:cBhvr additive="base">
                                        <p:cTn id="27" dur="500" fill="hold"/>
                                        <p:tgtEl>
                                          <p:spTgt spid="11714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714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71459">
                                            <p:txEl>
                                              <p:pRg st="6" end="6"/>
                                            </p:txEl>
                                          </p:spTgt>
                                        </p:tgtEl>
                                        <p:attrNameLst>
                                          <p:attrName>style.visibility</p:attrName>
                                        </p:attrNameLst>
                                      </p:cBhvr>
                                      <p:to>
                                        <p:strVal val="visible"/>
                                      </p:to>
                                    </p:set>
                                    <p:anim calcmode="lin" valueType="num">
                                      <p:cBhvr additive="base">
                                        <p:cTn id="31" dur="500" fill="hold"/>
                                        <p:tgtEl>
                                          <p:spTgt spid="11714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145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71459">
                                            <p:txEl>
                                              <p:pRg st="7" end="7"/>
                                            </p:txEl>
                                          </p:spTgt>
                                        </p:tgtEl>
                                        <p:attrNameLst>
                                          <p:attrName>style.visibility</p:attrName>
                                        </p:attrNameLst>
                                      </p:cBhvr>
                                      <p:to>
                                        <p:strVal val="visible"/>
                                      </p:to>
                                    </p:set>
                                    <p:anim calcmode="lin" valueType="num">
                                      <p:cBhvr additive="base">
                                        <p:cTn id="35" dur="500" fill="hold"/>
                                        <p:tgtEl>
                                          <p:spTgt spid="117145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71459">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71459">
                                            <p:txEl>
                                              <p:pRg st="8" end="8"/>
                                            </p:txEl>
                                          </p:spTgt>
                                        </p:tgtEl>
                                        <p:attrNameLst>
                                          <p:attrName>style.visibility</p:attrName>
                                        </p:attrNameLst>
                                      </p:cBhvr>
                                      <p:to>
                                        <p:strVal val="visible"/>
                                      </p:to>
                                    </p:set>
                                    <p:anim calcmode="lin" valueType="num">
                                      <p:cBhvr additive="base">
                                        <p:cTn id="39" dur="500" fill="hold"/>
                                        <p:tgtEl>
                                          <p:spTgt spid="1171459">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714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71460"/>
                                        </p:tgtEl>
                                        <p:attrNameLst>
                                          <p:attrName>style.visibility</p:attrName>
                                        </p:attrNameLst>
                                      </p:cBhvr>
                                      <p:to>
                                        <p:strVal val="visible"/>
                                      </p:to>
                                    </p:set>
                                    <p:anim calcmode="lin" valueType="num">
                                      <p:cBhvr additive="base">
                                        <p:cTn id="45" dur="500" fill="hold"/>
                                        <p:tgtEl>
                                          <p:spTgt spid="1171460"/>
                                        </p:tgtEl>
                                        <p:attrNameLst>
                                          <p:attrName>ppt_x</p:attrName>
                                        </p:attrNameLst>
                                      </p:cBhvr>
                                      <p:tavLst>
                                        <p:tav tm="0">
                                          <p:val>
                                            <p:strVal val="#ppt_x"/>
                                          </p:val>
                                        </p:tav>
                                        <p:tav tm="100000">
                                          <p:val>
                                            <p:strVal val="#ppt_x"/>
                                          </p:val>
                                        </p:tav>
                                      </p:tavLst>
                                    </p:anim>
                                    <p:anim calcmode="lin" valueType="num">
                                      <p:cBhvr additive="base">
                                        <p:cTn id="46" dur="500" fill="hold"/>
                                        <p:tgtEl>
                                          <p:spTgt spid="1171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4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457200" y="2149475"/>
            <a:ext cx="7924800" cy="3794125"/>
            <a:chOff x="192" y="1056"/>
            <a:chExt cx="4992" cy="2390"/>
          </a:xfrm>
        </p:grpSpPr>
        <p:graphicFrame>
          <p:nvGraphicFramePr>
            <p:cNvPr id="25604" name="Object 3"/>
            <p:cNvGraphicFramePr>
              <a:graphicFrameLocks noChangeAspect="1"/>
            </p:cNvGraphicFramePr>
            <p:nvPr/>
          </p:nvGraphicFramePr>
          <p:xfrm>
            <a:off x="1248" y="1056"/>
            <a:ext cx="3552" cy="1782"/>
          </p:xfrm>
          <a:graphic>
            <a:graphicData uri="http://schemas.openxmlformats.org/presentationml/2006/ole">
              <mc:AlternateContent xmlns:mc="http://schemas.openxmlformats.org/markup-compatibility/2006">
                <mc:Choice xmlns:v="urn:schemas-microsoft-com:vml" Requires="v">
                  <p:oleObj spid="_x0000_s1090562" name="Image" r:id="rId3" imgW="2173044" imgH="1091186" progId="Photoshop.Image.6">
                    <p:embed/>
                  </p:oleObj>
                </mc:Choice>
                <mc:Fallback>
                  <p:oleObj name="Image" r:id="rId3" imgW="2173044" imgH="1091186"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056"/>
                          <a:ext cx="3552" cy="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5" name="Line 4"/>
            <p:cNvSpPr>
              <a:spLocks noChangeShapeType="1"/>
            </p:cNvSpPr>
            <p:nvPr/>
          </p:nvSpPr>
          <p:spPr bwMode="auto">
            <a:xfrm>
              <a:off x="1584" y="1728"/>
              <a:ext cx="0" cy="336"/>
            </a:xfrm>
            <a:prstGeom prst="line">
              <a:avLst/>
            </a:prstGeom>
            <a:noFill/>
            <a:ln w="28575">
              <a:solidFill>
                <a:schemeClr val="folHlink"/>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 name="Text Box 5"/>
            <p:cNvSpPr txBox="1">
              <a:spLocks noChangeArrowheads="1"/>
            </p:cNvSpPr>
            <p:nvPr/>
          </p:nvSpPr>
          <p:spPr bwMode="auto">
            <a:xfrm>
              <a:off x="672" y="1248"/>
              <a:ext cx="12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b="1">
                  <a:solidFill>
                    <a:srgbClr val="2E2EB6"/>
                  </a:solidFill>
                  <a:latin typeface="Tahoma" panose="020B0604030504040204" pitchFamily="34" charset="0"/>
                  <a:ea typeface="宋体" panose="02010600030101010101" pitchFamily="2" charset="-122"/>
                </a:rPr>
                <a:t>慢轴：</a:t>
              </a:r>
              <a:r>
                <a:rPr kumimoji="1" lang="zh-CN" altLang="en-US" sz="2400" b="1">
                  <a:latin typeface="Tahoma" panose="020B0604030504040204" pitchFamily="34" charset="0"/>
                  <a:ea typeface="宋体" panose="02010600030101010101" pitchFamily="2" charset="-122"/>
                </a:rPr>
                <a:t>模折射率大的轴</a:t>
              </a:r>
            </a:p>
          </p:txBody>
        </p:sp>
        <p:sp>
          <p:nvSpPr>
            <p:cNvPr id="25607" name="Line 6"/>
            <p:cNvSpPr>
              <a:spLocks noChangeShapeType="1"/>
            </p:cNvSpPr>
            <p:nvPr/>
          </p:nvSpPr>
          <p:spPr bwMode="auto">
            <a:xfrm>
              <a:off x="816" y="2400"/>
              <a:ext cx="384" cy="0"/>
            </a:xfrm>
            <a:prstGeom prst="line">
              <a:avLst/>
            </a:prstGeom>
            <a:noFill/>
            <a:ln w="28575">
              <a:solidFill>
                <a:schemeClr val="hlink"/>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 name="Text Box 7"/>
            <p:cNvSpPr txBox="1">
              <a:spLocks noChangeArrowheads="1"/>
            </p:cNvSpPr>
            <p:nvPr/>
          </p:nvSpPr>
          <p:spPr bwMode="auto">
            <a:xfrm>
              <a:off x="192" y="2400"/>
              <a:ext cx="110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b="1">
                  <a:solidFill>
                    <a:schemeClr val="tx2"/>
                  </a:solidFill>
                  <a:latin typeface="Arial Black" panose="020B0A04020102020204" pitchFamily="34" charset="0"/>
                  <a:ea typeface="宋体" panose="02010600030101010101" pitchFamily="2" charset="-122"/>
                </a:rPr>
                <a:t>快轴：</a:t>
              </a:r>
              <a:r>
                <a:rPr kumimoji="1" lang="zh-CN" altLang="en-US" sz="2400" b="1">
                  <a:latin typeface="Arial Black" panose="020B0A04020102020204" pitchFamily="34" charset="0"/>
                  <a:ea typeface="宋体" panose="02010600030101010101" pitchFamily="2" charset="-122"/>
                </a:rPr>
                <a:t>模折射率小的轴</a:t>
              </a:r>
            </a:p>
          </p:txBody>
        </p:sp>
        <p:sp>
          <p:nvSpPr>
            <p:cNvPr id="25609" name="Text Box 8"/>
            <p:cNvSpPr txBox="1">
              <a:spLocks noChangeArrowheads="1"/>
            </p:cNvSpPr>
            <p:nvPr/>
          </p:nvSpPr>
          <p:spPr bwMode="auto">
            <a:xfrm>
              <a:off x="1920" y="2928"/>
              <a:ext cx="326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400" b="1" i="1">
                  <a:solidFill>
                    <a:srgbClr val="008000"/>
                  </a:solidFill>
                  <a:latin typeface="宋体" panose="02010600030101010101" pitchFamily="2" charset="-122"/>
                  <a:ea typeface="宋体" panose="02010600030101010101" pitchFamily="2" charset="-122"/>
                </a:rPr>
                <a:t>45</a:t>
              </a:r>
              <a:r>
                <a:rPr kumimoji="1" lang="en-US" altLang="zh-CN" sz="2400" b="1" i="1" baseline="30000">
                  <a:solidFill>
                    <a:srgbClr val="008000"/>
                  </a:solidFill>
                  <a:latin typeface="宋体" panose="02010600030101010101" pitchFamily="2" charset="-122"/>
                  <a:ea typeface="宋体" panose="02010600030101010101" pitchFamily="2" charset="-122"/>
                </a:rPr>
                <a:t>0</a:t>
              </a:r>
              <a:r>
                <a:rPr kumimoji="1" lang="zh-CN" altLang="en-US" sz="2400" b="1" i="1">
                  <a:solidFill>
                    <a:srgbClr val="008000"/>
                  </a:solidFill>
                  <a:latin typeface="宋体" panose="02010600030101010101" pitchFamily="2" charset="-122"/>
                  <a:ea typeface="宋体" panose="02010600030101010101" pitchFamily="2" charset="-122"/>
                </a:rPr>
                <a:t>线偏振光在双折射光纤中偏振态的演变</a:t>
              </a:r>
            </a:p>
          </p:txBody>
        </p:sp>
        <p:sp>
          <p:nvSpPr>
            <p:cNvPr id="25610" name="Line 9"/>
            <p:cNvSpPr>
              <a:spLocks noChangeShapeType="1"/>
            </p:cNvSpPr>
            <p:nvPr/>
          </p:nvSpPr>
          <p:spPr bwMode="auto">
            <a:xfrm flipH="1">
              <a:off x="1584" y="2784"/>
              <a:ext cx="11" cy="96"/>
            </a:xfrm>
            <a:prstGeom prst="line">
              <a:avLst/>
            </a:prstGeom>
            <a:noFill/>
            <a:ln w="28575">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 name="Line 10"/>
            <p:cNvSpPr>
              <a:spLocks noChangeShapeType="1"/>
            </p:cNvSpPr>
            <p:nvPr/>
          </p:nvSpPr>
          <p:spPr bwMode="auto">
            <a:xfrm>
              <a:off x="4608" y="1344"/>
              <a:ext cx="0" cy="1536"/>
            </a:xfrm>
            <a:prstGeom prst="line">
              <a:avLst/>
            </a:prstGeom>
            <a:noFill/>
            <a:ln w="28575">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2" name="Line 11"/>
            <p:cNvSpPr>
              <a:spLocks noChangeShapeType="1"/>
            </p:cNvSpPr>
            <p:nvPr/>
          </p:nvSpPr>
          <p:spPr bwMode="auto">
            <a:xfrm>
              <a:off x="1584" y="2832"/>
              <a:ext cx="3024" cy="0"/>
            </a:xfrm>
            <a:prstGeom prst="line">
              <a:avLst/>
            </a:prstGeom>
            <a:noFill/>
            <a:ln w="28575">
              <a:solidFill>
                <a:srgbClr val="FF00FF"/>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2492" name="Text Box 12"/>
            <p:cNvSpPr txBox="1">
              <a:spLocks noChangeArrowheads="1"/>
            </p:cNvSpPr>
            <p:nvPr/>
          </p:nvSpPr>
          <p:spPr bwMode="auto">
            <a:xfrm>
              <a:off x="2832" y="259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b="1">
                  <a:solidFill>
                    <a:srgbClr val="FF00FF"/>
                  </a:solidFill>
                  <a:effectLst>
                    <a:outerShdw blurRad="38100" dist="38100" dir="2700000" algn="tl">
                      <a:srgbClr val="C0C0C0"/>
                    </a:outerShdw>
                  </a:effectLst>
                  <a:latin typeface="Tahoma" panose="020B0604030504040204" pitchFamily="34" charset="0"/>
                  <a:ea typeface="黑体" panose="02010609060101010101" pitchFamily="49" charset="-122"/>
                </a:rPr>
                <a:t>拍长</a:t>
              </a:r>
            </a:p>
          </p:txBody>
        </p:sp>
      </p:grpSp>
      <p:sp>
        <p:nvSpPr>
          <p:cNvPr id="25603" name="Rectangle 13"/>
          <p:cNvSpPr>
            <a:spLocks noChangeArrowheads="1"/>
          </p:cNvSpPr>
          <p:nvPr/>
        </p:nvSpPr>
        <p:spPr bwMode="white">
          <a:xfrm>
            <a:off x="1143000" y="457200"/>
            <a:ext cx="6288088"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latin typeface="Arial" panose="020B0604020202020204" pitchFamily="34" charset="0"/>
                <a:ea typeface="宋体" panose="02010600030101010101" pitchFamily="2" charset="-122"/>
              </a:rPr>
              <a:t>光纤中的</a:t>
            </a:r>
            <a:r>
              <a:rPr lang="zh-CN" altLang="en-US" sz="2400" b="1">
                <a:solidFill>
                  <a:schemeClr val="bg1"/>
                </a:solidFill>
                <a:latin typeface="Arial" panose="020B0604020202020204" pitchFamily="34" charset="0"/>
                <a:ea typeface="宋体" panose="02010600030101010101" pitchFamily="2" charset="-122"/>
              </a:rPr>
              <a:t>偏振和双折射</a:t>
            </a:r>
          </a:p>
        </p:txBody>
      </p:sp>
    </p:spTree>
    <p:extLst>
      <p:ext uri="{BB962C8B-B14F-4D97-AF65-F5344CB8AC3E}">
        <p14:creationId xmlns:p14="http://schemas.microsoft.com/office/powerpoint/2010/main" val="2239588946"/>
      </p:ext>
    </p:extLst>
  </p:cSld>
  <p:clrMapOvr>
    <a:masterClrMapping/>
  </p:clrMapOvr>
  <p:transition>
    <p:blinds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Text Box 2"/>
          <p:cNvSpPr txBox="1">
            <a:spLocks noChangeArrowheads="1"/>
          </p:cNvSpPr>
          <p:nvPr/>
        </p:nvSpPr>
        <p:spPr bwMode="auto">
          <a:xfrm>
            <a:off x="533400" y="1219200"/>
            <a:ext cx="7696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998538">
              <a:defRPr>
                <a:solidFill>
                  <a:schemeClr val="tx1"/>
                </a:solidFill>
                <a:latin typeface="Arial" panose="020B0604020202020204" pitchFamily="34" charset="0"/>
              </a:defRPr>
            </a:lvl1pPr>
            <a:lvl2pPr algn="l" defTabSz="998538">
              <a:defRPr>
                <a:solidFill>
                  <a:schemeClr val="tx1"/>
                </a:solidFill>
                <a:latin typeface="Arial" panose="020B0604020202020204" pitchFamily="34" charset="0"/>
              </a:defRPr>
            </a:lvl2pPr>
            <a:lvl3pPr algn="l" defTabSz="998538">
              <a:defRPr>
                <a:solidFill>
                  <a:schemeClr val="tx1"/>
                </a:solidFill>
                <a:latin typeface="Arial" panose="020B0604020202020204" pitchFamily="34" charset="0"/>
              </a:defRPr>
            </a:lvl3pPr>
            <a:lvl4pPr algn="l" defTabSz="998538">
              <a:defRPr>
                <a:solidFill>
                  <a:schemeClr val="tx1"/>
                </a:solidFill>
                <a:latin typeface="Arial" panose="020B0604020202020204" pitchFamily="34" charset="0"/>
              </a:defRPr>
            </a:lvl4pPr>
            <a:lvl5pPr algn="l" defTabSz="998538">
              <a:defRPr>
                <a:solidFill>
                  <a:schemeClr val="tx1"/>
                </a:solidFill>
                <a:latin typeface="Arial" panose="020B0604020202020204" pitchFamily="34" charset="0"/>
              </a:defRPr>
            </a:lvl5pPr>
            <a:lvl6pPr defTabSz="998538" fontAlgn="base">
              <a:spcBef>
                <a:spcPct val="0"/>
              </a:spcBef>
              <a:spcAft>
                <a:spcPct val="0"/>
              </a:spcAft>
              <a:defRPr>
                <a:solidFill>
                  <a:schemeClr val="tx1"/>
                </a:solidFill>
                <a:latin typeface="Arial" panose="020B0604020202020204" pitchFamily="34" charset="0"/>
              </a:defRPr>
            </a:lvl6pPr>
            <a:lvl7pPr defTabSz="998538" fontAlgn="base">
              <a:spcBef>
                <a:spcPct val="0"/>
              </a:spcBef>
              <a:spcAft>
                <a:spcPct val="0"/>
              </a:spcAft>
              <a:defRPr>
                <a:solidFill>
                  <a:schemeClr val="tx1"/>
                </a:solidFill>
                <a:latin typeface="Arial" panose="020B0604020202020204" pitchFamily="34" charset="0"/>
              </a:defRPr>
            </a:lvl7pPr>
            <a:lvl8pPr defTabSz="998538" fontAlgn="base">
              <a:spcBef>
                <a:spcPct val="0"/>
              </a:spcBef>
              <a:spcAft>
                <a:spcPct val="0"/>
              </a:spcAft>
              <a:defRPr>
                <a:solidFill>
                  <a:schemeClr val="tx1"/>
                </a:solidFill>
                <a:latin typeface="Arial" panose="020B0604020202020204" pitchFamily="34" charset="0"/>
              </a:defRPr>
            </a:lvl8pPr>
            <a:lvl9pPr defTabSz="998538" fontAlgn="base">
              <a:spcBef>
                <a:spcPct val="0"/>
              </a:spcBef>
              <a:spcAft>
                <a:spcPct val="0"/>
              </a:spcAft>
              <a:defRPr>
                <a:solidFill>
                  <a:schemeClr val="tx1"/>
                </a:solidFill>
                <a:latin typeface="Arial" panose="020B0604020202020204" pitchFamily="34" charset="0"/>
              </a:defRPr>
            </a:lvl9pPr>
          </a:lstStyle>
          <a:p>
            <a:pPr>
              <a:spcBef>
                <a:spcPct val="50000"/>
              </a:spcBef>
              <a:defRPr/>
            </a:pPr>
            <a:r>
              <a:rPr kumimoji="1" lang="zh-CN" altLang="en-US" sz="2400" smtClean="0">
                <a:solidFill>
                  <a:srgbClr val="FFFF0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kumimoji="1" lang="zh-CN" altLang="en-US" sz="2800" b="1" smtClean="0">
                <a:latin typeface="宋体" panose="02010600030101010101" pitchFamily="2" charset="-122"/>
                <a:ea typeface="宋体" panose="02010600030101010101" pitchFamily="2" charset="-122"/>
              </a:rPr>
              <a:t>在理想的单模光纤中，基模是由两个相互垂直的简并偏振模组成。如果由于某种因素使这两个偏振模有不同的群速度，出纤后两偏振模的迭加使得信号脉冲展宽，从而形成偏振模色散。</a:t>
            </a:r>
            <a:endParaRPr kumimoji="1" lang="zh-CN" altLang="en-US" sz="2400" smtClean="0">
              <a:latin typeface="宋体" panose="02010600030101010101" pitchFamily="2" charset="-122"/>
              <a:ea typeface="宋体" panose="02010600030101010101" pitchFamily="2" charset="-122"/>
            </a:endParaRPr>
          </a:p>
        </p:txBody>
      </p:sp>
      <p:sp>
        <p:nvSpPr>
          <p:cNvPr id="1173507" name="Rectangle 3"/>
          <p:cNvSpPr>
            <a:spLocks noChangeArrowheads="1"/>
          </p:cNvSpPr>
          <p:nvPr/>
        </p:nvSpPr>
        <p:spPr bwMode="auto">
          <a:xfrm>
            <a:off x="304800" y="6140450"/>
            <a:ext cx="4273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defRPr/>
            </a:pPr>
            <a:r>
              <a:rPr kumimoji="1" lang="zh-CN" altLang="en-US" sz="36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偏振模色散</a:t>
            </a:r>
            <a:r>
              <a:rPr kumimoji="1" lang="en-US" altLang="zh-CN" sz="36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(PMD)</a:t>
            </a:r>
          </a:p>
        </p:txBody>
      </p:sp>
      <p:pic>
        <p:nvPicPr>
          <p:cNvPr id="26628" name="Picture 4" descr="w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124200"/>
            <a:ext cx="51054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3509" name="Text Box 5"/>
          <p:cNvSpPr txBox="1">
            <a:spLocks noChangeArrowheads="1"/>
          </p:cNvSpPr>
          <p:nvPr/>
        </p:nvSpPr>
        <p:spPr bwMode="auto">
          <a:xfrm>
            <a:off x="2895600" y="5715000"/>
            <a:ext cx="3048000" cy="396875"/>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0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rPr>
              <a:t>单模光纤中的偏振模色散</a:t>
            </a:r>
            <a:endParaRPr kumimoji="1" lang="zh-CN" altLang="en-US" sz="2400">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26630" name="Rectangle 6"/>
          <p:cNvSpPr>
            <a:spLocks noChangeArrowheads="1"/>
          </p:cNvSpPr>
          <p:nvPr/>
        </p:nvSpPr>
        <p:spPr bwMode="white">
          <a:xfrm>
            <a:off x="1143000" y="457200"/>
            <a:ext cx="6288088"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latin typeface="Arial" panose="020B0604020202020204" pitchFamily="34" charset="0"/>
                <a:ea typeface="宋体" panose="02010600030101010101" pitchFamily="2" charset="-122"/>
              </a:rPr>
              <a:t>光纤中的</a:t>
            </a:r>
            <a:r>
              <a:rPr lang="zh-CN" altLang="en-US" sz="2400" b="1">
                <a:solidFill>
                  <a:schemeClr val="bg1"/>
                </a:solidFill>
                <a:latin typeface="Arial" panose="020B0604020202020204" pitchFamily="34" charset="0"/>
                <a:ea typeface="宋体" panose="02010600030101010101" pitchFamily="2" charset="-122"/>
              </a:rPr>
              <a:t>偏振和双折射</a:t>
            </a:r>
          </a:p>
        </p:txBody>
      </p:sp>
    </p:spTree>
    <p:extLst>
      <p:ext uri="{BB962C8B-B14F-4D97-AF65-F5344CB8AC3E}">
        <p14:creationId xmlns:p14="http://schemas.microsoft.com/office/powerpoint/2010/main" val="3217582437"/>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457200" y="1219200"/>
            <a:ext cx="8229600" cy="5334000"/>
          </a:xfrm>
        </p:spPr>
        <p:txBody>
          <a:bodyPr/>
          <a:lstStyle/>
          <a:p>
            <a:pPr marL="533400" indent="-533400" eaLnBrk="1" hangingPunct="1">
              <a:spcAft>
                <a:spcPct val="30000"/>
              </a:spcAft>
            </a:pPr>
            <a:r>
              <a:rPr lang="zh-CN" altLang="en-US" b="1" smtClean="0">
                <a:solidFill>
                  <a:srgbClr val="CC00CC"/>
                </a:solidFill>
                <a:latin typeface="楷体_GB2312" pitchFamily="49" charset="-122"/>
                <a:ea typeface="楷体_GB2312" pitchFamily="49" charset="-122"/>
              </a:rPr>
              <a:t>光纤双折射的根源：</a:t>
            </a:r>
          </a:p>
          <a:p>
            <a:pPr marL="533400" indent="-533400" eaLnBrk="1" hangingPunct="1">
              <a:buClr>
                <a:srgbClr val="CC00CC"/>
              </a:buClr>
              <a:buFont typeface="Wingdings" panose="05000000000000000000" pitchFamily="2" charset="2"/>
              <a:buAutoNum type="circleNumDbPlain"/>
            </a:pPr>
            <a:r>
              <a:rPr lang="zh-CN" altLang="en-US" sz="2400" smtClean="0">
                <a:solidFill>
                  <a:srgbClr val="FF0000"/>
                </a:solidFill>
                <a:ea typeface="宋体" panose="02010600030101010101" pitchFamily="2" charset="-122"/>
              </a:rPr>
              <a:t>单模光纤截面的椭圆度</a:t>
            </a:r>
          </a:p>
          <a:p>
            <a:pPr marL="533400" indent="-533400" eaLnBrk="1" hangingPunct="1">
              <a:spcBef>
                <a:spcPct val="0"/>
              </a:spcBef>
              <a:buClr>
                <a:srgbClr val="CC00CC"/>
              </a:buClr>
              <a:buFont typeface="Wingdings" panose="05000000000000000000" pitchFamily="2" charset="2"/>
              <a:buNone/>
            </a:pPr>
            <a:r>
              <a:rPr lang="zh-CN" altLang="en-US" sz="2400" smtClean="0">
                <a:ea typeface="宋体" panose="02010600030101010101" pitchFamily="2" charset="-122"/>
              </a:rPr>
              <a:t>     </a:t>
            </a:r>
            <a:r>
              <a:rPr lang="zh-CN" altLang="en-US" sz="2000" smtClean="0">
                <a:solidFill>
                  <a:schemeClr val="accent1"/>
                </a:solidFill>
                <a:ea typeface="宋体" panose="02010600030101010101" pitchFamily="2" charset="-122"/>
              </a:rPr>
              <a:t>制造工艺或光纤对称两侧受压都会使光线截面产生非圆度（椭圆度）这种几何畸变可等效为光纤折射率的畸变，从而产生双折射。</a:t>
            </a:r>
            <a:endParaRPr lang="zh-CN" altLang="en-US" sz="2000" smtClean="0">
              <a:ea typeface="宋体" panose="02010600030101010101" pitchFamily="2" charset="-122"/>
            </a:endParaRPr>
          </a:p>
          <a:p>
            <a:pPr marL="533400" indent="-533400" eaLnBrk="1" hangingPunct="1">
              <a:buClr>
                <a:srgbClr val="CC00CC"/>
              </a:buClr>
              <a:buFont typeface="Wingdings" panose="05000000000000000000" pitchFamily="2" charset="2"/>
              <a:buAutoNum type="circleNumDbPlain" startAt="2"/>
            </a:pPr>
            <a:r>
              <a:rPr lang="zh-CN" altLang="en-US" sz="2400" smtClean="0">
                <a:ea typeface="宋体" panose="02010600030101010101" pitchFamily="2" charset="-122"/>
              </a:rPr>
              <a:t>单模光纤弯曲</a:t>
            </a:r>
          </a:p>
          <a:p>
            <a:pPr marL="533400" indent="-533400" eaLnBrk="1" hangingPunct="1">
              <a:buClr>
                <a:srgbClr val="CC00CC"/>
              </a:buClr>
              <a:buFont typeface="Wingdings" panose="05000000000000000000" pitchFamily="2" charset="2"/>
              <a:buNone/>
            </a:pPr>
            <a:r>
              <a:rPr lang="zh-CN" altLang="en-US" sz="2000" smtClean="0">
                <a:solidFill>
                  <a:schemeClr val="accent1"/>
                </a:solidFill>
                <a:ea typeface="宋体" panose="02010600030101010101" pitchFamily="2" charset="-122"/>
              </a:rPr>
              <a:t>      </a:t>
            </a:r>
            <a:r>
              <a:rPr lang="en-US" altLang="zh-CN" sz="2000" smtClean="0">
                <a:solidFill>
                  <a:schemeClr val="accent1"/>
                </a:solidFill>
                <a:ea typeface="宋体" panose="02010600030101010101" pitchFamily="2" charset="-122"/>
              </a:rPr>
              <a:t>&lt;i&gt;</a:t>
            </a:r>
            <a:r>
              <a:rPr lang="zh-CN" altLang="en-US" sz="2000" smtClean="0">
                <a:solidFill>
                  <a:schemeClr val="accent1"/>
                </a:solidFill>
                <a:ea typeface="宋体" panose="02010600030101010101" pitchFamily="2" charset="-122"/>
              </a:rPr>
              <a:t>轴线弯曲； </a:t>
            </a:r>
            <a:r>
              <a:rPr lang="en-US" altLang="zh-CN" sz="2000" smtClean="0">
                <a:solidFill>
                  <a:schemeClr val="accent1"/>
                </a:solidFill>
                <a:ea typeface="宋体" panose="02010600030101010101" pitchFamily="2" charset="-122"/>
              </a:rPr>
              <a:t>&lt;ii&gt;</a:t>
            </a:r>
            <a:r>
              <a:rPr lang="zh-CN" altLang="en-US" sz="2000" smtClean="0">
                <a:solidFill>
                  <a:schemeClr val="accent1"/>
                </a:solidFill>
                <a:ea typeface="宋体" panose="02010600030101010101" pitchFamily="2" charset="-122"/>
              </a:rPr>
              <a:t>弯曲引起纤芯椭圆度；</a:t>
            </a:r>
            <a:r>
              <a:rPr lang="en-US" altLang="zh-CN" sz="2000" smtClean="0">
                <a:solidFill>
                  <a:schemeClr val="accent1"/>
                </a:solidFill>
                <a:ea typeface="宋体" panose="02010600030101010101" pitchFamily="2" charset="-122"/>
              </a:rPr>
              <a:t>&lt;iii&gt;</a:t>
            </a:r>
            <a:r>
              <a:rPr lang="zh-CN" altLang="en-US" sz="2000" smtClean="0">
                <a:solidFill>
                  <a:schemeClr val="accent1"/>
                </a:solidFill>
                <a:ea typeface="宋体" panose="02010600030101010101" pitchFamily="2" charset="-122"/>
              </a:rPr>
              <a:t>在光纤内部形成内应力和内应变，从而导致折射率变化，即所谓光弹效应产生的应力双折射。</a:t>
            </a:r>
          </a:p>
          <a:p>
            <a:pPr marL="533400" indent="-533400" eaLnBrk="1" hangingPunct="1">
              <a:buClr>
                <a:srgbClr val="CC00CC"/>
              </a:buClr>
              <a:buFont typeface="Wingdings" panose="05000000000000000000" pitchFamily="2" charset="2"/>
              <a:buAutoNum type="circleNumDbPlain" startAt="3"/>
            </a:pPr>
            <a:r>
              <a:rPr lang="zh-CN" altLang="en-US" sz="2400" smtClean="0">
                <a:ea typeface="宋体" panose="02010600030101010101" pitchFamily="2" charset="-122"/>
              </a:rPr>
              <a:t>单模光纤扭转</a:t>
            </a:r>
          </a:p>
          <a:p>
            <a:pPr marL="533400" indent="-533400" eaLnBrk="1" hangingPunct="1">
              <a:buClr>
                <a:srgbClr val="CC00CC"/>
              </a:buClr>
              <a:buFont typeface="Wingdings" panose="05000000000000000000" pitchFamily="2" charset="2"/>
              <a:buNone/>
            </a:pPr>
            <a:r>
              <a:rPr lang="zh-CN" altLang="en-US" sz="2400" smtClean="0">
                <a:ea typeface="宋体" panose="02010600030101010101" pitchFamily="2" charset="-122"/>
              </a:rPr>
              <a:t>     </a:t>
            </a:r>
            <a:r>
              <a:rPr lang="zh-CN" altLang="en-US" sz="2000" smtClean="0">
                <a:solidFill>
                  <a:schemeClr val="accent1"/>
                </a:solidFill>
                <a:ea typeface="宋体" panose="02010600030101010101" pitchFamily="2" charset="-122"/>
              </a:rPr>
              <a:t>扭转作用不仅使光纤产生几何形变，而且也产生光弹效应。</a:t>
            </a:r>
            <a:endParaRPr lang="en-US" altLang="zh-CN" sz="2000" smtClean="0">
              <a:solidFill>
                <a:schemeClr val="accent1"/>
              </a:solidFill>
              <a:ea typeface="宋体" panose="02010600030101010101" pitchFamily="2" charset="-122"/>
            </a:endParaRPr>
          </a:p>
          <a:p>
            <a:pPr marL="533400" indent="-533400" eaLnBrk="1" hangingPunct="1">
              <a:buClr>
                <a:srgbClr val="CC00CC"/>
              </a:buClr>
              <a:buFont typeface="Wingdings" panose="05000000000000000000" pitchFamily="2" charset="2"/>
              <a:buAutoNum type="circleNumDbPlain" startAt="4"/>
            </a:pPr>
            <a:r>
              <a:rPr lang="zh-CN" altLang="en-US" sz="2400" smtClean="0">
                <a:ea typeface="宋体" panose="02010600030101010101" pitchFamily="2" charset="-122"/>
              </a:rPr>
              <a:t>单模光纤电（磁）光效应</a:t>
            </a:r>
          </a:p>
          <a:p>
            <a:pPr marL="533400" indent="-533400" eaLnBrk="1" hangingPunct="1">
              <a:buClr>
                <a:srgbClr val="CC00CC"/>
              </a:buClr>
              <a:buFont typeface="Wingdings" panose="05000000000000000000" pitchFamily="2" charset="2"/>
              <a:buNone/>
            </a:pPr>
            <a:r>
              <a:rPr lang="zh-CN" altLang="en-US" sz="2400" smtClean="0">
                <a:ea typeface="宋体" panose="02010600030101010101" pitchFamily="2" charset="-122"/>
              </a:rPr>
              <a:t>     </a:t>
            </a:r>
            <a:r>
              <a:rPr lang="zh-CN" altLang="en-US" sz="2200" smtClean="0">
                <a:solidFill>
                  <a:schemeClr val="accent1"/>
                </a:solidFill>
                <a:latin typeface="宋体" panose="02010600030101010101" pitchFamily="2" charset="-122"/>
                <a:ea typeface="宋体" panose="02010600030101010101" pitchFamily="2" charset="-122"/>
              </a:rPr>
              <a:t>在强电场和强磁场作用下，由于电光、磁光效应也会产生双折射。</a:t>
            </a:r>
          </a:p>
        </p:txBody>
      </p:sp>
      <p:sp>
        <p:nvSpPr>
          <p:cNvPr id="27651" name="Rectangle 3"/>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光纤的偏振和双折射</a:t>
            </a:r>
          </a:p>
        </p:txBody>
      </p:sp>
    </p:spTree>
    <p:extLst>
      <p:ext uri="{BB962C8B-B14F-4D97-AF65-F5344CB8AC3E}">
        <p14:creationId xmlns:p14="http://schemas.microsoft.com/office/powerpoint/2010/main" val="2663846475"/>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ChangeArrowheads="1"/>
          </p:cNvSpPr>
          <p:nvPr>
            <p:ph type="title"/>
          </p:nvPr>
        </p:nvSpPr>
        <p:spPr/>
        <p:txBody>
          <a:bodyPr/>
          <a:lstStyle/>
          <a:p>
            <a:pPr eaLnBrk="1" hangingPunct="1">
              <a:defRPr/>
            </a:pPr>
            <a:r>
              <a:rPr lang="zh-CN" altLang="en-US" smtClean="0">
                <a:effectLst>
                  <a:outerShdw blurRad="38100" dist="38100" dir="2700000" algn="tl">
                    <a:srgbClr val="C0C0C0"/>
                  </a:outerShdw>
                </a:effectLst>
                <a:ea typeface="宋体" panose="02010600030101010101" pitchFamily="2" charset="-122"/>
              </a:rPr>
              <a:t>主要内容</a:t>
            </a:r>
          </a:p>
        </p:txBody>
      </p:sp>
      <p:sp>
        <p:nvSpPr>
          <p:cNvPr id="28675" name="Rectangle 3"/>
          <p:cNvSpPr>
            <a:spLocks noGrp="1" noChangeArrowheads="1"/>
          </p:cNvSpPr>
          <p:nvPr>
            <p:ph type="body" idx="1"/>
          </p:nvPr>
        </p:nvSpPr>
        <p:spPr>
          <a:xfrm>
            <a:off x="2057400" y="1143000"/>
            <a:ext cx="5486400" cy="5562600"/>
          </a:xfrm>
          <a:noFill/>
        </p:spPr>
        <p:txBody>
          <a:bodyPr/>
          <a:lstStyle/>
          <a:p>
            <a:pPr eaLnBrk="1" hangingPunct="1">
              <a:lnSpc>
                <a:spcPct val="140000"/>
              </a:lnSpc>
            </a:pPr>
            <a:r>
              <a:rPr lang="zh-CN" altLang="en-US" b="1" i="1" smtClean="0">
                <a:ea typeface="宋体" panose="02010600030101010101" pitchFamily="2" charset="-122"/>
              </a:rPr>
              <a:t>光纤的基本概念</a:t>
            </a:r>
          </a:p>
          <a:p>
            <a:pPr eaLnBrk="1" hangingPunct="1">
              <a:lnSpc>
                <a:spcPct val="140000"/>
              </a:lnSpc>
            </a:pPr>
            <a:r>
              <a:rPr lang="zh-CN" altLang="en-US" b="1" i="1" smtClean="0">
                <a:ea typeface="宋体" panose="02010600030101010101" pitchFamily="2" charset="-122"/>
              </a:rPr>
              <a:t>光纤传光原理</a:t>
            </a:r>
          </a:p>
          <a:p>
            <a:pPr eaLnBrk="1" hangingPunct="1">
              <a:lnSpc>
                <a:spcPct val="140000"/>
              </a:lnSpc>
            </a:pPr>
            <a:r>
              <a:rPr lang="zh-CN" altLang="en-US" b="1" i="1" smtClean="0">
                <a:ea typeface="宋体" panose="02010600030101010101" pitchFamily="2" charset="-122"/>
              </a:rPr>
              <a:t>光纤的损耗和色散</a:t>
            </a:r>
          </a:p>
          <a:p>
            <a:pPr eaLnBrk="1" hangingPunct="1">
              <a:lnSpc>
                <a:spcPct val="140000"/>
              </a:lnSpc>
            </a:pPr>
            <a:r>
              <a:rPr lang="zh-CN" altLang="en-US" b="1" i="1" smtClean="0">
                <a:ea typeface="宋体" panose="02010600030101010101" pitchFamily="2" charset="-122"/>
              </a:rPr>
              <a:t>光纤的偏振和双折射</a:t>
            </a:r>
          </a:p>
          <a:p>
            <a:pPr eaLnBrk="1" hangingPunct="1">
              <a:lnSpc>
                <a:spcPct val="140000"/>
              </a:lnSpc>
            </a:pPr>
            <a:r>
              <a:rPr lang="zh-CN" altLang="en-US" b="1" u="sng" smtClean="0">
                <a:solidFill>
                  <a:srgbClr val="FF0000"/>
                </a:solidFill>
                <a:ea typeface="宋体" panose="02010600030101010101" pitchFamily="2" charset="-122"/>
              </a:rPr>
              <a:t>光纤的非线性和光纤孤子</a:t>
            </a:r>
          </a:p>
          <a:p>
            <a:pPr eaLnBrk="1" hangingPunct="1">
              <a:lnSpc>
                <a:spcPct val="140000"/>
              </a:lnSpc>
            </a:pPr>
            <a:r>
              <a:rPr lang="zh-CN" altLang="en-US" b="1" smtClean="0">
                <a:ea typeface="宋体" panose="02010600030101010101" pitchFamily="2" charset="-122"/>
              </a:rPr>
              <a:t>光纤的连接和耦合</a:t>
            </a:r>
          </a:p>
          <a:p>
            <a:pPr eaLnBrk="1" hangingPunct="1">
              <a:lnSpc>
                <a:spcPct val="140000"/>
              </a:lnSpc>
            </a:pPr>
            <a:r>
              <a:rPr lang="zh-CN" altLang="en-US" b="1" smtClean="0">
                <a:ea typeface="宋体" panose="02010600030101010101" pitchFamily="2" charset="-122"/>
              </a:rPr>
              <a:t>光纤通信</a:t>
            </a:r>
            <a:endParaRPr lang="en-US" altLang="zh-CN" b="1" smtClean="0">
              <a:ea typeface="宋体" panose="02010600030101010101" pitchFamily="2" charset="-122"/>
            </a:endParaRPr>
          </a:p>
          <a:p>
            <a:pPr eaLnBrk="1" hangingPunct="1">
              <a:lnSpc>
                <a:spcPct val="140000"/>
              </a:lnSpc>
            </a:pPr>
            <a:r>
              <a:rPr lang="zh-CN" altLang="en-US" b="1" smtClean="0">
                <a:ea typeface="宋体" panose="02010600030101010101" pitchFamily="2" charset="-122"/>
              </a:rPr>
              <a:t>光纤传感</a:t>
            </a:r>
          </a:p>
        </p:txBody>
      </p:sp>
    </p:spTree>
    <p:extLst>
      <p:ext uri="{BB962C8B-B14F-4D97-AF65-F5344CB8AC3E}">
        <p14:creationId xmlns:p14="http://schemas.microsoft.com/office/powerpoint/2010/main" val="3768214960"/>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43000" y="457200"/>
            <a:ext cx="6288088" cy="487363"/>
          </a:xfrm>
        </p:spPr>
        <p:txBody>
          <a:bodyPr/>
          <a:lstStyle/>
          <a:p>
            <a:pPr eaLnBrk="1" hangingPunct="1"/>
            <a:r>
              <a:rPr lang="en-US" altLang="zh-CN" sz="2400" smtClean="0">
                <a:ea typeface="宋体" panose="02010600030101010101" pitchFamily="2" charset="-122"/>
              </a:rPr>
              <a:t>光纤中的非线性光学效应—光孤子</a:t>
            </a:r>
            <a:endParaRPr lang="zh-CN" altLang="en-US" sz="2400" smtClean="0">
              <a:ea typeface="宋体" panose="02010600030101010101" pitchFamily="2" charset="-122"/>
            </a:endParaRPr>
          </a:p>
        </p:txBody>
      </p:sp>
      <p:grpSp>
        <p:nvGrpSpPr>
          <p:cNvPr id="29712" name="Group 4"/>
          <p:cNvGrpSpPr>
            <a:grpSpLocks/>
          </p:cNvGrpSpPr>
          <p:nvPr/>
        </p:nvGrpSpPr>
        <p:grpSpPr bwMode="auto">
          <a:xfrm>
            <a:off x="838200" y="1066800"/>
            <a:ext cx="7142163" cy="1736725"/>
            <a:chOff x="528" y="816"/>
            <a:chExt cx="4499" cy="1094"/>
          </a:xfrm>
        </p:grpSpPr>
        <p:graphicFrame>
          <p:nvGraphicFramePr>
            <p:cNvPr id="29718" name="Object 5"/>
            <p:cNvGraphicFramePr>
              <a:graphicFrameLocks noChangeAspect="1"/>
            </p:cNvGraphicFramePr>
            <p:nvPr/>
          </p:nvGraphicFramePr>
          <p:xfrm>
            <a:off x="685" y="1527"/>
            <a:ext cx="4342" cy="383"/>
          </p:xfrm>
          <a:graphic>
            <a:graphicData uri="http://schemas.openxmlformats.org/presentationml/2006/ole">
              <mc:AlternateContent xmlns:mc="http://schemas.openxmlformats.org/markup-compatibility/2006">
                <mc:Choice xmlns:v="urn:schemas-microsoft-com:vml" Requires="v">
                  <p:oleObj spid="_x0000_s1091586" name="Equation" r:id="rId5" imgW="2730500" imgH="241300" progId="Equation.DSMT4">
                    <p:embed/>
                  </p:oleObj>
                </mc:Choice>
                <mc:Fallback>
                  <p:oleObj name="Equation" r:id="rId5" imgW="27305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 y="1527"/>
                          <a:ext cx="4342"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719" name="Group 6"/>
            <p:cNvGrpSpPr>
              <a:grpSpLocks/>
            </p:cNvGrpSpPr>
            <p:nvPr/>
          </p:nvGrpSpPr>
          <p:grpSpPr bwMode="auto">
            <a:xfrm>
              <a:off x="528" y="816"/>
              <a:ext cx="4148" cy="610"/>
              <a:chOff x="672" y="824"/>
              <a:chExt cx="4148" cy="610"/>
            </a:xfrm>
          </p:grpSpPr>
          <p:sp>
            <p:nvSpPr>
              <p:cNvPr id="29720" name="Text Box 7"/>
              <p:cNvSpPr txBox="1">
                <a:spLocks noChangeArrowheads="1"/>
              </p:cNvSpPr>
              <p:nvPr/>
            </p:nvSpPr>
            <p:spPr bwMode="auto">
              <a:xfrm>
                <a:off x="672" y="824"/>
                <a:ext cx="4148"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0000"/>
                  </a:lnSpc>
                </a:pPr>
                <a:r>
                  <a:rPr lang="zh-CN" altLang="en-US" sz="2400" dirty="0">
                    <a:solidFill>
                      <a:schemeClr val="tx2"/>
                    </a:solidFill>
                    <a:ea typeface="宋体" panose="02010600030101010101" pitchFamily="2" charset="-122"/>
                  </a:rPr>
                  <a:t>光与物质相互作用时，在光场的作用下，介质的</a:t>
                </a:r>
              </a:p>
              <a:p>
                <a:pPr algn="l" eaLnBrk="1" hangingPunct="1">
                  <a:lnSpc>
                    <a:spcPct val="120000"/>
                  </a:lnSpc>
                </a:pPr>
                <a:r>
                  <a:rPr lang="zh-CN" altLang="en-US" sz="2400" dirty="0">
                    <a:solidFill>
                      <a:schemeClr val="tx2"/>
                    </a:solidFill>
                    <a:ea typeface="宋体" panose="02010600030101010101" pitchFamily="2" charset="-122"/>
                  </a:rPr>
                  <a:t>电极化强度矢量   可以写作：</a:t>
                </a:r>
              </a:p>
            </p:txBody>
          </p:sp>
          <p:graphicFrame>
            <p:nvGraphicFramePr>
              <p:cNvPr id="29721" name="Object 8"/>
              <p:cNvGraphicFramePr>
                <a:graphicFrameLocks noChangeAspect="1"/>
              </p:cNvGraphicFramePr>
              <p:nvPr/>
            </p:nvGraphicFramePr>
            <p:xfrm>
              <a:off x="2064" y="1131"/>
              <a:ext cx="216" cy="234"/>
            </p:xfrm>
            <a:graphic>
              <a:graphicData uri="http://schemas.openxmlformats.org/presentationml/2006/ole">
                <mc:AlternateContent xmlns:mc="http://schemas.openxmlformats.org/markup-compatibility/2006">
                  <mc:Choice xmlns:v="urn:schemas-microsoft-com:vml" Requires="v">
                    <p:oleObj spid="_x0000_s1091587" name="Equation" r:id="rId7" imgW="152268" imgH="164957" progId="Equation.DSMT4">
                      <p:embed/>
                    </p:oleObj>
                  </mc:Choice>
                  <mc:Fallback>
                    <p:oleObj name="Equation" r:id="rId7" imgW="152268"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1131"/>
                            <a:ext cx="21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176590" name="Group 14"/>
          <p:cNvGrpSpPr>
            <a:grpSpLocks/>
          </p:cNvGrpSpPr>
          <p:nvPr/>
        </p:nvGrpSpPr>
        <p:grpSpPr bwMode="auto">
          <a:xfrm>
            <a:off x="260350" y="3810000"/>
            <a:ext cx="6750050" cy="519113"/>
            <a:chOff x="240" y="2457"/>
            <a:chExt cx="4252" cy="327"/>
          </a:xfrm>
        </p:grpSpPr>
        <p:sp>
          <p:nvSpPr>
            <p:cNvPr id="29710" name="Text Box 15"/>
            <p:cNvSpPr txBox="1">
              <a:spLocks noChangeArrowheads="1"/>
            </p:cNvSpPr>
            <p:nvPr/>
          </p:nvSpPr>
          <p:spPr bwMode="auto">
            <a:xfrm>
              <a:off x="240" y="2496"/>
              <a:ext cx="35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对于分子结构对称的介质，（如</a:t>
              </a:r>
              <a:r>
                <a:rPr lang="en-US" altLang="zh-CN" sz="2400">
                  <a:solidFill>
                    <a:schemeClr val="tx2"/>
                  </a:solidFill>
                  <a:ea typeface="宋体" panose="02010600030101010101" pitchFamily="2" charset="-122"/>
                </a:rPr>
                <a:t>SiO</a:t>
              </a:r>
              <a:r>
                <a:rPr lang="en-US" altLang="zh-CN" sz="2400" baseline="-25000">
                  <a:solidFill>
                    <a:schemeClr val="tx2"/>
                  </a:solidFill>
                  <a:ea typeface="宋体" panose="02010600030101010101" pitchFamily="2" charset="-122"/>
                </a:rPr>
                <a:t>2</a:t>
              </a:r>
              <a:r>
                <a:rPr lang="zh-CN" altLang="en-US" sz="2400">
                  <a:solidFill>
                    <a:schemeClr val="tx2"/>
                  </a:solidFill>
                  <a:ea typeface="宋体" panose="02010600030101010101" pitchFamily="2" charset="-122"/>
                </a:rPr>
                <a:t>），</a:t>
              </a:r>
              <a:endParaRPr lang="en-US" altLang="zh-CN" sz="2400">
                <a:solidFill>
                  <a:schemeClr val="tx2"/>
                </a:solidFill>
                <a:ea typeface="宋体" panose="02010600030101010101" pitchFamily="2" charset="-122"/>
              </a:endParaRPr>
            </a:p>
          </p:txBody>
        </p:sp>
        <p:graphicFrame>
          <p:nvGraphicFramePr>
            <p:cNvPr id="29711" name="Object 16"/>
            <p:cNvGraphicFramePr>
              <a:graphicFrameLocks noChangeAspect="1"/>
            </p:cNvGraphicFramePr>
            <p:nvPr/>
          </p:nvGraphicFramePr>
          <p:xfrm>
            <a:off x="3709" y="2457"/>
            <a:ext cx="783" cy="327"/>
          </p:xfrm>
          <a:graphic>
            <a:graphicData uri="http://schemas.openxmlformats.org/presentationml/2006/ole">
              <mc:AlternateContent xmlns:mc="http://schemas.openxmlformats.org/markup-compatibility/2006">
                <mc:Choice xmlns:v="urn:schemas-microsoft-com:vml" Requires="v">
                  <p:oleObj spid="_x0000_s1091588" name="Equation" r:id="rId9" imgW="545863" imgH="228501" progId="Equation.DSMT4">
                    <p:embed/>
                  </p:oleObj>
                </mc:Choice>
                <mc:Fallback>
                  <p:oleObj name="Equation" r:id="rId9" imgW="545863"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 y="2457"/>
                          <a:ext cx="7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76593" name="Group 17"/>
          <p:cNvGrpSpPr>
            <a:grpSpLocks/>
          </p:cNvGrpSpPr>
          <p:nvPr/>
        </p:nvGrpSpPr>
        <p:grpSpPr bwMode="auto">
          <a:xfrm>
            <a:off x="414338" y="4481513"/>
            <a:ext cx="8653462" cy="1447800"/>
            <a:chOff x="261" y="3120"/>
            <a:chExt cx="5451" cy="912"/>
          </a:xfrm>
        </p:grpSpPr>
        <p:grpSp>
          <p:nvGrpSpPr>
            <p:cNvPr id="29704" name="Group 18"/>
            <p:cNvGrpSpPr>
              <a:grpSpLocks/>
            </p:cNvGrpSpPr>
            <p:nvPr/>
          </p:nvGrpSpPr>
          <p:grpSpPr bwMode="auto">
            <a:xfrm>
              <a:off x="432" y="3120"/>
              <a:ext cx="4608" cy="524"/>
              <a:chOff x="432" y="3120"/>
              <a:chExt cx="4608" cy="524"/>
            </a:xfrm>
          </p:grpSpPr>
          <p:graphicFrame>
            <p:nvGraphicFramePr>
              <p:cNvPr id="29708" name="Object 19"/>
              <p:cNvGraphicFramePr>
                <a:graphicFrameLocks noChangeAspect="1"/>
              </p:cNvGraphicFramePr>
              <p:nvPr/>
            </p:nvGraphicFramePr>
            <p:xfrm>
              <a:off x="2158" y="3120"/>
              <a:ext cx="2882" cy="524"/>
            </p:xfrm>
            <a:graphic>
              <a:graphicData uri="http://schemas.openxmlformats.org/presentationml/2006/ole">
                <mc:AlternateContent xmlns:mc="http://schemas.openxmlformats.org/markup-compatibility/2006">
                  <mc:Choice xmlns:v="urn:schemas-microsoft-com:vml" Requires="v">
                    <p:oleObj spid="_x0000_s1091589" name="Equation" r:id="rId11" imgW="1536700" imgH="279400" progId="Equation.DSMT4">
                      <p:embed/>
                    </p:oleObj>
                  </mc:Choice>
                  <mc:Fallback>
                    <p:oleObj name="Equation" r:id="rId11" imgW="1536700" imgH="279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8" y="3120"/>
                            <a:ext cx="2882" cy="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9" name="Text Box 20"/>
              <p:cNvSpPr txBox="1">
                <a:spLocks noChangeArrowheads="1"/>
              </p:cNvSpPr>
              <p:nvPr/>
            </p:nvSpPr>
            <p:spPr bwMode="auto">
              <a:xfrm>
                <a:off x="432" y="3212"/>
                <a:ext cx="18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光纤折射率可写作：</a:t>
                </a:r>
              </a:p>
            </p:txBody>
          </p:sp>
        </p:grpSp>
        <p:grpSp>
          <p:nvGrpSpPr>
            <p:cNvPr id="29705" name="Group 21"/>
            <p:cNvGrpSpPr>
              <a:grpSpLocks/>
            </p:cNvGrpSpPr>
            <p:nvPr/>
          </p:nvGrpSpPr>
          <p:grpSpPr bwMode="auto">
            <a:xfrm>
              <a:off x="261" y="3696"/>
              <a:ext cx="5451" cy="336"/>
              <a:chOff x="-384" y="3888"/>
              <a:chExt cx="5451" cy="336"/>
            </a:xfrm>
          </p:grpSpPr>
          <p:sp>
            <p:nvSpPr>
              <p:cNvPr id="29706" name="Rectangle 22"/>
              <p:cNvSpPr>
                <a:spLocks noChangeArrowheads="1"/>
              </p:cNvSpPr>
              <p:nvPr/>
            </p:nvSpPr>
            <p:spPr bwMode="auto">
              <a:xfrm>
                <a:off x="-384" y="3936"/>
                <a:ext cx="5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其中</a:t>
                </a:r>
                <a:r>
                  <a:rPr lang="en-US" altLang="zh-CN" sz="2400">
                    <a:ea typeface="宋体" panose="02010600030101010101" pitchFamily="2" charset="-122"/>
                  </a:rPr>
                  <a:t>n</a:t>
                </a:r>
                <a:r>
                  <a:rPr lang="en-US" altLang="zh-CN" sz="2400" baseline="-25000">
                    <a:ea typeface="宋体" panose="02010600030101010101" pitchFamily="2" charset="-122"/>
                  </a:rPr>
                  <a:t>0</a:t>
                </a:r>
                <a:r>
                  <a:rPr lang="zh-CN" altLang="en-US" sz="2400">
                    <a:solidFill>
                      <a:srgbClr val="CC00CC"/>
                    </a:solidFill>
                    <a:ea typeface="宋体" panose="02010600030101010101" pitchFamily="2" charset="-122"/>
                  </a:rPr>
                  <a:t>为光纤的线性折射率，</a:t>
                </a:r>
                <a:r>
                  <a:rPr lang="en-US" altLang="zh-CN" sz="2400">
                    <a:ea typeface="宋体" panose="02010600030101010101" pitchFamily="2" charset="-122"/>
                  </a:rPr>
                  <a:t>n</a:t>
                </a:r>
                <a:r>
                  <a:rPr lang="en-US" altLang="zh-CN" sz="2400" baseline="-25000">
                    <a:ea typeface="宋体" panose="02010600030101010101" pitchFamily="2" charset="-122"/>
                  </a:rPr>
                  <a:t>2</a:t>
                </a:r>
                <a:r>
                  <a:rPr lang="zh-CN" altLang="en-US" sz="2400">
                    <a:solidFill>
                      <a:srgbClr val="CC00CC"/>
                    </a:solidFill>
                    <a:ea typeface="宋体" panose="02010600030101010101" pitchFamily="2" charset="-122"/>
                  </a:rPr>
                  <a:t>为与       相关的非线性折射率。</a:t>
                </a:r>
              </a:p>
            </p:txBody>
          </p:sp>
          <p:graphicFrame>
            <p:nvGraphicFramePr>
              <p:cNvPr id="29707" name="Object 23"/>
              <p:cNvGraphicFramePr>
                <a:graphicFrameLocks noChangeAspect="1"/>
              </p:cNvGraphicFramePr>
              <p:nvPr/>
            </p:nvGraphicFramePr>
            <p:xfrm>
              <a:off x="2736" y="3888"/>
              <a:ext cx="382" cy="327"/>
            </p:xfrm>
            <a:graphic>
              <a:graphicData uri="http://schemas.openxmlformats.org/presentationml/2006/ole">
                <mc:AlternateContent xmlns:mc="http://schemas.openxmlformats.org/markup-compatibility/2006">
                  <mc:Choice xmlns:v="urn:schemas-microsoft-com:vml" Requires="v">
                    <p:oleObj spid="_x0000_s1091590" name="Equation" r:id="rId13" imgW="266584" imgH="228501" progId="Equation.DSMT4">
                      <p:embed/>
                    </p:oleObj>
                  </mc:Choice>
                  <mc:Fallback>
                    <p:oleObj name="Equation" r:id="rId13" imgW="266584"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6" y="3888"/>
                            <a:ext cx="3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176600" name="AutoShape 24"/>
          <p:cNvSpPr>
            <a:spLocks noChangeArrowheads="1"/>
          </p:cNvSpPr>
          <p:nvPr/>
        </p:nvSpPr>
        <p:spPr bwMode="auto">
          <a:xfrm>
            <a:off x="7391400" y="3871913"/>
            <a:ext cx="1676400" cy="533400"/>
          </a:xfrm>
          <a:prstGeom prst="wedgeRectCallout">
            <a:avLst>
              <a:gd name="adj1" fmla="val -40907"/>
              <a:gd name="adj2" fmla="val 107144"/>
            </a:avLst>
          </a:prstGeom>
          <a:solidFill>
            <a:srgbClr val="00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克尔效应</a:t>
            </a:r>
          </a:p>
        </p:txBody>
      </p:sp>
      <p:sp>
        <p:nvSpPr>
          <p:cNvPr id="1176601" name="Text Box 25"/>
          <p:cNvSpPr txBox="1">
            <a:spLocks noChangeArrowheads="1"/>
          </p:cNvSpPr>
          <p:nvPr/>
        </p:nvSpPr>
        <p:spPr bwMode="auto">
          <a:xfrm>
            <a:off x="1339850" y="6080125"/>
            <a:ext cx="628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a:solidFill>
                  <a:srgbClr val="FF0000"/>
                </a:solidFill>
                <a:ea typeface="黑体" panose="02010609060101010101" pitchFamily="49" charset="-122"/>
              </a:rPr>
              <a:t>注：此处为简单起见，将电极化矢量和电场写成标量，</a:t>
            </a:r>
          </a:p>
          <a:p>
            <a:pPr eaLnBrk="1" hangingPunct="1"/>
            <a:r>
              <a:rPr lang="zh-CN" altLang="en-US" sz="2000">
                <a:solidFill>
                  <a:srgbClr val="FF0000"/>
                </a:solidFill>
                <a:ea typeface="黑体" panose="02010609060101010101" pitchFamily="49" charset="-122"/>
              </a:rPr>
              <a:t>严格理论请参看非线性光学有关参考书。</a:t>
            </a:r>
          </a:p>
        </p:txBody>
      </p:sp>
      <p:grpSp>
        <p:nvGrpSpPr>
          <p:cNvPr id="7" name="组合 6"/>
          <p:cNvGrpSpPr/>
          <p:nvPr/>
        </p:nvGrpSpPr>
        <p:grpSpPr>
          <a:xfrm>
            <a:off x="839788" y="3124200"/>
            <a:ext cx="7466012" cy="461665"/>
            <a:chOff x="839788" y="3124200"/>
            <a:chExt cx="7466012" cy="461665"/>
          </a:xfrm>
        </p:grpSpPr>
        <p:sp>
          <p:nvSpPr>
            <p:cNvPr id="29714" name="Rectangle 10"/>
            <p:cNvSpPr>
              <a:spLocks noChangeArrowheads="1"/>
            </p:cNvSpPr>
            <p:nvPr/>
          </p:nvSpPr>
          <p:spPr bwMode="auto">
            <a:xfrm>
              <a:off x="839788" y="31242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其中</a:t>
              </a:r>
            </a:p>
          </p:txBody>
        </p:sp>
        <p:sp>
          <p:nvSpPr>
            <p:cNvPr id="29716" name="Rectangle 12"/>
            <p:cNvSpPr>
              <a:spLocks noChangeArrowheads="1"/>
            </p:cNvSpPr>
            <p:nvPr/>
          </p:nvSpPr>
          <p:spPr bwMode="auto">
            <a:xfrm>
              <a:off x="3883058" y="3124200"/>
              <a:ext cx="22589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dirty="0" smtClean="0">
                  <a:solidFill>
                    <a:srgbClr val="CC00CC"/>
                  </a:solidFill>
                  <a:ea typeface="宋体" panose="02010600030101010101" pitchFamily="2" charset="-122"/>
                </a:rPr>
                <a:t>为 </a:t>
              </a:r>
              <a:r>
                <a:rPr lang="en-US" altLang="zh-CN" sz="2400" i="1" dirty="0" smtClean="0">
                  <a:solidFill>
                    <a:srgbClr val="CC00CC"/>
                  </a:solidFill>
                  <a:latin typeface="Calibri" panose="020F0502020204030204" pitchFamily="34" charset="0"/>
                  <a:ea typeface="宋体" panose="02010600030101010101" pitchFamily="2" charset="-122"/>
                  <a:cs typeface="Calibri" panose="020F0502020204030204" pitchFamily="34" charset="0"/>
                </a:rPr>
                <a:t>j </a:t>
              </a:r>
              <a:r>
                <a:rPr lang="zh-CN" altLang="en-US" sz="2400" dirty="0" smtClean="0">
                  <a:solidFill>
                    <a:srgbClr val="CC00CC"/>
                  </a:solidFill>
                  <a:ea typeface="宋体" panose="02010600030101010101" pitchFamily="2" charset="-122"/>
                </a:rPr>
                <a:t>阶</a:t>
              </a:r>
              <a:r>
                <a:rPr lang="zh-CN" altLang="en-US" sz="2400" dirty="0">
                  <a:solidFill>
                    <a:srgbClr val="CC00CC"/>
                  </a:solidFill>
                  <a:ea typeface="宋体" panose="02010600030101010101" pitchFamily="2" charset="-122"/>
                </a:rPr>
                <a:t>极化率，</a:t>
              </a:r>
            </a:p>
          </p:txBody>
        </p:sp>
        <p:pic>
          <p:nvPicPr>
            <p:cNvPr id="4" name="图片 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921040" y="3178990"/>
              <a:ext cx="2384760" cy="277333"/>
            </a:xfrm>
            <a:prstGeom prst="rect">
              <a:avLst/>
            </a:prstGeom>
          </p:spPr>
        </p:pic>
        <p:pic>
          <p:nvPicPr>
            <p:cNvPr id="6" name="图片 5"/>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729209" y="3233134"/>
              <a:ext cx="2147046" cy="251429"/>
            </a:xfrm>
            <a:prstGeom prst="rect">
              <a:avLst/>
            </a:prstGeom>
          </p:spPr>
        </p:pic>
      </p:grpSp>
    </p:spTree>
    <p:extLst>
      <p:ext uri="{BB962C8B-B14F-4D97-AF65-F5344CB8AC3E}">
        <p14:creationId xmlns:p14="http://schemas.microsoft.com/office/powerpoint/2010/main" val="40221364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76590"/>
                                        </p:tgtEl>
                                        <p:attrNameLst>
                                          <p:attrName>style.visibility</p:attrName>
                                        </p:attrNameLst>
                                      </p:cBhvr>
                                      <p:to>
                                        <p:strVal val="visible"/>
                                      </p:to>
                                    </p:set>
                                    <p:anim calcmode="lin" valueType="num">
                                      <p:cBhvr additive="base">
                                        <p:cTn id="7" dur="500" fill="hold"/>
                                        <p:tgtEl>
                                          <p:spTgt spid="1176590"/>
                                        </p:tgtEl>
                                        <p:attrNameLst>
                                          <p:attrName>ppt_x</p:attrName>
                                        </p:attrNameLst>
                                      </p:cBhvr>
                                      <p:tavLst>
                                        <p:tav tm="0">
                                          <p:val>
                                            <p:strVal val="1+#ppt_w/2"/>
                                          </p:val>
                                        </p:tav>
                                        <p:tav tm="100000">
                                          <p:val>
                                            <p:strVal val="#ppt_x"/>
                                          </p:val>
                                        </p:tav>
                                      </p:tavLst>
                                    </p:anim>
                                    <p:anim calcmode="lin" valueType="num">
                                      <p:cBhvr additive="base">
                                        <p:cTn id="8" dur="500" fill="hold"/>
                                        <p:tgtEl>
                                          <p:spTgt spid="11765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76593"/>
                                        </p:tgtEl>
                                        <p:attrNameLst>
                                          <p:attrName>style.visibility</p:attrName>
                                        </p:attrNameLst>
                                      </p:cBhvr>
                                      <p:to>
                                        <p:strVal val="visible"/>
                                      </p:to>
                                    </p:set>
                                    <p:anim calcmode="lin" valueType="num">
                                      <p:cBhvr additive="base">
                                        <p:cTn id="13" dur="500" fill="hold"/>
                                        <p:tgtEl>
                                          <p:spTgt spid="1176593"/>
                                        </p:tgtEl>
                                        <p:attrNameLst>
                                          <p:attrName>ppt_x</p:attrName>
                                        </p:attrNameLst>
                                      </p:cBhvr>
                                      <p:tavLst>
                                        <p:tav tm="0">
                                          <p:val>
                                            <p:strVal val="1+#ppt_w/2"/>
                                          </p:val>
                                        </p:tav>
                                        <p:tav tm="100000">
                                          <p:val>
                                            <p:strVal val="#ppt_x"/>
                                          </p:val>
                                        </p:tav>
                                      </p:tavLst>
                                    </p:anim>
                                    <p:anim calcmode="lin" valueType="num">
                                      <p:cBhvr additive="base">
                                        <p:cTn id="14" dur="500" fill="hold"/>
                                        <p:tgtEl>
                                          <p:spTgt spid="11765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76600"/>
                                        </p:tgtEl>
                                        <p:attrNameLst>
                                          <p:attrName>style.visibility</p:attrName>
                                        </p:attrNameLst>
                                      </p:cBhvr>
                                      <p:to>
                                        <p:strVal val="visible"/>
                                      </p:to>
                                    </p:set>
                                    <p:animEffect transition="in" filter="dissolve">
                                      <p:cBhvr>
                                        <p:cTn id="19" dur="500"/>
                                        <p:tgtEl>
                                          <p:spTgt spid="117660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76601"/>
                                        </p:tgtEl>
                                        <p:attrNameLst>
                                          <p:attrName>style.visibility</p:attrName>
                                        </p:attrNameLst>
                                      </p:cBhvr>
                                      <p:to>
                                        <p:strVal val="visible"/>
                                      </p:to>
                                    </p:set>
                                    <p:anim calcmode="lin" valueType="num">
                                      <p:cBhvr additive="base">
                                        <p:cTn id="24" dur="500" fill="hold"/>
                                        <p:tgtEl>
                                          <p:spTgt spid="1176601"/>
                                        </p:tgtEl>
                                        <p:attrNameLst>
                                          <p:attrName>ppt_x</p:attrName>
                                        </p:attrNameLst>
                                      </p:cBhvr>
                                      <p:tavLst>
                                        <p:tav tm="0">
                                          <p:val>
                                            <p:strVal val="#ppt_x"/>
                                          </p:val>
                                        </p:tav>
                                        <p:tav tm="100000">
                                          <p:val>
                                            <p:strVal val="#ppt_x"/>
                                          </p:val>
                                        </p:tav>
                                      </p:tavLst>
                                    </p:anim>
                                    <p:anim calcmode="lin" valueType="num">
                                      <p:cBhvr additive="base">
                                        <p:cTn id="25" dur="500" fill="hold"/>
                                        <p:tgtEl>
                                          <p:spTgt spid="1176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600" grpId="0" animBg="1"/>
      <p:bldP spid="117660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457200"/>
            <a:ext cx="6288088" cy="487363"/>
          </a:xfrm>
          <a:noFill/>
        </p:spPr>
        <p:txBody>
          <a:bodyPr/>
          <a:lstStyle/>
          <a:p>
            <a:pPr eaLnBrk="1" hangingPunct="1"/>
            <a:r>
              <a:rPr lang="en-US" altLang="zh-CN" smtClean="0">
                <a:ea typeface="宋体" panose="02010600030101010101" pitchFamily="2" charset="-122"/>
              </a:rPr>
              <a:t>光纤中的非线性光学效应—光孤子</a:t>
            </a:r>
            <a:endParaRPr lang="zh-CN" altLang="en-US" smtClean="0">
              <a:ea typeface="宋体" panose="02010600030101010101" pitchFamily="2" charset="-122"/>
            </a:endParaRPr>
          </a:p>
        </p:txBody>
      </p:sp>
      <p:grpSp>
        <p:nvGrpSpPr>
          <p:cNvPr id="30723" name="Group 3"/>
          <p:cNvGrpSpPr>
            <a:grpSpLocks/>
          </p:cNvGrpSpPr>
          <p:nvPr/>
        </p:nvGrpSpPr>
        <p:grpSpPr bwMode="auto">
          <a:xfrm>
            <a:off x="806450" y="1219200"/>
            <a:ext cx="7499350" cy="990600"/>
            <a:chOff x="220" y="864"/>
            <a:chExt cx="4724" cy="624"/>
          </a:xfrm>
        </p:grpSpPr>
        <p:sp>
          <p:nvSpPr>
            <p:cNvPr id="30728" name="Text Box 4"/>
            <p:cNvSpPr txBox="1">
              <a:spLocks noChangeArrowheads="1"/>
            </p:cNvSpPr>
            <p:nvPr/>
          </p:nvSpPr>
          <p:spPr bwMode="auto">
            <a:xfrm>
              <a:off x="220" y="877"/>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若光脉冲的中心波长为</a:t>
              </a:r>
              <a:endParaRPr lang="el-GR" altLang="zh-CN" sz="2400">
                <a:solidFill>
                  <a:schemeClr val="tx2"/>
                </a:solidFill>
                <a:ea typeface="宋体" panose="02010600030101010101" pitchFamily="2" charset="-122"/>
                <a:cs typeface="Arial" panose="020B0604020202020204" pitchFamily="34" charset="0"/>
              </a:endParaRPr>
            </a:p>
          </p:txBody>
        </p:sp>
        <p:graphicFrame>
          <p:nvGraphicFramePr>
            <p:cNvPr id="30729" name="Object 5"/>
            <p:cNvGraphicFramePr>
              <a:graphicFrameLocks noChangeAspect="1"/>
            </p:cNvGraphicFramePr>
            <p:nvPr/>
          </p:nvGraphicFramePr>
          <p:xfrm>
            <a:off x="2208" y="864"/>
            <a:ext cx="262" cy="336"/>
          </p:xfrm>
          <a:graphic>
            <a:graphicData uri="http://schemas.openxmlformats.org/presentationml/2006/ole">
              <mc:AlternateContent xmlns:mc="http://schemas.openxmlformats.org/markup-compatibility/2006">
                <mc:Choice xmlns:v="urn:schemas-microsoft-com:vml" Requires="v">
                  <p:oleObj spid="_x0000_s1092610"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864"/>
                          <a:ext cx="26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0" name="Text Box 6"/>
            <p:cNvSpPr txBox="1">
              <a:spLocks noChangeArrowheads="1"/>
            </p:cNvSpPr>
            <p:nvPr/>
          </p:nvSpPr>
          <p:spPr bwMode="auto">
            <a:xfrm>
              <a:off x="2417" y="896"/>
              <a:ext cx="25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，在光纤中传输的长度为</a:t>
              </a:r>
              <a:r>
                <a:rPr lang="en-US" altLang="zh-CN" sz="2400">
                  <a:ea typeface="宋体" panose="02010600030101010101" pitchFamily="2" charset="-122"/>
                </a:rPr>
                <a:t>L</a:t>
              </a:r>
              <a:r>
                <a:rPr lang="zh-CN" altLang="en-US" sz="2400">
                  <a:solidFill>
                    <a:schemeClr val="tx2"/>
                  </a:solidFill>
                  <a:ea typeface="宋体" panose="02010600030101010101" pitchFamily="2" charset="-122"/>
                </a:rPr>
                <a:t>，</a:t>
              </a:r>
              <a:endParaRPr lang="zh-CN" altLang="el-GR" sz="2400">
                <a:solidFill>
                  <a:schemeClr val="tx2"/>
                </a:solidFill>
                <a:ea typeface="宋体" panose="02010600030101010101" pitchFamily="2" charset="-122"/>
                <a:cs typeface="Arial" panose="020B0604020202020204" pitchFamily="34" charset="0"/>
              </a:endParaRPr>
            </a:p>
          </p:txBody>
        </p:sp>
        <p:sp>
          <p:nvSpPr>
            <p:cNvPr id="30731" name="Rectangle 7"/>
            <p:cNvSpPr>
              <a:spLocks noChangeArrowheads="1"/>
            </p:cNvSpPr>
            <p:nvPr/>
          </p:nvSpPr>
          <p:spPr bwMode="auto">
            <a:xfrm>
              <a:off x="288" y="1200"/>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则附加的相位移动为：</a:t>
              </a:r>
            </a:p>
          </p:txBody>
        </p:sp>
      </p:grpSp>
      <p:graphicFrame>
        <p:nvGraphicFramePr>
          <p:cNvPr id="30724" name="Object 8"/>
          <p:cNvGraphicFramePr>
            <a:graphicFrameLocks noChangeAspect="1"/>
          </p:cNvGraphicFramePr>
          <p:nvPr/>
        </p:nvGraphicFramePr>
        <p:xfrm>
          <a:off x="3200400" y="2428875"/>
          <a:ext cx="2438400" cy="923925"/>
        </p:xfrm>
        <a:graphic>
          <a:graphicData uri="http://schemas.openxmlformats.org/presentationml/2006/ole">
            <mc:AlternateContent xmlns:mc="http://schemas.openxmlformats.org/markup-compatibility/2006">
              <mc:Choice xmlns:v="urn:schemas-microsoft-com:vml" Requires="v">
                <p:oleObj spid="_x0000_s1092611" name="Equation" r:id="rId5" imgW="1104900" imgH="431800" progId="Equation.DSMT4">
                  <p:embed/>
                </p:oleObj>
              </mc:Choice>
              <mc:Fallback>
                <p:oleObj name="Equation" r:id="rId5" imgW="11049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428875"/>
                        <a:ext cx="24384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Rectangle 9"/>
          <p:cNvSpPr>
            <a:spLocks noChangeArrowheads="1"/>
          </p:cNvSpPr>
          <p:nvPr/>
        </p:nvSpPr>
        <p:spPr bwMode="auto">
          <a:xfrm>
            <a:off x="609600" y="3597275"/>
            <a:ext cx="8150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kumimoji="1" lang="zh-CN" altLang="en-US" sz="2400" b="1">
                <a:solidFill>
                  <a:schemeClr val="accent1"/>
                </a:solidFill>
                <a:ea typeface="宋体" panose="02010600030101010101" pitchFamily="2" charset="-122"/>
              </a:rPr>
              <a:t>由于光脉冲本身的光场引起折射率的变化，进而导致光脉冲</a:t>
            </a:r>
          </a:p>
          <a:p>
            <a:pPr algn="l" eaLnBrk="1" hangingPunct="1"/>
            <a:r>
              <a:rPr kumimoji="1" lang="zh-CN" altLang="en-US" sz="2400" b="1">
                <a:solidFill>
                  <a:schemeClr val="accent1"/>
                </a:solidFill>
                <a:ea typeface="宋体" panose="02010600030101010101" pitchFamily="2" charset="-122"/>
              </a:rPr>
              <a:t>波包的相位移动，这种效应 称为</a:t>
            </a:r>
            <a:r>
              <a:rPr kumimoji="1" lang="zh-CN" altLang="en-US" sz="2400" b="1">
                <a:solidFill>
                  <a:srgbClr val="FF0000"/>
                </a:solidFill>
                <a:ea typeface="宋体" panose="02010600030101010101" pitchFamily="2" charset="-122"/>
              </a:rPr>
              <a:t>自相位调制</a:t>
            </a:r>
            <a:r>
              <a:rPr kumimoji="1" lang="en-US" altLang="zh-CN" sz="2400" b="1">
                <a:solidFill>
                  <a:srgbClr val="FF0000"/>
                </a:solidFill>
                <a:ea typeface="宋体" panose="02010600030101010101" pitchFamily="2" charset="-122"/>
              </a:rPr>
              <a:t>(SPM)</a:t>
            </a:r>
            <a:r>
              <a:rPr kumimoji="1" lang="zh-CN" altLang="en-US" sz="2400" b="1">
                <a:solidFill>
                  <a:schemeClr val="accent1"/>
                </a:solidFill>
                <a:ea typeface="宋体" panose="02010600030101010101" pitchFamily="2" charset="-122"/>
              </a:rPr>
              <a:t>。</a:t>
            </a:r>
          </a:p>
        </p:txBody>
      </p:sp>
      <p:graphicFrame>
        <p:nvGraphicFramePr>
          <p:cNvPr id="30726" name="Object 10"/>
          <p:cNvGraphicFramePr>
            <a:graphicFrameLocks noChangeAspect="1"/>
          </p:cNvGraphicFramePr>
          <p:nvPr/>
        </p:nvGraphicFramePr>
        <p:xfrm>
          <a:off x="2079625" y="5372100"/>
          <a:ext cx="4473575" cy="952500"/>
        </p:xfrm>
        <a:graphic>
          <a:graphicData uri="http://schemas.openxmlformats.org/presentationml/2006/ole">
            <mc:AlternateContent xmlns:mc="http://schemas.openxmlformats.org/markup-compatibility/2006">
              <mc:Choice xmlns:v="urn:schemas-microsoft-com:vml" Requires="v">
                <p:oleObj spid="_x0000_s1092612" name="Equation" r:id="rId7" imgW="2146300" imgH="457200" progId="Equation.DSMT4">
                  <p:embed/>
                </p:oleObj>
              </mc:Choice>
              <mc:Fallback>
                <p:oleObj name="Equation" r:id="rId7" imgW="21463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9625" y="5372100"/>
                        <a:ext cx="447357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Text Box 11"/>
          <p:cNvSpPr txBox="1">
            <a:spLocks noChangeArrowheads="1"/>
          </p:cNvSpPr>
          <p:nvPr/>
        </p:nvSpPr>
        <p:spPr bwMode="auto">
          <a:xfrm>
            <a:off x="609600" y="476250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自相位调制效应引起的频移：</a:t>
            </a:r>
            <a:endParaRPr lang="el-GR" altLang="zh-CN" sz="2400">
              <a:solidFill>
                <a:srgbClr val="CC00CC"/>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68046177"/>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zh-CN" altLang="en-US" sz="2400">
                <a:ea typeface="宋体" panose="02010600030101010101" pitchFamily="2" charset="-122"/>
              </a:rPr>
              <a:t>光纤的基本概念</a:t>
            </a:r>
          </a:p>
        </p:txBody>
      </p:sp>
      <p:sp>
        <p:nvSpPr>
          <p:cNvPr id="823300" name="Rectangle 3"/>
          <p:cNvSpPr>
            <a:spLocks noChangeArrowheads="1"/>
          </p:cNvSpPr>
          <p:nvPr/>
        </p:nvSpPr>
        <p:spPr bwMode="auto">
          <a:xfrm>
            <a:off x="142875" y="1268413"/>
            <a:ext cx="88931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912813">
              <a:spcBef>
                <a:spcPct val="20000"/>
              </a:spcBef>
              <a:buClr>
                <a:schemeClr val="hlink"/>
              </a:buClr>
              <a:buFont typeface="Wingdings" panose="05000000000000000000" pitchFamily="2" charset="2"/>
              <a:buChar char="v"/>
              <a:defRPr sz="2400">
                <a:solidFill>
                  <a:schemeClr val="tx1"/>
                </a:solidFill>
                <a:latin typeface="Verdana" panose="020B0604030504040204" pitchFamily="34" charset="0"/>
              </a:defRPr>
            </a:lvl1pPr>
            <a:lvl2pPr marL="742950" indent="-285750" algn="l" defTabSz="912813">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defTabSz="912813">
              <a:spcBef>
                <a:spcPct val="20000"/>
              </a:spcBef>
              <a:buClr>
                <a:schemeClr val="tx1"/>
              </a:buClr>
              <a:buChar char="•"/>
              <a:defRPr sz="2000">
                <a:solidFill>
                  <a:schemeClr val="tx1"/>
                </a:solidFill>
                <a:latin typeface="Arial" panose="020B0604020202020204" pitchFamily="34" charset="0"/>
              </a:defRPr>
            </a:lvl3pPr>
            <a:lvl4pPr marL="1600200" indent="-228600" algn="l" defTabSz="912813">
              <a:spcBef>
                <a:spcPct val="20000"/>
              </a:spcBef>
              <a:buChar char="–"/>
              <a:defRPr>
                <a:solidFill>
                  <a:schemeClr val="tx1"/>
                </a:solidFill>
                <a:latin typeface="Arial" panose="020B0604020202020204" pitchFamily="34" charset="0"/>
              </a:defRPr>
            </a:lvl4pPr>
            <a:lvl5pPr marL="2057400" indent="-228600" algn="l" defTabSz="912813">
              <a:spcBef>
                <a:spcPct val="20000"/>
              </a:spcBef>
              <a:buChar char="»"/>
              <a:defRPr>
                <a:solidFill>
                  <a:schemeClr val="tx1"/>
                </a:solidFill>
                <a:latin typeface="Arial" panose="020B0604020202020204" pitchFamily="34" charset="0"/>
              </a:defRPr>
            </a:lvl5pPr>
            <a:lvl6pPr marL="2514600" indent="-228600" defTabSz="912813" fontAlgn="base">
              <a:spcBef>
                <a:spcPct val="20000"/>
              </a:spcBef>
              <a:spcAft>
                <a:spcPct val="0"/>
              </a:spcAft>
              <a:buChar char="»"/>
              <a:defRPr>
                <a:solidFill>
                  <a:schemeClr val="tx1"/>
                </a:solidFill>
                <a:latin typeface="Arial" panose="020B0604020202020204" pitchFamily="34" charset="0"/>
              </a:defRPr>
            </a:lvl6pPr>
            <a:lvl7pPr marL="2971800" indent="-228600" defTabSz="912813" fontAlgn="base">
              <a:spcBef>
                <a:spcPct val="20000"/>
              </a:spcBef>
              <a:spcAft>
                <a:spcPct val="0"/>
              </a:spcAft>
              <a:buChar char="»"/>
              <a:defRPr>
                <a:solidFill>
                  <a:schemeClr val="tx1"/>
                </a:solidFill>
                <a:latin typeface="Arial" panose="020B0604020202020204" pitchFamily="34" charset="0"/>
              </a:defRPr>
            </a:lvl7pPr>
            <a:lvl8pPr marL="3429000" indent="-228600" defTabSz="912813" fontAlgn="base">
              <a:spcBef>
                <a:spcPct val="20000"/>
              </a:spcBef>
              <a:spcAft>
                <a:spcPct val="0"/>
              </a:spcAft>
              <a:buChar char="»"/>
              <a:defRPr>
                <a:solidFill>
                  <a:schemeClr val="tx1"/>
                </a:solidFill>
                <a:latin typeface="Arial" panose="020B0604020202020204" pitchFamily="34" charset="0"/>
              </a:defRPr>
            </a:lvl8pPr>
            <a:lvl9pPr marL="3886200" indent="-228600" defTabSz="912813" fontAlgn="base">
              <a:spcBef>
                <a:spcPct val="20000"/>
              </a:spcBef>
              <a:spcAft>
                <a:spcPct val="0"/>
              </a:spcAft>
              <a:buChar char="»"/>
              <a:defRPr>
                <a:solidFill>
                  <a:schemeClr val="tx1"/>
                </a:solidFill>
                <a:latin typeface="Arial" panose="020B0604020202020204" pitchFamily="34" charset="0"/>
              </a:defRPr>
            </a:lvl9pPr>
          </a:lstStyle>
          <a:p>
            <a:pPr>
              <a:lnSpc>
                <a:spcPct val="110000"/>
              </a:lnSpc>
              <a:buFont typeface="Wingdings" panose="05000000000000000000" pitchFamily="2" charset="2"/>
              <a:buNone/>
            </a:pPr>
            <a:r>
              <a:rPr lang="zh-CN" altLang="en-US" sz="3200" dirty="0">
                <a:solidFill>
                  <a:srgbClr val="FF0000"/>
                </a:solidFill>
                <a:latin typeface="楷体_GB2312" pitchFamily="49" charset="-122"/>
                <a:ea typeface="楷体_GB2312" pitchFamily="49" charset="-122"/>
              </a:rPr>
              <a:t>光纤基本结构</a:t>
            </a:r>
          </a:p>
          <a:p>
            <a:pPr>
              <a:lnSpc>
                <a:spcPct val="110000"/>
              </a:lnSpc>
              <a:spcBef>
                <a:spcPct val="90000"/>
              </a:spcBef>
              <a:buFont typeface="Wingdings" panose="05000000000000000000" pitchFamily="2" charset="2"/>
              <a:buNone/>
            </a:pPr>
            <a:r>
              <a:rPr lang="zh-CN" altLang="en-US" b="1" dirty="0">
                <a:solidFill>
                  <a:schemeClr val="accent1"/>
                </a:solidFill>
                <a:ea typeface="宋体" panose="02010600030101010101" pitchFamily="2" charset="-122"/>
              </a:rPr>
              <a:t>        </a:t>
            </a:r>
            <a:r>
              <a:rPr lang="zh-CN" altLang="en-US" b="1" dirty="0">
                <a:solidFill>
                  <a:schemeClr val="accent1"/>
                </a:solidFill>
                <a:latin typeface="宋体" panose="02010600030101010101" pitchFamily="2" charset="-122"/>
                <a:ea typeface="宋体" panose="02010600030101010101" pitchFamily="2" charset="-122"/>
              </a:rPr>
              <a:t>光纤是由纤芯、包层、涂覆层和护套构成的一种同心圆柱体结构。</a:t>
            </a:r>
            <a:endParaRPr lang="zh-CN" altLang="en-US" b="1" dirty="0">
              <a:solidFill>
                <a:schemeClr val="accent1"/>
              </a:solidFill>
              <a:latin typeface="华文行楷" panose="02010800040101010101" pitchFamily="2" charset="-122"/>
              <a:ea typeface="宋体" panose="02010600030101010101" pitchFamily="2" charset="-122"/>
            </a:endParaRPr>
          </a:p>
        </p:txBody>
      </p:sp>
      <p:pic>
        <p:nvPicPr>
          <p:cNvPr id="823305" name="Picture 9" descr="wc3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505200"/>
            <a:ext cx="3124200" cy="2928938"/>
          </a:xfrm>
          <a:prstGeom prst="rect">
            <a:avLst/>
          </a:prstGeom>
          <a:noFill/>
          <a:extLst>
            <a:ext uri="{909E8E84-426E-40DD-AFC4-6F175D3DCCD1}">
              <a14:hiddenFill xmlns:a14="http://schemas.microsoft.com/office/drawing/2010/main">
                <a:solidFill>
                  <a:srgbClr val="FFFFFF"/>
                </a:solidFill>
              </a14:hiddenFill>
            </a:ext>
          </a:extLst>
        </p:spPr>
      </p:pic>
      <p:grpSp>
        <p:nvGrpSpPr>
          <p:cNvPr id="823306" name="Group 10"/>
          <p:cNvGrpSpPr>
            <a:grpSpLocks/>
          </p:cNvGrpSpPr>
          <p:nvPr/>
        </p:nvGrpSpPr>
        <p:grpSpPr bwMode="auto">
          <a:xfrm>
            <a:off x="304800" y="4038600"/>
            <a:ext cx="5410200" cy="2209800"/>
            <a:chOff x="1152" y="1920"/>
            <a:chExt cx="3408" cy="1392"/>
          </a:xfrm>
        </p:grpSpPr>
        <p:sp>
          <p:nvSpPr>
            <p:cNvPr id="823307" name="AutoShape 11"/>
            <p:cNvSpPr>
              <a:spLocks noChangeArrowheads="1"/>
            </p:cNvSpPr>
            <p:nvPr/>
          </p:nvSpPr>
          <p:spPr bwMode="auto">
            <a:xfrm rot="-5400000">
              <a:off x="3120" y="1392"/>
              <a:ext cx="912" cy="1968"/>
            </a:xfrm>
            <a:prstGeom prst="can">
              <a:avLst>
                <a:gd name="adj" fmla="val 74168"/>
              </a:avLst>
            </a:prstGeom>
            <a:solidFill>
              <a:srgbClr val="FFFF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08" name="AutoShape 12"/>
            <p:cNvSpPr>
              <a:spLocks noChangeArrowheads="1"/>
            </p:cNvSpPr>
            <p:nvPr/>
          </p:nvSpPr>
          <p:spPr bwMode="auto">
            <a:xfrm rot="-5400000">
              <a:off x="2172" y="1764"/>
              <a:ext cx="552" cy="1248"/>
            </a:xfrm>
            <a:prstGeom prst="can">
              <a:avLst>
                <a:gd name="adj" fmla="val 77121"/>
              </a:avLst>
            </a:prstGeom>
            <a:solidFill>
              <a:srgbClr val="FFFF99"/>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09" name="AutoShape 13"/>
            <p:cNvSpPr>
              <a:spLocks noChangeArrowheads="1"/>
            </p:cNvSpPr>
            <p:nvPr/>
          </p:nvSpPr>
          <p:spPr bwMode="auto">
            <a:xfrm rot="-5400000">
              <a:off x="1488" y="1920"/>
              <a:ext cx="240" cy="912"/>
            </a:xfrm>
            <a:prstGeom prst="can">
              <a:avLst>
                <a:gd name="adj" fmla="val 95000"/>
              </a:avLst>
            </a:prstGeom>
            <a:solidFill>
              <a:srgbClr val="FF00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0" name="Line 14"/>
            <p:cNvSpPr>
              <a:spLocks noChangeShapeType="1"/>
            </p:cNvSpPr>
            <p:nvPr/>
          </p:nvSpPr>
          <p:spPr bwMode="auto">
            <a:xfrm>
              <a:off x="1536" y="2496"/>
              <a:ext cx="0" cy="528"/>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1" name="Line 15"/>
            <p:cNvSpPr>
              <a:spLocks noChangeShapeType="1"/>
            </p:cNvSpPr>
            <p:nvPr/>
          </p:nvSpPr>
          <p:spPr bwMode="auto">
            <a:xfrm>
              <a:off x="3648" y="2832"/>
              <a:ext cx="0" cy="192"/>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2" name="Line 16"/>
            <p:cNvSpPr>
              <a:spLocks noChangeShapeType="1"/>
            </p:cNvSpPr>
            <p:nvPr/>
          </p:nvSpPr>
          <p:spPr bwMode="auto">
            <a:xfrm>
              <a:off x="2256" y="2688"/>
              <a:ext cx="0" cy="336"/>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3" name="Text Box 17"/>
            <p:cNvSpPr txBox="1">
              <a:spLocks noChangeArrowheads="1"/>
            </p:cNvSpPr>
            <p:nvPr/>
          </p:nvSpPr>
          <p:spPr bwMode="auto">
            <a:xfrm>
              <a:off x="1152" y="3024"/>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纤芯</a:t>
              </a:r>
              <a:endParaRPr kumimoji="1" lang="zh-TW" altLang="en-US" sz="2400" b="1">
                <a:latin typeface="Times New Roman" panose="02020603050405020304" pitchFamily="18" charset="0"/>
                <a:ea typeface="宋体" panose="02010600030101010101" pitchFamily="2" charset="-122"/>
              </a:endParaRPr>
            </a:p>
          </p:txBody>
        </p:sp>
        <p:sp>
          <p:nvSpPr>
            <p:cNvPr id="823314" name="Text Box 18"/>
            <p:cNvSpPr txBox="1">
              <a:spLocks noChangeArrowheads="1"/>
            </p:cNvSpPr>
            <p:nvPr/>
          </p:nvSpPr>
          <p:spPr bwMode="auto">
            <a:xfrm>
              <a:off x="1920" y="3024"/>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包层</a:t>
              </a:r>
              <a:endParaRPr kumimoji="1" lang="zh-TW" altLang="en-US" sz="2400" b="1">
                <a:latin typeface="Times New Roman" panose="02020603050405020304" pitchFamily="18" charset="0"/>
                <a:ea typeface="宋体" panose="02010600030101010101" pitchFamily="2" charset="-122"/>
              </a:endParaRPr>
            </a:p>
          </p:txBody>
        </p:sp>
        <p:sp>
          <p:nvSpPr>
            <p:cNvPr id="823315" name="Text Box 19"/>
            <p:cNvSpPr txBox="1">
              <a:spLocks noChangeArrowheads="1"/>
            </p:cNvSpPr>
            <p:nvPr/>
          </p:nvSpPr>
          <p:spPr bwMode="auto">
            <a:xfrm>
              <a:off x="3216" y="302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保护套</a:t>
              </a:r>
              <a:endParaRPr kumimoji="1" lang="zh-TW" altLang="en-US" sz="2400" b="1">
                <a:latin typeface="Times New Roman" panose="02020603050405020304" pitchFamily="18" charset="0"/>
                <a:ea typeface="宋体" panose="02010600030101010101" pitchFamily="2" charset="-122"/>
              </a:endParaRPr>
            </a:p>
          </p:txBody>
        </p:sp>
      </p:grpSp>
      <p:pic>
        <p:nvPicPr>
          <p:cNvPr id="2" name="图片 1"/>
          <p:cNvPicPr>
            <a:picLocks noChangeAspect="1"/>
          </p:cNvPicPr>
          <p:nvPr/>
        </p:nvPicPr>
        <p:blipFill>
          <a:blip r:embed="rId3"/>
          <a:stretch>
            <a:fillRect/>
          </a:stretch>
        </p:blipFill>
        <p:spPr>
          <a:xfrm>
            <a:off x="5410200" y="-22226"/>
            <a:ext cx="3733800" cy="2085481"/>
          </a:xfrm>
          <a:prstGeom prst="rect">
            <a:avLst/>
          </a:prstGeom>
        </p:spPr>
      </p:pic>
    </p:spTree>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Text Box 2"/>
          <p:cNvSpPr txBox="1">
            <a:spLocks noChangeArrowheads="1"/>
          </p:cNvSpPr>
          <p:nvPr/>
        </p:nvSpPr>
        <p:spPr bwMode="auto">
          <a:xfrm>
            <a:off x="549275" y="2427288"/>
            <a:ext cx="177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楷体_GB2312" pitchFamily="49" charset="-122"/>
              </a:rPr>
              <a:t>脉冲前沿：</a:t>
            </a:r>
            <a:r>
              <a:rPr lang="zh-CN" altLang="en-US">
                <a:ea typeface="宋体" panose="02010600030101010101" pitchFamily="2" charset="-122"/>
              </a:rPr>
              <a:t> </a:t>
            </a:r>
          </a:p>
        </p:txBody>
      </p:sp>
      <p:sp>
        <p:nvSpPr>
          <p:cNvPr id="1178627" name="Text Box 3"/>
          <p:cNvSpPr txBox="1">
            <a:spLocks noChangeArrowheads="1"/>
          </p:cNvSpPr>
          <p:nvPr/>
        </p:nvSpPr>
        <p:spPr bwMode="auto">
          <a:xfrm>
            <a:off x="1949450" y="2463800"/>
            <a:ext cx="177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光由弱变强</a:t>
            </a:r>
            <a:r>
              <a:rPr lang="zh-CN" altLang="en-US">
                <a:ea typeface="宋体" panose="02010600030101010101" pitchFamily="2" charset="-122"/>
              </a:rPr>
              <a:t> </a:t>
            </a:r>
          </a:p>
        </p:txBody>
      </p:sp>
      <p:grpSp>
        <p:nvGrpSpPr>
          <p:cNvPr id="1178628" name="Group 4"/>
          <p:cNvGrpSpPr>
            <a:grpSpLocks/>
          </p:cNvGrpSpPr>
          <p:nvPr/>
        </p:nvGrpSpPr>
        <p:grpSpPr bwMode="auto">
          <a:xfrm>
            <a:off x="3625850" y="2171700"/>
            <a:ext cx="1754188" cy="952500"/>
            <a:chOff x="2284" y="1368"/>
            <a:chExt cx="1105" cy="600"/>
          </a:xfrm>
        </p:grpSpPr>
        <p:sp>
          <p:nvSpPr>
            <p:cNvPr id="31785" name="AutoShape 5"/>
            <p:cNvSpPr>
              <a:spLocks noChangeArrowheads="1"/>
            </p:cNvSpPr>
            <p:nvPr/>
          </p:nvSpPr>
          <p:spPr bwMode="auto">
            <a:xfrm>
              <a:off x="2284"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1786" name="Object 6"/>
            <p:cNvGraphicFramePr>
              <a:graphicFrameLocks noChangeAspect="1"/>
            </p:cNvGraphicFramePr>
            <p:nvPr/>
          </p:nvGraphicFramePr>
          <p:xfrm>
            <a:off x="2572" y="1368"/>
            <a:ext cx="817" cy="600"/>
          </p:xfrm>
          <a:graphic>
            <a:graphicData uri="http://schemas.openxmlformats.org/presentationml/2006/ole">
              <mc:AlternateContent xmlns:mc="http://schemas.openxmlformats.org/markup-compatibility/2006">
                <mc:Choice xmlns:v="urn:schemas-microsoft-com:vml" Requires="v">
                  <p:oleObj spid="_x0000_s1093634" name="Equation" r:id="rId3" imgW="622300" imgH="457200" progId="Equation.DSMT4">
                    <p:embed/>
                  </p:oleObj>
                </mc:Choice>
                <mc:Fallback>
                  <p:oleObj name="Equation" r:id="rId3" imgW="6223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 y="1368"/>
                          <a:ext cx="817"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78631" name="Group 7"/>
          <p:cNvGrpSpPr>
            <a:grpSpLocks/>
          </p:cNvGrpSpPr>
          <p:nvPr/>
        </p:nvGrpSpPr>
        <p:grpSpPr bwMode="auto">
          <a:xfrm>
            <a:off x="5454650" y="2476500"/>
            <a:ext cx="1676400" cy="457200"/>
            <a:chOff x="3436" y="1560"/>
            <a:chExt cx="1056" cy="288"/>
          </a:xfrm>
        </p:grpSpPr>
        <p:grpSp>
          <p:nvGrpSpPr>
            <p:cNvPr id="31781" name="Group 8"/>
            <p:cNvGrpSpPr>
              <a:grpSpLocks/>
            </p:cNvGrpSpPr>
            <p:nvPr/>
          </p:nvGrpSpPr>
          <p:grpSpPr bwMode="auto">
            <a:xfrm>
              <a:off x="3679" y="1560"/>
              <a:ext cx="813" cy="288"/>
              <a:chOff x="2404" y="3552"/>
              <a:chExt cx="813" cy="288"/>
            </a:xfrm>
          </p:grpSpPr>
          <p:sp>
            <p:nvSpPr>
              <p:cNvPr id="31783" name="Text Box 9"/>
              <p:cNvSpPr txBox="1">
                <a:spLocks noChangeArrowheads="1"/>
              </p:cNvSpPr>
              <p:nvPr/>
            </p:nvSpPr>
            <p:spPr bwMode="auto">
              <a:xfrm>
                <a:off x="2677" y="3552"/>
                <a:ext cx="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变小</a:t>
                </a:r>
                <a:r>
                  <a:rPr lang="zh-CN" altLang="en-US">
                    <a:ea typeface="宋体" panose="02010600030101010101" pitchFamily="2" charset="-122"/>
                  </a:rPr>
                  <a:t> </a:t>
                </a:r>
              </a:p>
            </p:txBody>
          </p:sp>
          <p:graphicFrame>
            <p:nvGraphicFramePr>
              <p:cNvPr id="31784" name="Object 10"/>
              <p:cNvGraphicFramePr>
                <a:graphicFrameLocks noChangeAspect="1"/>
              </p:cNvGraphicFramePr>
              <p:nvPr/>
            </p:nvGraphicFramePr>
            <p:xfrm>
              <a:off x="2404" y="3583"/>
              <a:ext cx="300" cy="233"/>
            </p:xfrm>
            <a:graphic>
              <a:graphicData uri="http://schemas.openxmlformats.org/presentationml/2006/ole">
                <mc:AlternateContent xmlns:mc="http://schemas.openxmlformats.org/markup-compatibility/2006">
                  <mc:Choice xmlns:v="urn:schemas-microsoft-com:vml" Requires="v">
                    <p:oleObj spid="_x0000_s1093635" name="Equation" r:id="rId5" imgW="228402" imgH="177646" progId="Equation.DSMT4">
                      <p:embed/>
                    </p:oleObj>
                  </mc:Choice>
                  <mc:Fallback>
                    <p:oleObj name="Equation" r:id="rId5" imgW="228402"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4" y="3583"/>
                            <a:ext cx="30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82" name="AutoShape 11"/>
            <p:cNvSpPr>
              <a:spLocks noChangeArrowheads="1"/>
            </p:cNvSpPr>
            <p:nvPr/>
          </p:nvSpPr>
          <p:spPr bwMode="auto">
            <a:xfrm>
              <a:off x="3436"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78636" name="Group 12"/>
          <p:cNvGrpSpPr>
            <a:grpSpLocks/>
          </p:cNvGrpSpPr>
          <p:nvPr/>
        </p:nvGrpSpPr>
        <p:grpSpPr bwMode="auto">
          <a:xfrm>
            <a:off x="7131050" y="2470150"/>
            <a:ext cx="1174750" cy="457200"/>
            <a:chOff x="4492" y="1556"/>
            <a:chExt cx="740" cy="288"/>
          </a:xfrm>
        </p:grpSpPr>
        <p:sp>
          <p:nvSpPr>
            <p:cNvPr id="31779" name="Text Box 13"/>
            <p:cNvSpPr txBox="1">
              <a:spLocks noChangeArrowheads="1"/>
            </p:cNvSpPr>
            <p:nvPr/>
          </p:nvSpPr>
          <p:spPr bwMode="auto">
            <a:xfrm>
              <a:off x="4732" y="155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红移</a:t>
              </a:r>
              <a:endParaRPr lang="en-US" altLang="zh-CN" sz="2400" b="1">
                <a:solidFill>
                  <a:srgbClr val="FF0000"/>
                </a:solidFill>
                <a:ea typeface="宋体" panose="02010600030101010101" pitchFamily="2" charset="-122"/>
              </a:endParaRPr>
            </a:p>
          </p:txBody>
        </p:sp>
        <p:sp>
          <p:nvSpPr>
            <p:cNvPr id="31780" name="AutoShape 14"/>
            <p:cNvSpPr>
              <a:spLocks noChangeArrowheads="1"/>
            </p:cNvSpPr>
            <p:nvPr/>
          </p:nvSpPr>
          <p:spPr bwMode="auto">
            <a:xfrm>
              <a:off x="4492"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aphicFrame>
        <p:nvGraphicFramePr>
          <p:cNvPr id="31751" name="Object 15"/>
          <p:cNvGraphicFramePr>
            <a:graphicFrameLocks noChangeAspect="1"/>
          </p:cNvGraphicFramePr>
          <p:nvPr/>
        </p:nvGraphicFramePr>
        <p:xfrm>
          <a:off x="3603625" y="1143000"/>
          <a:ext cx="4473575" cy="952500"/>
        </p:xfrm>
        <a:graphic>
          <a:graphicData uri="http://schemas.openxmlformats.org/presentationml/2006/ole">
            <mc:AlternateContent xmlns:mc="http://schemas.openxmlformats.org/markup-compatibility/2006">
              <mc:Choice xmlns:v="urn:schemas-microsoft-com:vml" Requires="v">
                <p:oleObj spid="_x0000_s1093636" name="Equation" r:id="rId7" imgW="2146300" imgH="457200" progId="Equation.DSMT4">
                  <p:embed/>
                </p:oleObj>
              </mc:Choice>
              <mc:Fallback>
                <p:oleObj name="Equation" r:id="rId7" imgW="21463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625" y="1143000"/>
                        <a:ext cx="447357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78640" name="Group 16"/>
          <p:cNvGrpSpPr>
            <a:grpSpLocks/>
          </p:cNvGrpSpPr>
          <p:nvPr/>
        </p:nvGrpSpPr>
        <p:grpSpPr bwMode="auto">
          <a:xfrm>
            <a:off x="533400" y="3048000"/>
            <a:ext cx="7758113" cy="952500"/>
            <a:chOff x="107" y="2064"/>
            <a:chExt cx="4887" cy="600"/>
          </a:xfrm>
        </p:grpSpPr>
        <p:sp>
          <p:nvSpPr>
            <p:cNvPr id="31769" name="Text Box 17"/>
            <p:cNvSpPr txBox="1">
              <a:spLocks noChangeArrowheads="1"/>
            </p:cNvSpPr>
            <p:nvPr/>
          </p:nvSpPr>
          <p:spPr bwMode="auto">
            <a:xfrm>
              <a:off x="107" y="2225"/>
              <a:ext cx="11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楷体_GB2312" pitchFamily="49" charset="-122"/>
                </a:rPr>
                <a:t>脉冲后沿：</a:t>
              </a:r>
              <a:r>
                <a:rPr lang="zh-CN" altLang="en-US">
                  <a:ea typeface="宋体" panose="02010600030101010101" pitchFamily="2" charset="-122"/>
                </a:rPr>
                <a:t> </a:t>
              </a:r>
            </a:p>
          </p:txBody>
        </p:sp>
        <p:sp>
          <p:nvSpPr>
            <p:cNvPr id="31770" name="Text Box 18"/>
            <p:cNvSpPr txBox="1">
              <a:spLocks noChangeArrowheads="1"/>
            </p:cNvSpPr>
            <p:nvPr/>
          </p:nvSpPr>
          <p:spPr bwMode="auto">
            <a:xfrm>
              <a:off x="991" y="2248"/>
              <a:ext cx="1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光由强变弱</a:t>
              </a:r>
              <a:r>
                <a:rPr lang="zh-CN" altLang="en-US">
                  <a:ea typeface="宋体" panose="02010600030101010101" pitchFamily="2" charset="-122"/>
                </a:rPr>
                <a:t> </a:t>
              </a:r>
            </a:p>
          </p:txBody>
        </p:sp>
        <p:sp>
          <p:nvSpPr>
            <p:cNvPr id="31771" name="AutoShape 19"/>
            <p:cNvSpPr>
              <a:spLocks noChangeArrowheads="1"/>
            </p:cNvSpPr>
            <p:nvPr/>
          </p:nvSpPr>
          <p:spPr bwMode="auto">
            <a:xfrm>
              <a:off x="2044"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31772" name="Group 20"/>
            <p:cNvGrpSpPr>
              <a:grpSpLocks/>
            </p:cNvGrpSpPr>
            <p:nvPr/>
          </p:nvGrpSpPr>
          <p:grpSpPr bwMode="auto">
            <a:xfrm>
              <a:off x="3439" y="2256"/>
              <a:ext cx="814" cy="288"/>
              <a:chOff x="2404" y="3552"/>
              <a:chExt cx="814" cy="288"/>
            </a:xfrm>
          </p:grpSpPr>
          <p:sp>
            <p:nvSpPr>
              <p:cNvPr id="31777" name="Text Box 21"/>
              <p:cNvSpPr txBox="1">
                <a:spLocks noChangeArrowheads="1"/>
              </p:cNvSpPr>
              <p:nvPr/>
            </p:nvSpPr>
            <p:spPr bwMode="auto">
              <a:xfrm>
                <a:off x="2678" y="3552"/>
                <a:ext cx="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变大</a:t>
                </a:r>
                <a:r>
                  <a:rPr lang="zh-CN" altLang="en-US">
                    <a:ea typeface="宋体" panose="02010600030101010101" pitchFamily="2" charset="-122"/>
                  </a:rPr>
                  <a:t> </a:t>
                </a:r>
              </a:p>
            </p:txBody>
          </p:sp>
          <p:graphicFrame>
            <p:nvGraphicFramePr>
              <p:cNvPr id="31778" name="Object 22"/>
              <p:cNvGraphicFramePr>
                <a:graphicFrameLocks noChangeAspect="1"/>
              </p:cNvGraphicFramePr>
              <p:nvPr/>
            </p:nvGraphicFramePr>
            <p:xfrm>
              <a:off x="2404" y="3583"/>
              <a:ext cx="300" cy="233"/>
            </p:xfrm>
            <a:graphic>
              <a:graphicData uri="http://schemas.openxmlformats.org/presentationml/2006/ole">
                <mc:AlternateContent xmlns:mc="http://schemas.openxmlformats.org/markup-compatibility/2006">
                  <mc:Choice xmlns:v="urn:schemas-microsoft-com:vml" Requires="v">
                    <p:oleObj spid="_x0000_s1093637" name="Equation" r:id="rId9" imgW="228402" imgH="177646" progId="Equation.DSMT4">
                      <p:embed/>
                    </p:oleObj>
                  </mc:Choice>
                  <mc:Fallback>
                    <p:oleObj name="Equation" r:id="rId9" imgW="228402"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4" y="3583"/>
                            <a:ext cx="30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73" name="AutoShape 23"/>
            <p:cNvSpPr>
              <a:spLocks noChangeArrowheads="1"/>
            </p:cNvSpPr>
            <p:nvPr/>
          </p:nvSpPr>
          <p:spPr bwMode="auto">
            <a:xfrm>
              <a:off x="3196"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74" name="Text Box 24"/>
            <p:cNvSpPr txBox="1">
              <a:spLocks noChangeArrowheads="1"/>
            </p:cNvSpPr>
            <p:nvPr/>
          </p:nvSpPr>
          <p:spPr bwMode="auto">
            <a:xfrm>
              <a:off x="4492" y="2252"/>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蓝移</a:t>
              </a:r>
              <a:endParaRPr lang="en-US" altLang="zh-CN" sz="2400" b="1">
                <a:solidFill>
                  <a:srgbClr val="FF0000"/>
                </a:solidFill>
                <a:ea typeface="宋体" panose="02010600030101010101" pitchFamily="2" charset="-122"/>
              </a:endParaRPr>
            </a:p>
          </p:txBody>
        </p:sp>
        <p:sp>
          <p:nvSpPr>
            <p:cNvPr id="31775" name="AutoShape 25"/>
            <p:cNvSpPr>
              <a:spLocks noChangeArrowheads="1"/>
            </p:cNvSpPr>
            <p:nvPr/>
          </p:nvSpPr>
          <p:spPr bwMode="auto">
            <a:xfrm>
              <a:off x="4252"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1776" name="Object 26"/>
            <p:cNvGraphicFramePr>
              <a:graphicFrameLocks noChangeAspect="1"/>
            </p:cNvGraphicFramePr>
            <p:nvPr/>
          </p:nvGraphicFramePr>
          <p:xfrm>
            <a:off x="2370" y="2064"/>
            <a:ext cx="800" cy="600"/>
          </p:xfrm>
          <a:graphic>
            <a:graphicData uri="http://schemas.openxmlformats.org/presentationml/2006/ole">
              <mc:AlternateContent xmlns:mc="http://schemas.openxmlformats.org/markup-compatibility/2006">
                <mc:Choice xmlns:v="urn:schemas-microsoft-com:vml" Requires="v">
                  <p:oleObj spid="_x0000_s1093638" name="Equation" r:id="rId10" imgW="609600" imgH="457200" progId="Equation.DSMT4">
                    <p:embed/>
                  </p:oleObj>
                </mc:Choice>
                <mc:Fallback>
                  <p:oleObj name="Equation" r:id="rId10" imgW="60960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0" y="2064"/>
                          <a:ext cx="800"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78651" name="Text Box 27"/>
          <p:cNvSpPr txBox="1">
            <a:spLocks noChangeArrowheads="1"/>
          </p:cNvSpPr>
          <p:nvPr/>
        </p:nvSpPr>
        <p:spPr bwMode="auto">
          <a:xfrm>
            <a:off x="609600" y="3810000"/>
            <a:ext cx="7356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5000"/>
              </a:lnSpc>
            </a:pPr>
            <a:r>
              <a:rPr lang="zh-CN" altLang="en-US" sz="2400">
                <a:solidFill>
                  <a:srgbClr val="CC00CC"/>
                </a:solidFill>
                <a:ea typeface="宋体" panose="02010600030101010101" pitchFamily="2" charset="-122"/>
              </a:rPr>
              <a:t>在光纤的反常色散区，</a:t>
            </a:r>
          </a:p>
          <a:p>
            <a:pPr algn="l" eaLnBrk="1" hangingPunct="1">
              <a:lnSpc>
                <a:spcPct val="125000"/>
              </a:lnSpc>
            </a:pPr>
            <a:r>
              <a:rPr lang="zh-CN" altLang="en-US" sz="2400">
                <a:solidFill>
                  <a:schemeClr val="accent1"/>
                </a:solidFill>
                <a:ea typeface="宋体" panose="02010600030101010101" pitchFamily="2" charset="-122"/>
              </a:rPr>
              <a:t>       脉冲</a:t>
            </a:r>
            <a:r>
              <a:rPr lang="zh-CN" altLang="en-US" sz="2400" b="1">
                <a:solidFill>
                  <a:srgbClr val="FF0000"/>
                </a:solidFill>
                <a:ea typeface="宋体" panose="02010600030101010101" pitchFamily="2" charset="-122"/>
              </a:rPr>
              <a:t>高频分量</a:t>
            </a:r>
            <a:r>
              <a:rPr lang="zh-CN" altLang="en-US" sz="2400">
                <a:solidFill>
                  <a:schemeClr val="accent1"/>
                </a:solidFill>
                <a:ea typeface="宋体" panose="02010600030101010101" pitchFamily="2" charset="-122"/>
              </a:rPr>
              <a:t>的传播速度大于脉冲的</a:t>
            </a:r>
            <a:r>
              <a:rPr lang="zh-CN" altLang="en-US" sz="2400" b="1">
                <a:solidFill>
                  <a:srgbClr val="FF0000"/>
                </a:solidFill>
                <a:ea typeface="宋体" panose="02010600030101010101" pitchFamily="2" charset="-122"/>
              </a:rPr>
              <a:t>低频分量。  </a:t>
            </a:r>
          </a:p>
        </p:txBody>
      </p:sp>
      <p:grpSp>
        <p:nvGrpSpPr>
          <p:cNvPr id="1178652" name="Group 28"/>
          <p:cNvGrpSpPr>
            <a:grpSpLocks/>
          </p:cNvGrpSpPr>
          <p:nvPr/>
        </p:nvGrpSpPr>
        <p:grpSpPr bwMode="auto">
          <a:xfrm>
            <a:off x="685800" y="4889500"/>
            <a:ext cx="5594350" cy="457200"/>
            <a:chOff x="432" y="3080"/>
            <a:chExt cx="3524" cy="288"/>
          </a:xfrm>
        </p:grpSpPr>
        <p:sp>
          <p:nvSpPr>
            <p:cNvPr id="31767" name="AutoShape 29"/>
            <p:cNvSpPr>
              <a:spLocks noChangeArrowheads="1"/>
            </p:cNvSpPr>
            <p:nvPr/>
          </p:nvSpPr>
          <p:spPr bwMode="auto">
            <a:xfrm>
              <a:off x="432" y="3168"/>
              <a:ext cx="528" cy="144"/>
            </a:xfrm>
            <a:prstGeom prst="rightArrow">
              <a:avLst>
                <a:gd name="adj1" fmla="val 50000"/>
                <a:gd name="adj2" fmla="val 91667"/>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8" name="Text Box 30"/>
            <p:cNvSpPr txBox="1">
              <a:spLocks noChangeArrowheads="1"/>
            </p:cNvSpPr>
            <p:nvPr/>
          </p:nvSpPr>
          <p:spPr bwMode="auto">
            <a:xfrm>
              <a:off x="960" y="3080"/>
              <a:ext cx="29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ea typeface="宋体" panose="02010600030101010101" pitchFamily="2" charset="-122"/>
                </a:rPr>
                <a:t>前沿的速度变慢，后沿的速度变快</a:t>
              </a:r>
            </a:p>
          </p:txBody>
        </p:sp>
      </p:grpSp>
      <p:grpSp>
        <p:nvGrpSpPr>
          <p:cNvPr id="1178655" name="Group 31"/>
          <p:cNvGrpSpPr>
            <a:grpSpLocks/>
          </p:cNvGrpSpPr>
          <p:nvPr/>
        </p:nvGrpSpPr>
        <p:grpSpPr bwMode="auto">
          <a:xfrm>
            <a:off x="6400800" y="4876800"/>
            <a:ext cx="2212975" cy="457200"/>
            <a:chOff x="4032" y="3072"/>
            <a:chExt cx="1394" cy="288"/>
          </a:xfrm>
        </p:grpSpPr>
        <p:sp>
          <p:nvSpPr>
            <p:cNvPr id="31765" name="AutoShape 32"/>
            <p:cNvSpPr>
              <a:spLocks noChangeArrowheads="1"/>
            </p:cNvSpPr>
            <p:nvPr/>
          </p:nvSpPr>
          <p:spPr bwMode="auto">
            <a:xfrm>
              <a:off x="4032" y="3160"/>
              <a:ext cx="528" cy="144"/>
            </a:xfrm>
            <a:prstGeom prst="rightArrow">
              <a:avLst>
                <a:gd name="adj1" fmla="val 50000"/>
                <a:gd name="adj2" fmla="val 91667"/>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6" name="Text Box 33"/>
            <p:cNvSpPr txBox="1">
              <a:spLocks noChangeArrowheads="1"/>
            </p:cNvSpPr>
            <p:nvPr/>
          </p:nvSpPr>
          <p:spPr bwMode="auto">
            <a:xfrm>
              <a:off x="4542" y="30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ea typeface="宋体" panose="02010600030101010101" pitchFamily="2" charset="-122"/>
                </a:rPr>
                <a:t>脉冲压窄</a:t>
              </a:r>
            </a:p>
          </p:txBody>
        </p:sp>
      </p:grpSp>
      <p:sp>
        <p:nvSpPr>
          <p:cNvPr id="1178658" name="Text Box 34"/>
          <p:cNvSpPr txBox="1">
            <a:spLocks noChangeArrowheads="1"/>
          </p:cNvSpPr>
          <p:nvPr/>
        </p:nvSpPr>
        <p:spPr bwMode="auto">
          <a:xfrm>
            <a:off x="1447800" y="5638800"/>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色散效应使脉冲展宽</a:t>
            </a:r>
          </a:p>
        </p:txBody>
      </p:sp>
      <p:sp>
        <p:nvSpPr>
          <p:cNvPr id="1178659" name="Text Box 35"/>
          <p:cNvSpPr txBox="1">
            <a:spLocks noChangeArrowheads="1"/>
          </p:cNvSpPr>
          <p:nvPr/>
        </p:nvSpPr>
        <p:spPr bwMode="auto">
          <a:xfrm>
            <a:off x="542925" y="61722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自位相调制效应使脉冲压窄</a:t>
            </a:r>
            <a:endParaRPr lang="en-US" altLang="zh-CN" sz="2400" b="1">
              <a:solidFill>
                <a:schemeClr val="accent1"/>
              </a:solidFill>
              <a:ea typeface="宋体" panose="02010600030101010101" pitchFamily="2" charset="-122"/>
            </a:endParaRPr>
          </a:p>
        </p:txBody>
      </p:sp>
      <p:sp>
        <p:nvSpPr>
          <p:cNvPr id="31758" name="Rectangle 36"/>
          <p:cNvSpPr>
            <a:spLocks noGrp="1" noChangeArrowheads="1"/>
          </p:cNvSpPr>
          <p:nvPr>
            <p:ph type="title"/>
          </p:nvPr>
        </p:nvSpPr>
        <p:spPr>
          <a:xfrm>
            <a:off x="1143000" y="457200"/>
            <a:ext cx="6288088" cy="487363"/>
          </a:xfrm>
          <a:noFill/>
        </p:spPr>
        <p:txBody>
          <a:bodyPr/>
          <a:lstStyle/>
          <a:p>
            <a:pPr eaLnBrk="1" hangingPunct="1"/>
            <a:r>
              <a:rPr lang="en-US" altLang="zh-CN" smtClean="0">
                <a:ea typeface="宋体" panose="02010600030101010101" pitchFamily="2" charset="-122"/>
              </a:rPr>
              <a:t>光纤中的非线性光学效应—光孤子</a:t>
            </a:r>
            <a:endParaRPr lang="zh-CN" altLang="en-US" smtClean="0">
              <a:ea typeface="宋体" panose="02010600030101010101" pitchFamily="2" charset="-122"/>
            </a:endParaRPr>
          </a:p>
        </p:txBody>
      </p:sp>
      <p:grpSp>
        <p:nvGrpSpPr>
          <p:cNvPr id="1178661" name="Group 37"/>
          <p:cNvGrpSpPr>
            <a:grpSpLocks/>
          </p:cNvGrpSpPr>
          <p:nvPr/>
        </p:nvGrpSpPr>
        <p:grpSpPr bwMode="auto">
          <a:xfrm>
            <a:off x="4419600" y="5657850"/>
            <a:ext cx="3168650" cy="895350"/>
            <a:chOff x="2784" y="3564"/>
            <a:chExt cx="1996" cy="564"/>
          </a:xfrm>
        </p:grpSpPr>
        <p:sp>
          <p:nvSpPr>
            <p:cNvPr id="31761" name="AutoShape 38"/>
            <p:cNvSpPr>
              <a:spLocks noChangeArrowheads="1"/>
            </p:cNvSpPr>
            <p:nvPr/>
          </p:nvSpPr>
          <p:spPr bwMode="auto">
            <a:xfrm>
              <a:off x="2976" y="3840"/>
              <a:ext cx="1056" cy="144"/>
            </a:xfrm>
            <a:prstGeom prst="rightArrow">
              <a:avLst>
                <a:gd name="adj1" fmla="val 50000"/>
                <a:gd name="adj2" fmla="val 183333"/>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2" name="Text Box 39"/>
            <p:cNvSpPr txBox="1">
              <a:spLocks noChangeArrowheads="1"/>
            </p:cNvSpPr>
            <p:nvPr/>
          </p:nvSpPr>
          <p:spPr bwMode="auto">
            <a:xfrm>
              <a:off x="2880" y="356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二者平衡 </a:t>
              </a:r>
            </a:p>
          </p:txBody>
        </p:sp>
        <p:sp>
          <p:nvSpPr>
            <p:cNvPr id="31763" name="Text Box 40"/>
            <p:cNvSpPr txBox="1">
              <a:spLocks noChangeArrowheads="1"/>
            </p:cNvSpPr>
            <p:nvPr/>
          </p:nvSpPr>
          <p:spPr bwMode="auto">
            <a:xfrm>
              <a:off x="3979" y="3756"/>
              <a:ext cx="8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光孤子  </a:t>
              </a:r>
            </a:p>
          </p:txBody>
        </p:sp>
        <p:sp>
          <p:nvSpPr>
            <p:cNvPr id="31764" name="AutoShape 41"/>
            <p:cNvSpPr>
              <a:spLocks/>
            </p:cNvSpPr>
            <p:nvPr/>
          </p:nvSpPr>
          <p:spPr bwMode="auto">
            <a:xfrm>
              <a:off x="2784" y="3648"/>
              <a:ext cx="48" cy="480"/>
            </a:xfrm>
            <a:prstGeom prst="righ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aphicFrame>
        <p:nvGraphicFramePr>
          <p:cNvPr id="1178666" name="Object 42"/>
          <p:cNvGraphicFramePr>
            <a:graphicFrameLocks noChangeAspect="1"/>
          </p:cNvGraphicFramePr>
          <p:nvPr/>
        </p:nvGraphicFramePr>
        <p:xfrm>
          <a:off x="152400" y="1066800"/>
          <a:ext cx="2971800" cy="1341438"/>
        </p:xfrm>
        <a:graphic>
          <a:graphicData uri="http://schemas.openxmlformats.org/presentationml/2006/ole">
            <mc:AlternateContent xmlns:mc="http://schemas.openxmlformats.org/markup-compatibility/2006">
              <mc:Choice xmlns:v="urn:schemas-microsoft-com:vml" Requires="v">
                <p:oleObj spid="_x0000_s1093639" name="VISIO" r:id="rId12" imgW="2308860" imgH="2377440" progId="Visio.Drawing.4">
                  <p:embed/>
                </p:oleObj>
              </mc:Choice>
              <mc:Fallback>
                <p:oleObj name="VISIO" r:id="rId12" imgW="2308860" imgH="2377440" progId="Visio.Drawing.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t="6206" b="49954"/>
                      <a:stretch>
                        <a:fillRect/>
                      </a:stretch>
                    </p:blipFill>
                    <p:spPr bwMode="auto">
                      <a:xfrm>
                        <a:off x="152400" y="1066800"/>
                        <a:ext cx="2971800" cy="134143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35823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78666"/>
                                        </p:tgtEl>
                                        <p:attrNameLst>
                                          <p:attrName>style.visibility</p:attrName>
                                        </p:attrNameLst>
                                      </p:cBhvr>
                                      <p:to>
                                        <p:strVal val="visible"/>
                                      </p:to>
                                    </p:set>
                                    <p:anim calcmode="lin" valueType="num">
                                      <p:cBhvr additive="base">
                                        <p:cTn id="7" dur="500" fill="hold"/>
                                        <p:tgtEl>
                                          <p:spTgt spid="1178666"/>
                                        </p:tgtEl>
                                        <p:attrNameLst>
                                          <p:attrName>ppt_x</p:attrName>
                                        </p:attrNameLst>
                                      </p:cBhvr>
                                      <p:tavLst>
                                        <p:tav tm="0">
                                          <p:val>
                                            <p:strVal val="0-#ppt_w/2"/>
                                          </p:val>
                                        </p:tav>
                                        <p:tav tm="100000">
                                          <p:val>
                                            <p:strVal val="#ppt_x"/>
                                          </p:val>
                                        </p:tav>
                                      </p:tavLst>
                                    </p:anim>
                                    <p:anim calcmode="lin" valueType="num">
                                      <p:cBhvr additive="base">
                                        <p:cTn id="8" dur="500" fill="hold"/>
                                        <p:tgtEl>
                                          <p:spTgt spid="11786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78626"/>
                                        </p:tgtEl>
                                        <p:attrNameLst>
                                          <p:attrName>style.visibility</p:attrName>
                                        </p:attrNameLst>
                                      </p:cBhvr>
                                      <p:to>
                                        <p:strVal val="visible"/>
                                      </p:to>
                                    </p:set>
                                    <p:anim calcmode="lin" valueType="num">
                                      <p:cBhvr additive="base">
                                        <p:cTn id="13" dur="500" fill="hold"/>
                                        <p:tgtEl>
                                          <p:spTgt spid="1178626"/>
                                        </p:tgtEl>
                                        <p:attrNameLst>
                                          <p:attrName>ppt_x</p:attrName>
                                        </p:attrNameLst>
                                      </p:cBhvr>
                                      <p:tavLst>
                                        <p:tav tm="0">
                                          <p:val>
                                            <p:strVal val="0-#ppt_w/2"/>
                                          </p:val>
                                        </p:tav>
                                        <p:tav tm="100000">
                                          <p:val>
                                            <p:strVal val="#ppt_x"/>
                                          </p:val>
                                        </p:tav>
                                      </p:tavLst>
                                    </p:anim>
                                    <p:anim calcmode="lin" valueType="num">
                                      <p:cBhvr additive="base">
                                        <p:cTn id="14" dur="500" fill="hold"/>
                                        <p:tgtEl>
                                          <p:spTgt spid="117862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78627"/>
                                        </p:tgtEl>
                                        <p:attrNameLst>
                                          <p:attrName>style.visibility</p:attrName>
                                        </p:attrNameLst>
                                      </p:cBhvr>
                                      <p:to>
                                        <p:strVal val="visible"/>
                                      </p:to>
                                    </p:set>
                                    <p:anim calcmode="lin" valueType="num">
                                      <p:cBhvr additive="base">
                                        <p:cTn id="19" dur="500" fill="hold"/>
                                        <p:tgtEl>
                                          <p:spTgt spid="1178627"/>
                                        </p:tgtEl>
                                        <p:attrNameLst>
                                          <p:attrName>ppt_x</p:attrName>
                                        </p:attrNameLst>
                                      </p:cBhvr>
                                      <p:tavLst>
                                        <p:tav tm="0">
                                          <p:val>
                                            <p:strVal val="1+#ppt_w/2"/>
                                          </p:val>
                                        </p:tav>
                                        <p:tav tm="100000">
                                          <p:val>
                                            <p:strVal val="#ppt_x"/>
                                          </p:val>
                                        </p:tav>
                                      </p:tavLst>
                                    </p:anim>
                                    <p:anim calcmode="lin" valueType="num">
                                      <p:cBhvr additive="base">
                                        <p:cTn id="20" dur="500" fill="hold"/>
                                        <p:tgtEl>
                                          <p:spTgt spid="117862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178628"/>
                                        </p:tgtEl>
                                        <p:attrNameLst>
                                          <p:attrName>style.visibility</p:attrName>
                                        </p:attrNameLst>
                                      </p:cBhvr>
                                      <p:to>
                                        <p:strVal val="visible"/>
                                      </p:to>
                                    </p:set>
                                    <p:anim calcmode="lin" valueType="num">
                                      <p:cBhvr additive="base">
                                        <p:cTn id="25" dur="500" fill="hold"/>
                                        <p:tgtEl>
                                          <p:spTgt spid="1178628"/>
                                        </p:tgtEl>
                                        <p:attrNameLst>
                                          <p:attrName>ppt_x</p:attrName>
                                        </p:attrNameLst>
                                      </p:cBhvr>
                                      <p:tavLst>
                                        <p:tav tm="0">
                                          <p:val>
                                            <p:strVal val="1+#ppt_w/2"/>
                                          </p:val>
                                        </p:tav>
                                        <p:tav tm="100000">
                                          <p:val>
                                            <p:strVal val="#ppt_x"/>
                                          </p:val>
                                        </p:tav>
                                      </p:tavLst>
                                    </p:anim>
                                    <p:anim calcmode="lin" valueType="num">
                                      <p:cBhvr additive="base">
                                        <p:cTn id="26" dur="500" fill="hold"/>
                                        <p:tgtEl>
                                          <p:spTgt spid="11786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178631"/>
                                        </p:tgtEl>
                                        <p:attrNameLst>
                                          <p:attrName>style.visibility</p:attrName>
                                        </p:attrNameLst>
                                      </p:cBhvr>
                                      <p:to>
                                        <p:strVal val="visible"/>
                                      </p:to>
                                    </p:set>
                                    <p:anim calcmode="lin" valueType="num">
                                      <p:cBhvr additive="base">
                                        <p:cTn id="31" dur="500" fill="hold"/>
                                        <p:tgtEl>
                                          <p:spTgt spid="1178631"/>
                                        </p:tgtEl>
                                        <p:attrNameLst>
                                          <p:attrName>ppt_x</p:attrName>
                                        </p:attrNameLst>
                                      </p:cBhvr>
                                      <p:tavLst>
                                        <p:tav tm="0">
                                          <p:val>
                                            <p:strVal val="1+#ppt_w/2"/>
                                          </p:val>
                                        </p:tav>
                                        <p:tav tm="100000">
                                          <p:val>
                                            <p:strVal val="#ppt_x"/>
                                          </p:val>
                                        </p:tav>
                                      </p:tavLst>
                                    </p:anim>
                                    <p:anim calcmode="lin" valueType="num">
                                      <p:cBhvr additive="base">
                                        <p:cTn id="32" dur="500" fill="hold"/>
                                        <p:tgtEl>
                                          <p:spTgt spid="117863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178636"/>
                                        </p:tgtEl>
                                        <p:attrNameLst>
                                          <p:attrName>style.visibility</p:attrName>
                                        </p:attrNameLst>
                                      </p:cBhvr>
                                      <p:to>
                                        <p:strVal val="visible"/>
                                      </p:to>
                                    </p:set>
                                    <p:anim calcmode="lin" valueType="num">
                                      <p:cBhvr additive="base">
                                        <p:cTn id="37" dur="500" fill="hold"/>
                                        <p:tgtEl>
                                          <p:spTgt spid="1178636"/>
                                        </p:tgtEl>
                                        <p:attrNameLst>
                                          <p:attrName>ppt_x</p:attrName>
                                        </p:attrNameLst>
                                      </p:cBhvr>
                                      <p:tavLst>
                                        <p:tav tm="0">
                                          <p:val>
                                            <p:strVal val="1+#ppt_w/2"/>
                                          </p:val>
                                        </p:tav>
                                        <p:tav tm="100000">
                                          <p:val>
                                            <p:strVal val="#ppt_x"/>
                                          </p:val>
                                        </p:tav>
                                      </p:tavLst>
                                    </p:anim>
                                    <p:anim calcmode="lin" valueType="num">
                                      <p:cBhvr additive="base">
                                        <p:cTn id="38" dur="500" fill="hold"/>
                                        <p:tgtEl>
                                          <p:spTgt spid="117863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178640"/>
                                        </p:tgtEl>
                                        <p:attrNameLst>
                                          <p:attrName>style.visibility</p:attrName>
                                        </p:attrNameLst>
                                      </p:cBhvr>
                                      <p:to>
                                        <p:strVal val="visible"/>
                                      </p:to>
                                    </p:set>
                                    <p:anim calcmode="lin" valueType="num">
                                      <p:cBhvr additive="base">
                                        <p:cTn id="43" dur="500" fill="hold"/>
                                        <p:tgtEl>
                                          <p:spTgt spid="1178640"/>
                                        </p:tgtEl>
                                        <p:attrNameLst>
                                          <p:attrName>ppt_x</p:attrName>
                                        </p:attrNameLst>
                                      </p:cBhvr>
                                      <p:tavLst>
                                        <p:tav tm="0">
                                          <p:val>
                                            <p:strVal val="#ppt_x"/>
                                          </p:val>
                                        </p:tav>
                                        <p:tav tm="100000">
                                          <p:val>
                                            <p:strVal val="#ppt_x"/>
                                          </p:val>
                                        </p:tav>
                                      </p:tavLst>
                                    </p:anim>
                                    <p:anim calcmode="lin" valueType="num">
                                      <p:cBhvr additive="base">
                                        <p:cTn id="44" dur="500" fill="hold"/>
                                        <p:tgtEl>
                                          <p:spTgt spid="117864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78651"/>
                                        </p:tgtEl>
                                        <p:attrNameLst>
                                          <p:attrName>style.visibility</p:attrName>
                                        </p:attrNameLst>
                                      </p:cBhvr>
                                      <p:to>
                                        <p:strVal val="visible"/>
                                      </p:to>
                                    </p:set>
                                    <p:anim calcmode="lin" valueType="num">
                                      <p:cBhvr additive="base">
                                        <p:cTn id="49" dur="500" fill="hold"/>
                                        <p:tgtEl>
                                          <p:spTgt spid="1178651"/>
                                        </p:tgtEl>
                                        <p:attrNameLst>
                                          <p:attrName>ppt_x</p:attrName>
                                        </p:attrNameLst>
                                      </p:cBhvr>
                                      <p:tavLst>
                                        <p:tav tm="0">
                                          <p:val>
                                            <p:strVal val="#ppt_x"/>
                                          </p:val>
                                        </p:tav>
                                        <p:tav tm="100000">
                                          <p:val>
                                            <p:strVal val="#ppt_x"/>
                                          </p:val>
                                        </p:tav>
                                      </p:tavLst>
                                    </p:anim>
                                    <p:anim calcmode="lin" valueType="num">
                                      <p:cBhvr additive="base">
                                        <p:cTn id="50" dur="500" fill="hold"/>
                                        <p:tgtEl>
                                          <p:spTgt spid="117865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1178652"/>
                                        </p:tgtEl>
                                        <p:attrNameLst>
                                          <p:attrName>style.visibility</p:attrName>
                                        </p:attrNameLst>
                                      </p:cBhvr>
                                      <p:to>
                                        <p:strVal val="visible"/>
                                      </p:to>
                                    </p:set>
                                    <p:anim calcmode="lin" valueType="num">
                                      <p:cBhvr additive="base">
                                        <p:cTn id="55" dur="500" fill="hold"/>
                                        <p:tgtEl>
                                          <p:spTgt spid="1178652"/>
                                        </p:tgtEl>
                                        <p:attrNameLst>
                                          <p:attrName>ppt_x</p:attrName>
                                        </p:attrNameLst>
                                      </p:cBhvr>
                                      <p:tavLst>
                                        <p:tav tm="0">
                                          <p:val>
                                            <p:strVal val="1+#ppt_w/2"/>
                                          </p:val>
                                        </p:tav>
                                        <p:tav tm="100000">
                                          <p:val>
                                            <p:strVal val="#ppt_x"/>
                                          </p:val>
                                        </p:tav>
                                      </p:tavLst>
                                    </p:anim>
                                    <p:anim calcmode="lin" valueType="num">
                                      <p:cBhvr additive="base">
                                        <p:cTn id="56" dur="500" fill="hold"/>
                                        <p:tgtEl>
                                          <p:spTgt spid="1178652"/>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1178655"/>
                                        </p:tgtEl>
                                        <p:attrNameLst>
                                          <p:attrName>style.visibility</p:attrName>
                                        </p:attrNameLst>
                                      </p:cBhvr>
                                      <p:to>
                                        <p:strVal val="visible"/>
                                      </p:to>
                                    </p:set>
                                    <p:anim calcmode="lin" valueType="num">
                                      <p:cBhvr additive="base">
                                        <p:cTn id="61" dur="500" fill="hold"/>
                                        <p:tgtEl>
                                          <p:spTgt spid="1178655"/>
                                        </p:tgtEl>
                                        <p:attrNameLst>
                                          <p:attrName>ppt_x</p:attrName>
                                        </p:attrNameLst>
                                      </p:cBhvr>
                                      <p:tavLst>
                                        <p:tav tm="0">
                                          <p:val>
                                            <p:strVal val="1+#ppt_w/2"/>
                                          </p:val>
                                        </p:tav>
                                        <p:tav tm="100000">
                                          <p:val>
                                            <p:strVal val="#ppt_x"/>
                                          </p:val>
                                        </p:tav>
                                      </p:tavLst>
                                    </p:anim>
                                    <p:anim calcmode="lin" valueType="num">
                                      <p:cBhvr additive="base">
                                        <p:cTn id="62" dur="500" fill="hold"/>
                                        <p:tgtEl>
                                          <p:spTgt spid="1178655"/>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78658"/>
                                        </p:tgtEl>
                                        <p:attrNameLst>
                                          <p:attrName>style.visibility</p:attrName>
                                        </p:attrNameLst>
                                      </p:cBhvr>
                                      <p:to>
                                        <p:strVal val="visible"/>
                                      </p:to>
                                    </p:set>
                                    <p:anim calcmode="lin" valueType="num">
                                      <p:cBhvr additive="base">
                                        <p:cTn id="67" dur="500" fill="hold"/>
                                        <p:tgtEl>
                                          <p:spTgt spid="1178658"/>
                                        </p:tgtEl>
                                        <p:attrNameLst>
                                          <p:attrName>ppt_x</p:attrName>
                                        </p:attrNameLst>
                                      </p:cBhvr>
                                      <p:tavLst>
                                        <p:tav tm="0">
                                          <p:val>
                                            <p:strVal val="#ppt_x"/>
                                          </p:val>
                                        </p:tav>
                                        <p:tav tm="100000">
                                          <p:val>
                                            <p:strVal val="#ppt_x"/>
                                          </p:val>
                                        </p:tav>
                                      </p:tavLst>
                                    </p:anim>
                                    <p:anim calcmode="lin" valueType="num">
                                      <p:cBhvr additive="base">
                                        <p:cTn id="68" dur="500" fill="hold"/>
                                        <p:tgtEl>
                                          <p:spTgt spid="1178658"/>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78659"/>
                                        </p:tgtEl>
                                        <p:attrNameLst>
                                          <p:attrName>style.visibility</p:attrName>
                                        </p:attrNameLst>
                                      </p:cBhvr>
                                      <p:to>
                                        <p:strVal val="visible"/>
                                      </p:to>
                                    </p:set>
                                    <p:anim calcmode="lin" valueType="num">
                                      <p:cBhvr additive="base">
                                        <p:cTn id="73" dur="500" fill="hold"/>
                                        <p:tgtEl>
                                          <p:spTgt spid="1178659"/>
                                        </p:tgtEl>
                                        <p:attrNameLst>
                                          <p:attrName>ppt_x</p:attrName>
                                        </p:attrNameLst>
                                      </p:cBhvr>
                                      <p:tavLst>
                                        <p:tav tm="0">
                                          <p:val>
                                            <p:strVal val="#ppt_x"/>
                                          </p:val>
                                        </p:tav>
                                        <p:tav tm="100000">
                                          <p:val>
                                            <p:strVal val="#ppt_x"/>
                                          </p:val>
                                        </p:tav>
                                      </p:tavLst>
                                    </p:anim>
                                    <p:anim calcmode="lin" valueType="num">
                                      <p:cBhvr additive="base">
                                        <p:cTn id="74" dur="500" fill="hold"/>
                                        <p:tgtEl>
                                          <p:spTgt spid="1178659"/>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nodeType="clickEffect">
                                  <p:stCondLst>
                                    <p:cond delay="0"/>
                                  </p:stCondLst>
                                  <p:childTnLst>
                                    <p:set>
                                      <p:cBhvr>
                                        <p:cTn id="78" dur="1" fill="hold">
                                          <p:stCondLst>
                                            <p:cond delay="0"/>
                                          </p:stCondLst>
                                        </p:cTn>
                                        <p:tgtEl>
                                          <p:spTgt spid="1178661"/>
                                        </p:tgtEl>
                                        <p:attrNameLst>
                                          <p:attrName>style.visibility</p:attrName>
                                        </p:attrNameLst>
                                      </p:cBhvr>
                                      <p:to>
                                        <p:strVal val="visible"/>
                                      </p:to>
                                    </p:set>
                                    <p:anim calcmode="lin" valueType="num">
                                      <p:cBhvr additive="base">
                                        <p:cTn id="79" dur="500" fill="hold"/>
                                        <p:tgtEl>
                                          <p:spTgt spid="1178661"/>
                                        </p:tgtEl>
                                        <p:attrNameLst>
                                          <p:attrName>ppt_x</p:attrName>
                                        </p:attrNameLst>
                                      </p:cBhvr>
                                      <p:tavLst>
                                        <p:tav tm="0">
                                          <p:val>
                                            <p:strVal val="1+#ppt_w/2"/>
                                          </p:val>
                                        </p:tav>
                                        <p:tav tm="100000">
                                          <p:val>
                                            <p:strVal val="#ppt_x"/>
                                          </p:val>
                                        </p:tav>
                                      </p:tavLst>
                                    </p:anim>
                                    <p:anim calcmode="lin" valueType="num">
                                      <p:cBhvr additive="base">
                                        <p:cTn id="80" dur="500" fill="hold"/>
                                        <p:tgtEl>
                                          <p:spTgt spid="11786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626" grpId="0"/>
      <p:bldP spid="1178627" grpId="0"/>
      <p:bldP spid="1178651" grpId="0"/>
      <p:bldP spid="1178658" grpId="0"/>
      <p:bldP spid="117865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2073275" y="1371600"/>
            <a:ext cx="5699125" cy="5029200"/>
          </a:xfrm>
        </p:spPr>
        <p:txBody>
          <a:bodyPr/>
          <a:lstStyle/>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光纤的基本结构</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光纤的传光原理</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光纤的损耗和色散</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光纤的双折射和偏振</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光纤中的非线性光学效应</a:t>
            </a:r>
            <a:r>
              <a:rPr lang="en-US" altLang="zh-CN" i="1" smtClean="0">
                <a:ea typeface="宋体" panose="02010600030101010101" pitchFamily="2" charset="-122"/>
              </a:rPr>
              <a:t>—</a:t>
            </a:r>
            <a:r>
              <a:rPr lang="zh-CN" altLang="en-US" i="1" smtClean="0">
                <a:ea typeface="宋体" panose="02010600030101010101" pitchFamily="2" charset="-122"/>
              </a:rPr>
              <a:t>光孤子</a:t>
            </a:r>
          </a:p>
          <a:p>
            <a:pPr eaLnBrk="1" hangingPunct="1">
              <a:lnSpc>
                <a:spcPct val="125000"/>
              </a:lnSpc>
              <a:buFont typeface="Wingdings" panose="05000000000000000000" pitchFamily="2" charset="2"/>
              <a:buNone/>
            </a:pPr>
            <a:r>
              <a:rPr lang="zh-CN" altLang="en-US" b="1" u="sng" smtClean="0">
                <a:solidFill>
                  <a:srgbClr val="FF0000"/>
                </a:solidFill>
                <a:ea typeface="宋体" panose="02010600030101010101" pitchFamily="2" charset="-122"/>
              </a:rPr>
              <a:t>光纤的连接和耦合</a:t>
            </a:r>
          </a:p>
          <a:p>
            <a:pPr eaLnBrk="1" hangingPunct="1">
              <a:lnSpc>
                <a:spcPct val="125000"/>
              </a:lnSpc>
              <a:buFont typeface="Wingdings" panose="05000000000000000000" pitchFamily="2" charset="2"/>
              <a:buNone/>
            </a:pPr>
            <a:r>
              <a:rPr lang="zh-CN" altLang="en-US" b="1" smtClean="0">
                <a:ea typeface="宋体" panose="02010600030101010101" pitchFamily="2" charset="-122"/>
              </a:rPr>
              <a:t>光纤通信系统</a:t>
            </a:r>
          </a:p>
          <a:p>
            <a:pPr eaLnBrk="1" hangingPunct="1">
              <a:lnSpc>
                <a:spcPct val="125000"/>
              </a:lnSpc>
              <a:buFont typeface="Wingdings" panose="05000000000000000000" pitchFamily="2" charset="2"/>
              <a:buNone/>
            </a:pPr>
            <a:r>
              <a:rPr lang="zh-CN" altLang="en-US" b="1" smtClean="0">
                <a:ea typeface="宋体" panose="02010600030101010101" pitchFamily="2" charset="-122"/>
              </a:rPr>
              <a:t>光纤传感</a:t>
            </a:r>
          </a:p>
        </p:txBody>
      </p:sp>
      <p:sp>
        <p:nvSpPr>
          <p:cNvPr id="32771" name="Text Box 3"/>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主要内容</a:t>
            </a:r>
          </a:p>
        </p:txBody>
      </p:sp>
    </p:spTree>
    <p:extLst>
      <p:ext uri="{BB962C8B-B14F-4D97-AF65-F5344CB8AC3E}">
        <p14:creationId xmlns:p14="http://schemas.microsoft.com/office/powerpoint/2010/main" val="1522268586"/>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body" idx="1"/>
          </p:nvPr>
        </p:nvSpPr>
        <p:spPr>
          <a:xfrm>
            <a:off x="457200" y="1447800"/>
            <a:ext cx="5334000" cy="533400"/>
          </a:xfrm>
        </p:spPr>
        <p:txBody>
          <a:bodyPr/>
          <a:lstStyle/>
          <a:p>
            <a:pPr eaLnBrk="1" hangingPunct="1">
              <a:buFont typeface="Wingdings" panose="05000000000000000000" pitchFamily="2" charset="2"/>
              <a:buNone/>
            </a:pPr>
            <a:r>
              <a:rPr lang="zh-CN" altLang="en-US" b="1" smtClean="0">
                <a:solidFill>
                  <a:srgbClr val="FF0000"/>
                </a:solidFill>
                <a:ea typeface="宋体" panose="02010600030101010101" pitchFamily="2" charset="-122"/>
              </a:rPr>
              <a:t>切割 ：</a:t>
            </a:r>
            <a:r>
              <a:rPr lang="zh-CN" altLang="en-US" b="1" smtClean="0">
                <a:ea typeface="宋体" panose="02010600030101010101" pitchFamily="2" charset="-122"/>
              </a:rPr>
              <a:t>光纤断面要平整光滑。 </a:t>
            </a:r>
          </a:p>
        </p:txBody>
      </p:sp>
      <p:sp>
        <p:nvSpPr>
          <p:cNvPr id="33795" name="Rectangle 3"/>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pic>
        <p:nvPicPr>
          <p:cNvPr id="1106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125913"/>
            <a:ext cx="6019800" cy="2274887"/>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949" name="Picture 5" descr="594046f41e1fb76155c5a4e5"/>
          <p:cNvPicPr>
            <a:picLocks noChangeAspect="1" noChangeArrowheads="1"/>
          </p:cNvPicPr>
          <p:nvPr/>
        </p:nvPicPr>
        <p:blipFill>
          <a:blip r:embed="rId3">
            <a:extLst>
              <a:ext uri="{28A0092B-C50C-407E-A947-70E740481C1C}">
                <a14:useLocalDpi xmlns:a14="http://schemas.microsoft.com/office/drawing/2010/main" val="0"/>
              </a:ext>
            </a:extLst>
          </a:blip>
          <a:srcRect t="2136" b="6032"/>
          <a:stretch>
            <a:fillRect/>
          </a:stretch>
        </p:blipFill>
        <p:spPr bwMode="auto">
          <a:xfrm>
            <a:off x="5443538" y="381000"/>
            <a:ext cx="3548062"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950" name="Text Box 6"/>
          <p:cNvSpPr txBox="1">
            <a:spLocks noChangeArrowheads="1"/>
          </p:cNvSpPr>
          <p:nvPr/>
        </p:nvSpPr>
        <p:spPr bwMode="auto">
          <a:xfrm>
            <a:off x="585788" y="2286000"/>
            <a:ext cx="497681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a:solidFill>
                  <a:schemeClr val="tx2"/>
                </a:solidFill>
                <a:ea typeface="宋体" panose="02010600030101010101" pitchFamily="2" charset="-122"/>
              </a:rPr>
              <a:t>将裸光纤放置在半径为</a:t>
            </a:r>
            <a:r>
              <a:rPr lang="en-US" altLang="zh-CN" sz="2400">
                <a:solidFill>
                  <a:schemeClr val="tx2"/>
                </a:solidFill>
                <a:ea typeface="宋体" panose="02010600030101010101" pitchFamily="2" charset="-122"/>
              </a:rPr>
              <a:t>R</a:t>
            </a:r>
            <a:r>
              <a:rPr lang="zh-CN" altLang="en-US" sz="2400">
                <a:solidFill>
                  <a:schemeClr val="tx2"/>
                </a:solidFill>
                <a:ea typeface="宋体" panose="02010600030101010101" pitchFamily="2" charset="-122"/>
              </a:rPr>
              <a:t>（几厘米）</a:t>
            </a:r>
          </a:p>
          <a:p>
            <a:pPr algn="l" eaLnBrk="1" hangingPunct="1"/>
            <a:r>
              <a:rPr lang="zh-CN" altLang="en-US" sz="2400">
                <a:solidFill>
                  <a:schemeClr val="tx2"/>
                </a:solidFill>
                <a:ea typeface="宋体" panose="02010600030101010101" pitchFamily="2" charset="-122"/>
              </a:rPr>
              <a:t>的刚体上，金刚刀在在垂直于光纤</a:t>
            </a:r>
          </a:p>
          <a:p>
            <a:pPr algn="l" eaLnBrk="1" hangingPunct="1"/>
            <a:r>
              <a:rPr lang="zh-CN" altLang="en-US" sz="2400">
                <a:solidFill>
                  <a:schemeClr val="tx2"/>
                </a:solidFill>
                <a:ea typeface="宋体" panose="02010600030101010101" pitchFamily="2" charset="-122"/>
              </a:rPr>
              <a:t>的方向压一切痕，然后拉断光纤。</a:t>
            </a:r>
          </a:p>
        </p:txBody>
      </p:sp>
    </p:spTree>
    <p:extLst>
      <p:ext uri="{BB962C8B-B14F-4D97-AF65-F5344CB8AC3E}">
        <p14:creationId xmlns:p14="http://schemas.microsoft.com/office/powerpoint/2010/main" val="20761933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6946">
                                            <p:txEl>
                                              <p:pRg st="0" end="0"/>
                                            </p:txEl>
                                          </p:spTgt>
                                        </p:tgtEl>
                                        <p:attrNameLst>
                                          <p:attrName>style.visibility</p:attrName>
                                        </p:attrNameLst>
                                      </p:cBhvr>
                                      <p:to>
                                        <p:strVal val="visible"/>
                                      </p:to>
                                    </p:set>
                                    <p:animEffect transition="in" filter="dissolve">
                                      <p:cBhvr>
                                        <p:cTn id="7" dur="500"/>
                                        <p:tgtEl>
                                          <p:spTgt spid="11069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06948"/>
                                        </p:tgtEl>
                                        <p:attrNameLst>
                                          <p:attrName>style.visibility</p:attrName>
                                        </p:attrNameLst>
                                      </p:cBhvr>
                                      <p:to>
                                        <p:strVal val="visible"/>
                                      </p:to>
                                    </p:set>
                                    <p:animEffect transition="in" filter="dissolve">
                                      <p:cBhvr>
                                        <p:cTn id="12" dur="500"/>
                                        <p:tgtEl>
                                          <p:spTgt spid="1106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06950"/>
                                        </p:tgtEl>
                                        <p:attrNameLst>
                                          <p:attrName>style.visibility</p:attrName>
                                        </p:attrNameLst>
                                      </p:cBhvr>
                                      <p:to>
                                        <p:strVal val="visible"/>
                                      </p:to>
                                    </p:set>
                                    <p:anim calcmode="lin" valueType="num">
                                      <p:cBhvr additive="base">
                                        <p:cTn id="17" dur="500" fill="hold"/>
                                        <p:tgtEl>
                                          <p:spTgt spid="1106950"/>
                                        </p:tgtEl>
                                        <p:attrNameLst>
                                          <p:attrName>ppt_x</p:attrName>
                                        </p:attrNameLst>
                                      </p:cBhvr>
                                      <p:tavLst>
                                        <p:tav tm="0">
                                          <p:val>
                                            <p:strVal val="0-#ppt_w/2"/>
                                          </p:val>
                                        </p:tav>
                                        <p:tav tm="100000">
                                          <p:val>
                                            <p:strVal val="#ppt_x"/>
                                          </p:val>
                                        </p:tav>
                                      </p:tavLst>
                                    </p:anim>
                                    <p:anim calcmode="lin" valueType="num">
                                      <p:cBhvr additive="base">
                                        <p:cTn id="18" dur="500" fill="hold"/>
                                        <p:tgtEl>
                                          <p:spTgt spid="11069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106949"/>
                                        </p:tgtEl>
                                        <p:attrNameLst>
                                          <p:attrName>style.visibility</p:attrName>
                                        </p:attrNameLst>
                                      </p:cBhvr>
                                      <p:to>
                                        <p:strVal val="visible"/>
                                      </p:to>
                                    </p:set>
                                    <p:anim calcmode="lin" valueType="num">
                                      <p:cBhvr additive="base">
                                        <p:cTn id="23" dur="500" fill="hold"/>
                                        <p:tgtEl>
                                          <p:spTgt spid="1106949"/>
                                        </p:tgtEl>
                                        <p:attrNameLst>
                                          <p:attrName>ppt_x</p:attrName>
                                        </p:attrNameLst>
                                      </p:cBhvr>
                                      <p:tavLst>
                                        <p:tav tm="0">
                                          <p:val>
                                            <p:strVal val="1+#ppt_w/2"/>
                                          </p:val>
                                        </p:tav>
                                        <p:tav tm="100000">
                                          <p:val>
                                            <p:strVal val="#ppt_x"/>
                                          </p:val>
                                        </p:tav>
                                      </p:tavLst>
                                    </p:anim>
                                    <p:anim calcmode="lin" valueType="num">
                                      <p:cBhvr additive="base">
                                        <p:cTn id="24" dur="500" fill="hold"/>
                                        <p:tgtEl>
                                          <p:spTgt spid="1106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946" grpId="0" build="p"/>
      <p:bldP spid="110695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7970" name="Picture 2"/>
          <p:cNvPicPr>
            <a:picLocks noChangeAspect="1" noChangeArrowheads="1"/>
          </p:cNvPicPr>
          <p:nvPr/>
        </p:nvPicPr>
        <p:blipFill>
          <a:blip r:embed="rId2">
            <a:extLst>
              <a:ext uri="{28A0092B-C50C-407E-A947-70E740481C1C}">
                <a14:useLocalDpi xmlns:a14="http://schemas.microsoft.com/office/drawing/2010/main" val="0"/>
              </a:ext>
            </a:extLst>
          </a:blip>
          <a:srcRect t="5322"/>
          <a:stretch>
            <a:fillRect/>
          </a:stretch>
        </p:blipFill>
        <p:spPr bwMode="auto">
          <a:xfrm>
            <a:off x="457200" y="4098925"/>
            <a:ext cx="8153400" cy="2657475"/>
          </a:xfrm>
          <a:prstGeom prst="rect">
            <a:avLst/>
          </a:prstGeom>
          <a:solidFill>
            <a:schemeClr val="hlink"/>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07971" name="Group 3"/>
          <p:cNvGrpSpPr>
            <a:grpSpLocks/>
          </p:cNvGrpSpPr>
          <p:nvPr/>
        </p:nvGrpSpPr>
        <p:grpSpPr bwMode="auto">
          <a:xfrm>
            <a:off x="1293813" y="1504950"/>
            <a:ext cx="1800225" cy="908050"/>
            <a:chOff x="143" y="1180"/>
            <a:chExt cx="1134" cy="572"/>
          </a:xfrm>
        </p:grpSpPr>
        <p:sp>
          <p:nvSpPr>
            <p:cNvPr id="34827" name="Text Box 4"/>
            <p:cNvSpPr txBox="1">
              <a:spLocks noChangeArrowheads="1"/>
            </p:cNvSpPr>
            <p:nvPr/>
          </p:nvSpPr>
          <p:spPr bwMode="auto">
            <a:xfrm>
              <a:off x="143" y="1180"/>
              <a:ext cx="11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u="sng">
                  <a:solidFill>
                    <a:srgbClr val="FF0000"/>
                  </a:solidFill>
                  <a:ea typeface="宋体" panose="02010600030101010101" pitchFamily="2" charset="-122"/>
                </a:rPr>
                <a:t>永久性连接 </a:t>
              </a:r>
              <a:endParaRPr lang="en-US" altLang="zh-CN" sz="2400" b="1" u="sng">
                <a:solidFill>
                  <a:srgbClr val="FF0000"/>
                </a:solidFill>
                <a:ea typeface="宋体" panose="02010600030101010101" pitchFamily="2" charset="-122"/>
              </a:endParaRPr>
            </a:p>
          </p:txBody>
        </p:sp>
        <p:sp>
          <p:nvSpPr>
            <p:cNvPr id="34828" name="Text Box 5"/>
            <p:cNvSpPr txBox="1">
              <a:spLocks noChangeArrowheads="1"/>
            </p:cNvSpPr>
            <p:nvPr/>
          </p:nvSpPr>
          <p:spPr bwMode="auto">
            <a:xfrm>
              <a:off x="176" y="1464"/>
              <a:ext cx="10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000000"/>
                  </a:solidFill>
                  <a:ea typeface="宋体" panose="02010600030101010101" pitchFamily="2" charset="-122"/>
                </a:rPr>
                <a:t>活动性连接</a:t>
              </a:r>
              <a:endParaRPr lang="en-US" altLang="zh-CN" sz="2400">
                <a:solidFill>
                  <a:srgbClr val="000000"/>
                </a:solidFill>
                <a:ea typeface="宋体" panose="02010600030101010101" pitchFamily="2" charset="-122"/>
              </a:endParaRPr>
            </a:p>
          </p:txBody>
        </p:sp>
        <p:sp>
          <p:nvSpPr>
            <p:cNvPr id="34829" name="AutoShape 6"/>
            <p:cNvSpPr>
              <a:spLocks/>
            </p:cNvSpPr>
            <p:nvPr/>
          </p:nvSpPr>
          <p:spPr bwMode="auto">
            <a:xfrm>
              <a:off x="144" y="1256"/>
              <a:ext cx="48" cy="432"/>
            </a:xfrm>
            <a:prstGeom prst="leftBrace">
              <a:avLst>
                <a:gd name="adj1" fmla="val 75000"/>
                <a:gd name="adj2" fmla="val 50000"/>
              </a:avLst>
            </a:prstGeom>
            <a:noFill/>
            <a:ln w="190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07975" name="Group 7"/>
          <p:cNvGrpSpPr>
            <a:grpSpLocks/>
          </p:cNvGrpSpPr>
          <p:nvPr/>
        </p:nvGrpSpPr>
        <p:grpSpPr bwMode="auto">
          <a:xfrm>
            <a:off x="3051175" y="1314450"/>
            <a:ext cx="1187450" cy="927100"/>
            <a:chOff x="1920" y="1164"/>
            <a:chExt cx="748" cy="584"/>
          </a:xfrm>
        </p:grpSpPr>
        <p:sp>
          <p:nvSpPr>
            <p:cNvPr id="34824" name="Text Box 8"/>
            <p:cNvSpPr txBox="1">
              <a:spLocks noChangeArrowheads="1"/>
            </p:cNvSpPr>
            <p:nvPr/>
          </p:nvSpPr>
          <p:spPr bwMode="auto">
            <a:xfrm>
              <a:off x="1920" y="1164"/>
              <a:ext cx="7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粘合剂 </a:t>
              </a:r>
            </a:p>
          </p:txBody>
        </p:sp>
        <p:sp>
          <p:nvSpPr>
            <p:cNvPr id="34825" name="Text Box 9"/>
            <p:cNvSpPr txBox="1">
              <a:spLocks noChangeArrowheads="1"/>
            </p:cNvSpPr>
            <p:nvPr/>
          </p:nvSpPr>
          <p:spPr bwMode="auto">
            <a:xfrm>
              <a:off x="1921" y="1460"/>
              <a:ext cx="5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热融 </a:t>
              </a:r>
            </a:p>
          </p:txBody>
        </p:sp>
        <p:sp>
          <p:nvSpPr>
            <p:cNvPr id="34826" name="AutoShape 10"/>
            <p:cNvSpPr>
              <a:spLocks/>
            </p:cNvSpPr>
            <p:nvPr/>
          </p:nvSpPr>
          <p:spPr bwMode="auto">
            <a:xfrm>
              <a:off x="1920" y="1240"/>
              <a:ext cx="48" cy="432"/>
            </a:xfrm>
            <a:prstGeom prst="leftBrace">
              <a:avLst>
                <a:gd name="adj1" fmla="val 75000"/>
                <a:gd name="adj2" fmla="val 50000"/>
              </a:avLst>
            </a:prstGeom>
            <a:noFill/>
            <a:ln w="190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1107979" name="Text Box 11"/>
          <p:cNvSpPr txBox="1">
            <a:spLocks noChangeArrowheads="1"/>
          </p:cNvSpPr>
          <p:nvPr/>
        </p:nvSpPr>
        <p:spPr bwMode="auto">
          <a:xfrm>
            <a:off x="76200" y="2628900"/>
            <a:ext cx="76819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200">
                <a:solidFill>
                  <a:srgbClr val="CC00CC"/>
                </a:solidFill>
                <a:ea typeface="宋体" panose="02010600030101010101" pitchFamily="2" charset="-122"/>
              </a:rPr>
              <a:t>1.</a:t>
            </a:r>
            <a:r>
              <a:rPr lang="zh-CN" altLang="en-US" sz="2200">
                <a:solidFill>
                  <a:schemeClr val="tx2"/>
                </a:solidFill>
                <a:ea typeface="宋体" panose="02010600030101010101" pitchFamily="2" charset="-122"/>
              </a:rPr>
              <a:t>用</a:t>
            </a:r>
            <a:r>
              <a:rPr lang="en-US" altLang="zh-CN" sz="2200">
                <a:solidFill>
                  <a:schemeClr val="tx2"/>
                </a:solidFill>
                <a:ea typeface="宋体" panose="02010600030101010101" pitchFamily="2" charset="-122"/>
              </a:rPr>
              <a:t>V</a:t>
            </a:r>
            <a:r>
              <a:rPr lang="zh-CN" altLang="en-US" sz="2200">
                <a:solidFill>
                  <a:schemeClr val="tx2"/>
                </a:solidFill>
                <a:ea typeface="宋体" panose="02010600030101010101" pitchFamily="2" charset="-122"/>
              </a:rPr>
              <a:t>形槽或精密套管将两光纤轴心对准。</a:t>
            </a:r>
            <a:endParaRPr lang="en-US" altLang="zh-CN" sz="2200">
              <a:solidFill>
                <a:schemeClr val="tx2"/>
              </a:solidFill>
              <a:ea typeface="宋体" panose="02010600030101010101" pitchFamily="2" charset="-122"/>
            </a:endParaRPr>
          </a:p>
          <a:p>
            <a:pPr algn="l" eaLnBrk="1" hangingPunct="1"/>
            <a:r>
              <a:rPr lang="en-US" altLang="zh-CN" sz="2200">
                <a:solidFill>
                  <a:srgbClr val="CC00CC"/>
                </a:solidFill>
                <a:ea typeface="宋体" panose="02010600030101010101" pitchFamily="2" charset="-122"/>
              </a:rPr>
              <a:t>2.</a:t>
            </a:r>
            <a:r>
              <a:rPr lang="zh-CN" altLang="en-US" sz="2200">
                <a:solidFill>
                  <a:schemeClr val="tx2"/>
                </a:solidFill>
                <a:ea typeface="宋体" panose="02010600030101010101" pitchFamily="2" charset="-122"/>
              </a:rPr>
              <a:t>再加入粘合剂并使之固化；</a:t>
            </a:r>
          </a:p>
          <a:p>
            <a:pPr algn="l" eaLnBrk="1" hangingPunct="1"/>
            <a:r>
              <a:rPr lang="zh-CN" altLang="en-US" sz="2200">
                <a:solidFill>
                  <a:schemeClr val="tx2"/>
                </a:solidFill>
                <a:ea typeface="宋体" panose="02010600030101010101" pitchFamily="2" charset="-122"/>
              </a:rPr>
              <a:t>   或用二氧化碳激光器或电弧放电等热源熔融熔光纤对接部，</a:t>
            </a:r>
          </a:p>
          <a:p>
            <a:pPr algn="l" eaLnBrk="1" hangingPunct="1"/>
            <a:r>
              <a:rPr lang="zh-CN" altLang="en-US" sz="2200">
                <a:solidFill>
                  <a:schemeClr val="tx2"/>
                </a:solidFill>
                <a:ea typeface="宋体" panose="02010600030101010101" pitchFamily="2" charset="-122"/>
              </a:rPr>
              <a:t>      冷却后光纤连接起来。</a:t>
            </a:r>
          </a:p>
        </p:txBody>
      </p:sp>
      <p:pic>
        <p:nvPicPr>
          <p:cNvPr id="1107980" name="Picture 12" descr="20081222024145"/>
          <p:cNvPicPr>
            <a:picLocks noChangeAspect="1" noChangeArrowheads="1"/>
          </p:cNvPicPr>
          <p:nvPr/>
        </p:nvPicPr>
        <p:blipFill>
          <a:blip r:embed="rId3">
            <a:extLst>
              <a:ext uri="{28A0092B-C50C-407E-A947-70E740481C1C}">
                <a14:useLocalDpi xmlns:a14="http://schemas.microsoft.com/office/drawing/2010/main" val="0"/>
              </a:ext>
            </a:extLst>
          </a:blip>
          <a:srcRect l="6000" t="3865" r="3999" b="3381"/>
          <a:stretch>
            <a:fillRect/>
          </a:stretch>
        </p:blipFill>
        <p:spPr bwMode="auto">
          <a:xfrm>
            <a:off x="6172200" y="152400"/>
            <a:ext cx="29289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Rectangle 13"/>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spTree>
    <p:extLst>
      <p:ext uri="{BB962C8B-B14F-4D97-AF65-F5344CB8AC3E}">
        <p14:creationId xmlns:p14="http://schemas.microsoft.com/office/powerpoint/2010/main" val="2464588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07971"/>
                                        </p:tgtEl>
                                        <p:attrNameLst>
                                          <p:attrName>style.visibility</p:attrName>
                                        </p:attrNameLst>
                                      </p:cBhvr>
                                      <p:to>
                                        <p:strVal val="visible"/>
                                      </p:to>
                                    </p:set>
                                    <p:anim calcmode="lin" valueType="num">
                                      <p:cBhvr additive="base">
                                        <p:cTn id="7" dur="500" fill="hold"/>
                                        <p:tgtEl>
                                          <p:spTgt spid="1107971"/>
                                        </p:tgtEl>
                                        <p:attrNameLst>
                                          <p:attrName>ppt_x</p:attrName>
                                        </p:attrNameLst>
                                      </p:cBhvr>
                                      <p:tavLst>
                                        <p:tav tm="0">
                                          <p:val>
                                            <p:strVal val="0-#ppt_w/2"/>
                                          </p:val>
                                        </p:tav>
                                        <p:tav tm="100000">
                                          <p:val>
                                            <p:strVal val="#ppt_x"/>
                                          </p:val>
                                        </p:tav>
                                      </p:tavLst>
                                    </p:anim>
                                    <p:anim calcmode="lin" valueType="num">
                                      <p:cBhvr additive="base">
                                        <p:cTn id="8" dur="500" fill="hold"/>
                                        <p:tgtEl>
                                          <p:spTgt spid="11079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07975"/>
                                        </p:tgtEl>
                                        <p:attrNameLst>
                                          <p:attrName>style.visibility</p:attrName>
                                        </p:attrNameLst>
                                      </p:cBhvr>
                                      <p:to>
                                        <p:strVal val="visible"/>
                                      </p:to>
                                    </p:set>
                                    <p:anim calcmode="lin" valueType="num">
                                      <p:cBhvr additive="base">
                                        <p:cTn id="13" dur="500" fill="hold"/>
                                        <p:tgtEl>
                                          <p:spTgt spid="1107975"/>
                                        </p:tgtEl>
                                        <p:attrNameLst>
                                          <p:attrName>ppt_x</p:attrName>
                                        </p:attrNameLst>
                                      </p:cBhvr>
                                      <p:tavLst>
                                        <p:tav tm="0">
                                          <p:val>
                                            <p:strVal val="1+#ppt_w/2"/>
                                          </p:val>
                                        </p:tav>
                                        <p:tav tm="100000">
                                          <p:val>
                                            <p:strVal val="#ppt_x"/>
                                          </p:val>
                                        </p:tav>
                                      </p:tavLst>
                                    </p:anim>
                                    <p:anim calcmode="lin" valueType="num">
                                      <p:cBhvr additive="base">
                                        <p:cTn id="14" dur="500" fill="hold"/>
                                        <p:tgtEl>
                                          <p:spTgt spid="110797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07979"/>
                                        </p:tgtEl>
                                        <p:attrNameLst>
                                          <p:attrName>style.visibility</p:attrName>
                                        </p:attrNameLst>
                                      </p:cBhvr>
                                      <p:to>
                                        <p:strVal val="visible"/>
                                      </p:to>
                                    </p:set>
                                    <p:animEffect transition="in" filter="dissolve">
                                      <p:cBhvr>
                                        <p:cTn id="19" dur="500"/>
                                        <p:tgtEl>
                                          <p:spTgt spid="110797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1107970"/>
                                        </p:tgtEl>
                                        <p:attrNameLst>
                                          <p:attrName>style.visibility</p:attrName>
                                        </p:attrNameLst>
                                      </p:cBhvr>
                                      <p:to>
                                        <p:strVal val="visible"/>
                                      </p:to>
                                    </p:set>
                                    <p:animEffect transition="in" filter="dissolve">
                                      <p:cBhvr>
                                        <p:cTn id="24" dur="500"/>
                                        <p:tgtEl>
                                          <p:spTgt spid="110797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107980"/>
                                        </p:tgtEl>
                                        <p:attrNameLst>
                                          <p:attrName>style.visibility</p:attrName>
                                        </p:attrNameLst>
                                      </p:cBhvr>
                                      <p:to>
                                        <p:strVal val="visible"/>
                                      </p:to>
                                    </p:set>
                                    <p:animEffect transition="in" filter="dissolve">
                                      <p:cBhvr>
                                        <p:cTn id="29" dur="500"/>
                                        <p:tgtEl>
                                          <p:spTgt spid="1107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97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079500"/>
            <a:ext cx="6121400"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ext Box 3"/>
          <p:cNvSpPr txBox="1">
            <a:spLocks noChangeArrowheads="1"/>
          </p:cNvSpPr>
          <p:nvPr/>
        </p:nvSpPr>
        <p:spPr bwMode="auto">
          <a:xfrm>
            <a:off x="615950" y="2514600"/>
            <a:ext cx="243998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00100" indent="-34290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57300" indent="-342900">
              <a:spcBef>
                <a:spcPct val="20000"/>
              </a:spcBef>
              <a:buClr>
                <a:schemeClr val="tx1"/>
              </a:buClr>
              <a:buChar char="•"/>
              <a:defRPr sz="2400">
                <a:solidFill>
                  <a:schemeClr val="tx1"/>
                </a:solidFill>
                <a:latin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defRPr>
            </a:lvl4pPr>
            <a:lvl5pPr marL="2171700" indent="-342900">
              <a:spcBef>
                <a:spcPct val="20000"/>
              </a:spcBef>
              <a:buChar char="»"/>
              <a:defRPr sz="2000">
                <a:solidFill>
                  <a:schemeClr val="tx1"/>
                </a:solidFill>
                <a:latin typeface="Arial" panose="020B0604020202020204" pitchFamily="34" charset="0"/>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AutoNum type="circleNumDbPlain"/>
            </a:pPr>
            <a:r>
              <a:rPr lang="zh-CN" altLang="en-US" sz="2400">
                <a:solidFill>
                  <a:srgbClr val="FF0000"/>
                </a:solidFill>
                <a:latin typeface="Arial" panose="020B0604020202020204" pitchFamily="34" charset="0"/>
                <a:ea typeface="宋体" panose="02010600030101010101" pitchFamily="2" charset="-122"/>
              </a:rPr>
              <a:t>轴偏离 </a:t>
            </a:r>
          </a:p>
          <a:p>
            <a:pPr eaLnBrk="1" hangingPunct="1">
              <a:lnSpc>
                <a:spcPct val="125000"/>
              </a:lnSpc>
              <a:spcBef>
                <a:spcPct val="0"/>
              </a:spcBef>
              <a:buClrTx/>
              <a:buFontTx/>
              <a:buAutoNum type="circleNumDbPlain"/>
            </a:pPr>
            <a:r>
              <a:rPr lang="zh-CN" altLang="en-US" sz="2400">
                <a:latin typeface="Arial" panose="020B0604020202020204" pitchFamily="34" charset="0"/>
                <a:ea typeface="宋体" panose="02010600030101010101" pitchFamily="2" charset="-122"/>
              </a:rPr>
              <a:t>端面间隙 </a:t>
            </a:r>
          </a:p>
          <a:p>
            <a:pPr eaLnBrk="1" hangingPunct="1">
              <a:lnSpc>
                <a:spcPct val="125000"/>
              </a:lnSpc>
              <a:spcBef>
                <a:spcPct val="0"/>
              </a:spcBef>
              <a:buClrTx/>
              <a:buFontTx/>
              <a:buAutoNum type="circleNumDbPlain"/>
            </a:pPr>
            <a:r>
              <a:rPr lang="zh-CN" altLang="en-US" sz="2400">
                <a:solidFill>
                  <a:srgbClr val="FF0000"/>
                </a:solidFill>
                <a:latin typeface="Arial" panose="020B0604020202020204" pitchFamily="34" charset="0"/>
                <a:ea typeface="宋体" panose="02010600030101010101" pitchFamily="2" charset="-122"/>
              </a:rPr>
              <a:t>轴夹角 </a:t>
            </a:r>
          </a:p>
          <a:p>
            <a:pPr eaLnBrk="1" hangingPunct="1">
              <a:lnSpc>
                <a:spcPct val="125000"/>
              </a:lnSpc>
              <a:spcBef>
                <a:spcPct val="0"/>
              </a:spcBef>
              <a:buClrTx/>
              <a:buFontTx/>
              <a:buAutoNum type="circleNumDbPlain"/>
            </a:pPr>
            <a:r>
              <a:rPr lang="zh-CN" altLang="en-US" sz="2400">
                <a:latin typeface="Arial" panose="020B0604020202020204" pitchFamily="34" charset="0"/>
                <a:ea typeface="宋体" panose="02010600030101010101" pitchFamily="2" charset="-122"/>
              </a:rPr>
              <a:t>端面倾斜 </a:t>
            </a:r>
          </a:p>
          <a:p>
            <a:pPr eaLnBrk="1" hangingPunct="1">
              <a:lnSpc>
                <a:spcPct val="125000"/>
              </a:lnSpc>
              <a:spcBef>
                <a:spcPct val="0"/>
              </a:spcBef>
              <a:buClrTx/>
              <a:buFontTx/>
              <a:buAutoNum type="circleNumDbPlain"/>
            </a:pPr>
            <a:r>
              <a:rPr lang="zh-CN" altLang="en-US" sz="2400">
                <a:latin typeface="Arial" panose="020B0604020202020204" pitchFamily="34" charset="0"/>
                <a:ea typeface="宋体" panose="02010600030101010101" pitchFamily="2" charset="-122"/>
              </a:rPr>
              <a:t>端弯曲 </a:t>
            </a:r>
          </a:p>
          <a:p>
            <a:pPr eaLnBrk="1" hangingPunct="1">
              <a:lnSpc>
                <a:spcPct val="125000"/>
              </a:lnSpc>
              <a:spcBef>
                <a:spcPct val="0"/>
              </a:spcBef>
              <a:buClrTx/>
              <a:buFontTx/>
              <a:buAutoNum type="circleNumDbPlain"/>
            </a:pPr>
            <a:r>
              <a:rPr lang="zh-CN" altLang="en-US" sz="2400">
                <a:solidFill>
                  <a:srgbClr val="FF0000"/>
                </a:solidFill>
                <a:latin typeface="Arial" panose="020B0604020202020204" pitchFamily="34" charset="0"/>
                <a:ea typeface="宋体" panose="02010600030101010101" pitchFamily="2" charset="-122"/>
              </a:rPr>
              <a:t>芯径偏差 </a:t>
            </a:r>
          </a:p>
          <a:p>
            <a:pPr eaLnBrk="1" hangingPunct="1">
              <a:lnSpc>
                <a:spcPct val="125000"/>
              </a:lnSpc>
              <a:spcBef>
                <a:spcPct val="0"/>
              </a:spcBef>
              <a:buClrTx/>
              <a:buFontTx/>
              <a:buAutoNum type="circleNumDbPlain"/>
            </a:pPr>
            <a:r>
              <a:rPr lang="zh-CN" altLang="en-US" sz="2400">
                <a:solidFill>
                  <a:srgbClr val="FF0000"/>
                </a:solidFill>
                <a:latin typeface="Arial" panose="020B0604020202020204" pitchFamily="34" charset="0"/>
                <a:ea typeface="宋体" panose="02010600030101010101" pitchFamily="2" charset="-122"/>
              </a:rPr>
              <a:t>折射率不匹配 </a:t>
            </a:r>
          </a:p>
          <a:p>
            <a:pPr eaLnBrk="1" hangingPunct="1">
              <a:lnSpc>
                <a:spcPct val="125000"/>
              </a:lnSpc>
              <a:spcBef>
                <a:spcPct val="0"/>
              </a:spcBef>
              <a:buClrTx/>
              <a:buFontTx/>
              <a:buAutoNum type="circleNumDbPlain"/>
            </a:pPr>
            <a:r>
              <a:rPr lang="zh-CN" altLang="en-US" sz="2400">
                <a:latin typeface="Arial" panose="020B0604020202020204" pitchFamily="34" charset="0"/>
                <a:ea typeface="宋体" panose="02010600030101010101" pitchFamily="2" charset="-122"/>
              </a:rPr>
              <a:t>端面粗糙  </a:t>
            </a:r>
          </a:p>
        </p:txBody>
      </p:sp>
      <p:sp>
        <p:nvSpPr>
          <p:cNvPr id="36868" name="Rectangle 4"/>
          <p:cNvSpPr>
            <a:spLocks noChangeArrowheads="1"/>
          </p:cNvSpPr>
          <p:nvPr/>
        </p:nvSpPr>
        <p:spPr bwMode="auto">
          <a:xfrm>
            <a:off x="79375" y="1676400"/>
            <a:ext cx="2706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楷体_GB2312" pitchFamily="49" charset="-122"/>
              </a:rPr>
              <a:t>可能出现的偏差：</a:t>
            </a:r>
            <a:r>
              <a:rPr lang="zh-CN" altLang="en-US" sz="2400">
                <a:solidFill>
                  <a:schemeClr val="accent1"/>
                </a:solidFill>
                <a:ea typeface="黑体" panose="02010609060101010101" pitchFamily="49" charset="-122"/>
              </a:rPr>
              <a:t> </a:t>
            </a:r>
          </a:p>
        </p:txBody>
      </p:sp>
      <p:sp>
        <p:nvSpPr>
          <p:cNvPr id="36869" name="Rectangle 5"/>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spTree>
    <p:extLst>
      <p:ext uri="{BB962C8B-B14F-4D97-AF65-F5344CB8AC3E}">
        <p14:creationId xmlns:p14="http://schemas.microsoft.com/office/powerpoint/2010/main" val="1861911663"/>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1042" name="Group 2"/>
          <p:cNvGrpSpPr>
            <a:grpSpLocks/>
          </p:cNvGrpSpPr>
          <p:nvPr/>
        </p:nvGrpSpPr>
        <p:grpSpPr bwMode="auto">
          <a:xfrm>
            <a:off x="385763" y="1695450"/>
            <a:ext cx="3071812" cy="1536700"/>
            <a:chOff x="167" y="1540"/>
            <a:chExt cx="1935" cy="968"/>
          </a:xfrm>
        </p:grpSpPr>
        <p:sp>
          <p:nvSpPr>
            <p:cNvPr id="37901" name="Text Box 3"/>
            <p:cNvSpPr txBox="1">
              <a:spLocks noChangeArrowheads="1"/>
            </p:cNvSpPr>
            <p:nvPr/>
          </p:nvSpPr>
          <p:spPr bwMode="auto">
            <a:xfrm>
              <a:off x="716" y="1540"/>
              <a:ext cx="9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直接耦合  </a:t>
              </a:r>
            </a:p>
          </p:txBody>
        </p:sp>
        <p:sp>
          <p:nvSpPr>
            <p:cNvPr id="37902" name="Text Box 4"/>
            <p:cNvSpPr txBox="1">
              <a:spLocks noChangeArrowheads="1"/>
            </p:cNvSpPr>
            <p:nvPr/>
          </p:nvSpPr>
          <p:spPr bwMode="auto">
            <a:xfrm>
              <a:off x="716" y="1884"/>
              <a:ext cx="9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透镜耦合  </a:t>
              </a:r>
            </a:p>
          </p:txBody>
        </p:sp>
        <p:sp>
          <p:nvSpPr>
            <p:cNvPr id="37903" name="AutoShape 5"/>
            <p:cNvSpPr>
              <a:spLocks/>
            </p:cNvSpPr>
            <p:nvPr/>
          </p:nvSpPr>
          <p:spPr bwMode="auto">
            <a:xfrm>
              <a:off x="720" y="1616"/>
              <a:ext cx="52" cy="784"/>
            </a:xfrm>
            <a:prstGeom prst="leftBrace">
              <a:avLst>
                <a:gd name="adj1" fmla="val 125641"/>
                <a:gd name="adj2" fmla="val 50000"/>
              </a:avLst>
            </a:prstGeom>
            <a:noFill/>
            <a:ln w="19050">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7904" name="Text Box 6"/>
            <p:cNvSpPr txBox="1">
              <a:spLocks noChangeArrowheads="1"/>
            </p:cNvSpPr>
            <p:nvPr/>
          </p:nvSpPr>
          <p:spPr bwMode="auto">
            <a:xfrm>
              <a:off x="167" y="1836"/>
              <a:ext cx="6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宋体" panose="02010600030101010101" pitchFamily="2" charset="-122"/>
                </a:rPr>
                <a:t>耦合  </a:t>
              </a:r>
            </a:p>
          </p:txBody>
        </p:sp>
        <p:sp>
          <p:nvSpPr>
            <p:cNvPr id="37905" name="Text Box 7"/>
            <p:cNvSpPr txBox="1">
              <a:spLocks noChangeArrowheads="1"/>
            </p:cNvSpPr>
            <p:nvPr/>
          </p:nvSpPr>
          <p:spPr bwMode="auto">
            <a:xfrm>
              <a:off x="722" y="2220"/>
              <a:ext cx="1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光纤全息耦合  </a:t>
              </a:r>
            </a:p>
          </p:txBody>
        </p:sp>
      </p:grpSp>
      <p:sp>
        <p:nvSpPr>
          <p:cNvPr id="1111048" name="Text Box 8"/>
          <p:cNvSpPr txBox="1">
            <a:spLocks noChangeArrowheads="1"/>
          </p:cNvSpPr>
          <p:nvPr/>
        </p:nvSpPr>
        <p:spPr bwMode="auto">
          <a:xfrm>
            <a:off x="349250" y="3657600"/>
            <a:ext cx="3536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a:solidFill>
                  <a:schemeClr val="accent1"/>
                </a:solidFill>
                <a:ea typeface="宋体" panose="02010600030101010101" pitchFamily="2" charset="-122"/>
              </a:rPr>
              <a:t>如发光面积比光纤端面小</a:t>
            </a:r>
          </a:p>
          <a:p>
            <a:pPr algn="l" eaLnBrk="1" hangingPunct="1"/>
            <a:r>
              <a:rPr lang="zh-CN" altLang="en-US" sz="2400">
                <a:solidFill>
                  <a:schemeClr val="accent1"/>
                </a:solidFill>
                <a:ea typeface="宋体" panose="02010600030101010101" pitchFamily="2" charset="-122"/>
              </a:rPr>
              <a:t>且光源与光纤足够近</a:t>
            </a:r>
          </a:p>
        </p:txBody>
      </p:sp>
      <p:grpSp>
        <p:nvGrpSpPr>
          <p:cNvPr id="1111049" name="Group 9"/>
          <p:cNvGrpSpPr>
            <a:grpSpLocks/>
          </p:cNvGrpSpPr>
          <p:nvPr/>
        </p:nvGrpSpPr>
        <p:grpSpPr bwMode="auto">
          <a:xfrm>
            <a:off x="546100" y="4648200"/>
            <a:ext cx="2927350" cy="1447800"/>
            <a:chOff x="344" y="3072"/>
            <a:chExt cx="1844" cy="912"/>
          </a:xfrm>
        </p:grpSpPr>
        <p:sp>
          <p:nvSpPr>
            <p:cNvPr id="37897" name="AutoShape 10"/>
            <p:cNvSpPr>
              <a:spLocks noChangeArrowheads="1"/>
            </p:cNvSpPr>
            <p:nvPr/>
          </p:nvSpPr>
          <p:spPr bwMode="auto">
            <a:xfrm>
              <a:off x="1084" y="3072"/>
              <a:ext cx="336" cy="192"/>
            </a:xfrm>
            <a:prstGeom prst="downArrow">
              <a:avLst>
                <a:gd name="adj1" fmla="val 50000"/>
                <a:gd name="adj2" fmla="val 25000"/>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37898" name="Group 11"/>
            <p:cNvGrpSpPr>
              <a:grpSpLocks/>
            </p:cNvGrpSpPr>
            <p:nvPr/>
          </p:nvGrpSpPr>
          <p:grpSpPr bwMode="auto">
            <a:xfrm>
              <a:off x="344" y="3326"/>
              <a:ext cx="1844" cy="658"/>
              <a:chOff x="268" y="3518"/>
              <a:chExt cx="1844" cy="658"/>
            </a:xfrm>
          </p:grpSpPr>
          <p:graphicFrame>
            <p:nvGraphicFramePr>
              <p:cNvPr id="37899" name="Object 12"/>
              <p:cNvGraphicFramePr>
                <a:graphicFrameLocks noChangeAspect="1"/>
              </p:cNvGraphicFramePr>
              <p:nvPr/>
            </p:nvGraphicFramePr>
            <p:xfrm>
              <a:off x="816" y="3518"/>
              <a:ext cx="1296" cy="658"/>
            </p:xfrm>
            <a:graphic>
              <a:graphicData uri="http://schemas.openxmlformats.org/presentationml/2006/ole">
                <mc:AlternateContent xmlns:mc="http://schemas.openxmlformats.org/markup-compatibility/2006">
                  <mc:Choice xmlns:v="urn:schemas-microsoft-com:vml" Requires="v">
                    <p:oleObj spid="_x0000_s1094658" name="Equation" r:id="rId3" imgW="850531" imgH="431613" progId="Equation.DSMT4">
                      <p:embed/>
                    </p:oleObj>
                  </mc:Choice>
                  <mc:Fallback>
                    <p:oleObj name="Equation" r:id="rId3" imgW="850531"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3518"/>
                            <a:ext cx="1296" cy="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0" name="Text Box 13"/>
              <p:cNvSpPr txBox="1">
                <a:spLocks noChangeArrowheads="1"/>
              </p:cNvSpPr>
              <p:nvPr/>
            </p:nvSpPr>
            <p:spPr bwMode="auto">
              <a:xfrm>
                <a:off x="268" y="3552"/>
                <a:ext cx="50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耦合</a:t>
                </a:r>
              </a:p>
              <a:p>
                <a:pPr eaLnBrk="1" hangingPunct="1"/>
                <a:r>
                  <a:rPr lang="zh-CN" altLang="en-US" sz="2400">
                    <a:solidFill>
                      <a:srgbClr val="CC00CC"/>
                    </a:solidFill>
                    <a:ea typeface="宋体" panose="02010600030101010101" pitchFamily="2" charset="-122"/>
                  </a:rPr>
                  <a:t>效率</a:t>
                </a:r>
              </a:p>
            </p:txBody>
          </p:sp>
        </p:grpSp>
      </p:grpSp>
      <p:grpSp>
        <p:nvGrpSpPr>
          <p:cNvPr id="1111054" name="Group 14"/>
          <p:cNvGrpSpPr>
            <a:grpSpLocks/>
          </p:cNvGrpSpPr>
          <p:nvPr/>
        </p:nvGrpSpPr>
        <p:grpSpPr bwMode="auto">
          <a:xfrm>
            <a:off x="4038600" y="1752600"/>
            <a:ext cx="4876800" cy="4876800"/>
            <a:chOff x="2544" y="1104"/>
            <a:chExt cx="3072" cy="3072"/>
          </a:xfrm>
        </p:grpSpPr>
        <p:pic>
          <p:nvPicPr>
            <p:cNvPr id="3789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 y="1104"/>
              <a:ext cx="3072" cy="2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6" name="Text Box 16"/>
            <p:cNvSpPr txBox="1">
              <a:spLocks noChangeArrowheads="1"/>
            </p:cNvSpPr>
            <p:nvPr/>
          </p:nvSpPr>
          <p:spPr bwMode="auto">
            <a:xfrm>
              <a:off x="3556" y="3888"/>
              <a:ext cx="1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rgbClr val="FF0000"/>
                  </a:solidFill>
                  <a:ea typeface="宋体" panose="02010600030101010101" pitchFamily="2" charset="-122"/>
                </a:rPr>
                <a:t>1.</a:t>
              </a:r>
              <a:r>
                <a:rPr lang="zh-CN" altLang="en-US" sz="2400" b="1">
                  <a:solidFill>
                    <a:srgbClr val="FF0000"/>
                  </a:solidFill>
                  <a:ea typeface="宋体" panose="02010600030101010101" pitchFamily="2" charset="-122"/>
                </a:rPr>
                <a:t>直接耦合  </a:t>
              </a:r>
            </a:p>
          </p:txBody>
        </p:sp>
      </p:grpSp>
      <p:sp>
        <p:nvSpPr>
          <p:cNvPr id="37894" name="Rectangle 17"/>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spTree>
    <p:extLst>
      <p:ext uri="{BB962C8B-B14F-4D97-AF65-F5344CB8AC3E}">
        <p14:creationId xmlns:p14="http://schemas.microsoft.com/office/powerpoint/2010/main" val="2848392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11042"/>
                                        </p:tgtEl>
                                        <p:attrNameLst>
                                          <p:attrName>style.visibility</p:attrName>
                                        </p:attrNameLst>
                                      </p:cBhvr>
                                      <p:to>
                                        <p:strVal val="visible"/>
                                      </p:to>
                                    </p:set>
                                    <p:anim calcmode="lin" valueType="num">
                                      <p:cBhvr additive="base">
                                        <p:cTn id="7" dur="500" fill="hold"/>
                                        <p:tgtEl>
                                          <p:spTgt spid="1111042"/>
                                        </p:tgtEl>
                                        <p:attrNameLst>
                                          <p:attrName>ppt_x</p:attrName>
                                        </p:attrNameLst>
                                      </p:cBhvr>
                                      <p:tavLst>
                                        <p:tav tm="0">
                                          <p:val>
                                            <p:strVal val="0-#ppt_w/2"/>
                                          </p:val>
                                        </p:tav>
                                        <p:tav tm="100000">
                                          <p:val>
                                            <p:strVal val="#ppt_x"/>
                                          </p:val>
                                        </p:tav>
                                      </p:tavLst>
                                    </p:anim>
                                    <p:anim calcmode="lin" valueType="num">
                                      <p:cBhvr additive="base">
                                        <p:cTn id="8" dur="500" fill="hold"/>
                                        <p:tgtEl>
                                          <p:spTgt spid="11110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111054"/>
                                        </p:tgtEl>
                                        <p:attrNameLst>
                                          <p:attrName>style.visibility</p:attrName>
                                        </p:attrNameLst>
                                      </p:cBhvr>
                                      <p:to>
                                        <p:strVal val="visible"/>
                                      </p:to>
                                    </p:set>
                                    <p:animEffect transition="in" filter="dissolve">
                                      <p:cBhvr>
                                        <p:cTn id="13" dur="500"/>
                                        <p:tgtEl>
                                          <p:spTgt spid="11110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11048"/>
                                        </p:tgtEl>
                                        <p:attrNameLst>
                                          <p:attrName>style.visibility</p:attrName>
                                        </p:attrNameLst>
                                      </p:cBhvr>
                                      <p:to>
                                        <p:strVal val="visible"/>
                                      </p:to>
                                    </p:set>
                                    <p:animEffect transition="in" filter="dissolve">
                                      <p:cBhvr>
                                        <p:cTn id="18" dur="500"/>
                                        <p:tgtEl>
                                          <p:spTgt spid="111104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11049"/>
                                        </p:tgtEl>
                                        <p:attrNameLst>
                                          <p:attrName>style.visibility</p:attrName>
                                        </p:attrNameLst>
                                      </p:cBhvr>
                                      <p:to>
                                        <p:strVal val="visible"/>
                                      </p:to>
                                    </p:set>
                                    <p:anim calcmode="lin" valueType="num">
                                      <p:cBhvr additive="base">
                                        <p:cTn id="23" dur="500" fill="hold"/>
                                        <p:tgtEl>
                                          <p:spTgt spid="1111049"/>
                                        </p:tgtEl>
                                        <p:attrNameLst>
                                          <p:attrName>ppt_x</p:attrName>
                                        </p:attrNameLst>
                                      </p:cBhvr>
                                      <p:tavLst>
                                        <p:tav tm="0">
                                          <p:val>
                                            <p:strVal val="#ppt_x"/>
                                          </p:val>
                                        </p:tav>
                                        <p:tav tm="100000">
                                          <p:val>
                                            <p:strVal val="#ppt_x"/>
                                          </p:val>
                                        </p:tav>
                                      </p:tavLst>
                                    </p:anim>
                                    <p:anim calcmode="lin" valueType="num">
                                      <p:cBhvr additive="base">
                                        <p:cTn id="24" dur="500" fill="hold"/>
                                        <p:tgtEl>
                                          <p:spTgt spid="11110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0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Text Box 2"/>
          <p:cNvSpPr txBox="1">
            <a:spLocks noChangeArrowheads="1"/>
          </p:cNvSpPr>
          <p:nvPr/>
        </p:nvSpPr>
        <p:spPr bwMode="auto">
          <a:xfrm>
            <a:off x="247650" y="1219200"/>
            <a:ext cx="83629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zh-CN" sz="2400">
                <a:solidFill>
                  <a:srgbClr val="FF0000"/>
                </a:solidFill>
                <a:ea typeface="宋体" panose="02010600030101010101" pitchFamily="2" charset="-122"/>
              </a:rPr>
              <a:t>2.</a:t>
            </a:r>
            <a:r>
              <a:rPr lang="zh-CN" altLang="en-US" sz="2400">
                <a:solidFill>
                  <a:srgbClr val="FF0000"/>
                </a:solidFill>
                <a:ea typeface="宋体" panose="02010600030101010101" pitchFamily="2" charset="-122"/>
              </a:rPr>
              <a:t>透镜耦合：</a:t>
            </a:r>
            <a:r>
              <a:rPr lang="zh-CN" altLang="en-US" sz="2400">
                <a:solidFill>
                  <a:schemeClr val="accent1"/>
                </a:solidFill>
                <a:ea typeface="宋体" panose="02010600030101010101" pitchFamily="2" charset="-122"/>
              </a:rPr>
              <a:t>当发光面积大于光纤接收面积时，最大耦合效率</a:t>
            </a:r>
          </a:p>
          <a:p>
            <a:pPr algn="l" eaLnBrk="1" hangingPunct="1"/>
            <a:r>
              <a:rPr lang="zh-CN" altLang="en-US" sz="2400">
                <a:solidFill>
                  <a:schemeClr val="accent1"/>
                </a:solidFill>
                <a:ea typeface="宋体" panose="02010600030101010101" pitchFamily="2" charset="-122"/>
              </a:rPr>
              <a:t>                         可用直接耦合效率得到；</a:t>
            </a:r>
          </a:p>
          <a:p>
            <a:pPr algn="l" eaLnBrk="1" hangingPunct="1"/>
            <a:r>
              <a:rPr lang="zh-CN" altLang="en-US" sz="2400">
                <a:ea typeface="宋体" panose="02010600030101010101" pitchFamily="2" charset="-122"/>
              </a:rPr>
              <a:t>                     </a:t>
            </a:r>
            <a:r>
              <a:rPr lang="zh-CN" altLang="en-US" sz="2400">
                <a:solidFill>
                  <a:schemeClr val="accent1"/>
                </a:solidFill>
                <a:ea typeface="宋体" panose="02010600030101010101" pitchFamily="2" charset="-122"/>
              </a:rPr>
              <a:t>当发光面积小于光纤接收面积时，</a:t>
            </a:r>
          </a:p>
          <a:p>
            <a:pPr algn="l" eaLnBrk="1" hangingPunct="1"/>
            <a:r>
              <a:rPr lang="zh-CN" altLang="en-US" sz="2400">
                <a:solidFill>
                  <a:schemeClr val="accent1"/>
                </a:solidFill>
                <a:ea typeface="宋体" panose="02010600030101010101" pitchFamily="2" charset="-122"/>
              </a:rPr>
              <a:t>                         可以用透镜来提高耦合效率。</a:t>
            </a:r>
          </a:p>
        </p:txBody>
      </p:sp>
      <p:grpSp>
        <p:nvGrpSpPr>
          <p:cNvPr id="1112067" name="Group 3"/>
          <p:cNvGrpSpPr>
            <a:grpSpLocks/>
          </p:cNvGrpSpPr>
          <p:nvPr/>
        </p:nvGrpSpPr>
        <p:grpSpPr bwMode="auto">
          <a:xfrm>
            <a:off x="3505200" y="2971800"/>
            <a:ext cx="5257800" cy="2838450"/>
            <a:chOff x="2016" y="2016"/>
            <a:chExt cx="3312" cy="1788"/>
          </a:xfrm>
        </p:grpSpPr>
        <p:pic>
          <p:nvPicPr>
            <p:cNvPr id="389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 y="2016"/>
              <a:ext cx="3312" cy="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22" name="Text Box 5"/>
            <p:cNvSpPr txBox="1">
              <a:spLocks noChangeArrowheads="1"/>
            </p:cNvSpPr>
            <p:nvPr/>
          </p:nvSpPr>
          <p:spPr bwMode="auto">
            <a:xfrm>
              <a:off x="2853" y="3409"/>
              <a:ext cx="1803" cy="26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200" b="1">
                  <a:solidFill>
                    <a:srgbClr val="FF0000"/>
                  </a:solidFill>
                  <a:ea typeface="宋体" panose="02010600030101010101" pitchFamily="2" charset="-122"/>
                </a:rPr>
                <a:t>2.1</a:t>
              </a:r>
              <a:r>
                <a:rPr lang="zh-CN" altLang="en-US" sz="2200" b="1">
                  <a:solidFill>
                    <a:srgbClr val="FF0000"/>
                  </a:solidFill>
                  <a:ea typeface="宋体" panose="02010600030101010101" pitchFamily="2" charset="-122"/>
                </a:rPr>
                <a:t>端面球透镜耦合 </a:t>
              </a:r>
            </a:p>
          </p:txBody>
        </p:sp>
      </p:grpSp>
      <p:grpSp>
        <p:nvGrpSpPr>
          <p:cNvPr id="1112070" name="Group 6"/>
          <p:cNvGrpSpPr>
            <a:grpSpLocks/>
          </p:cNvGrpSpPr>
          <p:nvPr/>
        </p:nvGrpSpPr>
        <p:grpSpPr bwMode="auto">
          <a:xfrm>
            <a:off x="303213" y="3124200"/>
            <a:ext cx="2820987" cy="3040063"/>
            <a:chOff x="48" y="1979"/>
            <a:chExt cx="1777" cy="1915"/>
          </a:xfrm>
        </p:grpSpPr>
        <p:sp>
          <p:nvSpPr>
            <p:cNvPr id="38919" name="Text Box 7"/>
            <p:cNvSpPr txBox="1">
              <a:spLocks noChangeArrowheads="1"/>
            </p:cNvSpPr>
            <p:nvPr/>
          </p:nvSpPr>
          <p:spPr bwMode="auto">
            <a:xfrm>
              <a:off x="96" y="2223"/>
              <a:ext cx="1729" cy="1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00100" indent="-34290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57300" indent="-342900">
                <a:spcBef>
                  <a:spcPct val="20000"/>
                </a:spcBef>
                <a:buClr>
                  <a:schemeClr val="tx1"/>
                </a:buClr>
                <a:buChar char="•"/>
                <a:defRPr sz="2400">
                  <a:solidFill>
                    <a:schemeClr val="tx1"/>
                  </a:solidFill>
                  <a:latin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defRPr>
              </a:lvl4pPr>
              <a:lvl5pPr marL="2171700" indent="-342900">
                <a:spcBef>
                  <a:spcPct val="20000"/>
                </a:spcBef>
                <a:buChar char="»"/>
                <a:defRPr sz="2000">
                  <a:solidFill>
                    <a:schemeClr val="tx1"/>
                  </a:solidFill>
                  <a:latin typeface="Arial" panose="020B0604020202020204" pitchFamily="34" charset="0"/>
                </a:defRPr>
              </a:lvl5pPr>
              <a:lvl6pPr marL="2628900" indent="-342900" eaLnBrk="0" fontAlgn="base" hangingPunct="0">
                <a:spcBef>
                  <a:spcPct val="20000"/>
                </a:spcBef>
                <a:spcAft>
                  <a:spcPct val="0"/>
                </a:spcAft>
                <a:buChar char="»"/>
                <a:defRPr sz="2000">
                  <a:solidFill>
                    <a:schemeClr val="tx1"/>
                  </a:solidFill>
                  <a:latin typeface="Arial" panose="020B0604020202020204" pitchFamily="34" charset="0"/>
                </a:defRPr>
              </a:lvl6pPr>
              <a:lvl7pPr marL="3086100" indent="-342900" eaLnBrk="0" fontAlgn="base" hangingPunct="0">
                <a:spcBef>
                  <a:spcPct val="20000"/>
                </a:spcBef>
                <a:spcAft>
                  <a:spcPct val="0"/>
                </a:spcAft>
                <a:buChar char="»"/>
                <a:defRPr sz="2000">
                  <a:solidFill>
                    <a:schemeClr val="tx1"/>
                  </a:solidFill>
                  <a:latin typeface="Arial" panose="020B0604020202020204" pitchFamily="34" charset="0"/>
                </a:defRPr>
              </a:lvl7pPr>
              <a:lvl8pPr marL="3543300" indent="-342900" eaLnBrk="0" fontAlgn="base" hangingPunct="0">
                <a:spcBef>
                  <a:spcPct val="20000"/>
                </a:spcBef>
                <a:spcAft>
                  <a:spcPct val="0"/>
                </a:spcAft>
                <a:buChar char="»"/>
                <a:defRPr sz="2000">
                  <a:solidFill>
                    <a:schemeClr val="tx1"/>
                  </a:solidFill>
                  <a:latin typeface="Arial" panose="020B0604020202020204" pitchFamily="34" charset="0"/>
                </a:defRPr>
              </a:lvl8pPr>
              <a:lvl9pPr marL="4000500" indent="-3429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5000"/>
                </a:lnSpc>
                <a:spcBef>
                  <a:spcPct val="0"/>
                </a:spcBef>
                <a:buClrTx/>
                <a:buFontTx/>
                <a:buAutoNum type="arabicPeriod"/>
              </a:pPr>
              <a:r>
                <a:rPr lang="zh-CN" altLang="en-US" sz="2400">
                  <a:latin typeface="Arial" panose="020B0604020202020204" pitchFamily="34" charset="0"/>
                  <a:ea typeface="宋体" panose="02010600030101010101" pitchFamily="2" charset="-122"/>
                </a:rPr>
                <a:t>端面球透镜耦合 </a:t>
              </a:r>
            </a:p>
            <a:p>
              <a:pPr eaLnBrk="1" hangingPunct="1">
                <a:lnSpc>
                  <a:spcPct val="125000"/>
                </a:lnSpc>
                <a:spcBef>
                  <a:spcPct val="0"/>
                </a:spcBef>
                <a:buClrTx/>
                <a:buFontTx/>
                <a:buAutoNum type="arabicPeriod"/>
              </a:pPr>
              <a:r>
                <a:rPr lang="zh-CN" altLang="en-US" sz="2400">
                  <a:latin typeface="Arial" panose="020B0604020202020204" pitchFamily="34" charset="0"/>
                  <a:ea typeface="宋体" panose="02010600030101010101" pitchFamily="2" charset="-122"/>
                </a:rPr>
                <a:t>柱透镜耦合 </a:t>
              </a:r>
            </a:p>
            <a:p>
              <a:pPr eaLnBrk="1" hangingPunct="1">
                <a:lnSpc>
                  <a:spcPct val="125000"/>
                </a:lnSpc>
                <a:spcBef>
                  <a:spcPct val="0"/>
                </a:spcBef>
                <a:buClrTx/>
                <a:buFontTx/>
                <a:buAutoNum type="arabicPeriod"/>
              </a:pPr>
              <a:r>
                <a:rPr lang="zh-CN" altLang="en-US" sz="2400">
                  <a:latin typeface="Arial" panose="020B0604020202020204" pitchFamily="34" charset="0"/>
                  <a:ea typeface="宋体" panose="02010600030101010101" pitchFamily="2" charset="-122"/>
                </a:rPr>
                <a:t>凸透镜耦合 </a:t>
              </a:r>
            </a:p>
            <a:p>
              <a:pPr eaLnBrk="1" hangingPunct="1">
                <a:lnSpc>
                  <a:spcPct val="125000"/>
                </a:lnSpc>
                <a:spcBef>
                  <a:spcPct val="0"/>
                </a:spcBef>
                <a:buClrTx/>
                <a:buFontTx/>
                <a:buAutoNum type="arabicPeriod"/>
              </a:pPr>
              <a:r>
                <a:rPr lang="zh-CN" altLang="en-US" sz="2400">
                  <a:latin typeface="Arial" panose="020B0604020202020204" pitchFamily="34" charset="0"/>
                  <a:ea typeface="宋体" panose="02010600030101010101" pitchFamily="2" charset="-122"/>
                </a:rPr>
                <a:t>自聚焦透镜耦合 </a:t>
              </a:r>
            </a:p>
            <a:p>
              <a:pPr eaLnBrk="1" hangingPunct="1">
                <a:lnSpc>
                  <a:spcPct val="125000"/>
                </a:lnSpc>
                <a:spcBef>
                  <a:spcPct val="0"/>
                </a:spcBef>
                <a:buClrTx/>
                <a:buFontTx/>
                <a:buAutoNum type="arabicPeriod"/>
              </a:pPr>
              <a:r>
                <a:rPr lang="zh-CN" altLang="en-US" sz="2400">
                  <a:latin typeface="Arial" panose="020B0604020202020204" pitchFamily="34" charset="0"/>
                  <a:ea typeface="宋体" panose="02010600030101010101" pitchFamily="2" charset="-122"/>
                </a:rPr>
                <a:t>圆锥形透镜耦合 </a:t>
              </a:r>
            </a:p>
            <a:p>
              <a:pP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8920" name="Rectangle 8"/>
            <p:cNvSpPr>
              <a:spLocks noChangeArrowheads="1"/>
            </p:cNvSpPr>
            <p:nvPr/>
          </p:nvSpPr>
          <p:spPr bwMode="auto">
            <a:xfrm>
              <a:off x="48" y="1979"/>
              <a:ext cx="11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楷体_GB2312" pitchFamily="49" charset="-122"/>
                </a:rPr>
                <a:t>透镜耦合： </a:t>
              </a:r>
            </a:p>
          </p:txBody>
        </p:sp>
      </p:grpSp>
      <p:sp>
        <p:nvSpPr>
          <p:cNvPr id="1112073" name="Text Box 9"/>
          <p:cNvSpPr txBox="1">
            <a:spLocks noChangeArrowheads="1"/>
          </p:cNvSpPr>
          <p:nvPr/>
        </p:nvSpPr>
        <p:spPr bwMode="auto">
          <a:xfrm>
            <a:off x="3295650" y="6049963"/>
            <a:ext cx="57721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200">
                <a:solidFill>
                  <a:schemeClr val="tx2"/>
                </a:solidFill>
                <a:ea typeface="宋体" panose="02010600030101010101" pitchFamily="2" charset="-122"/>
              </a:rPr>
              <a:t>对阶跃型光纤效果较好，对渐变性光纤差些。</a:t>
            </a:r>
          </a:p>
        </p:txBody>
      </p:sp>
      <p:sp>
        <p:nvSpPr>
          <p:cNvPr id="38918" name="Rectangle 10"/>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spTree>
    <p:extLst>
      <p:ext uri="{BB962C8B-B14F-4D97-AF65-F5344CB8AC3E}">
        <p14:creationId xmlns:p14="http://schemas.microsoft.com/office/powerpoint/2010/main" val="2854506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12066"/>
                                        </p:tgtEl>
                                        <p:attrNameLst>
                                          <p:attrName>style.visibility</p:attrName>
                                        </p:attrNameLst>
                                      </p:cBhvr>
                                      <p:to>
                                        <p:strVal val="visible"/>
                                      </p:to>
                                    </p:set>
                                    <p:animEffect transition="in" filter="dissolve">
                                      <p:cBhvr>
                                        <p:cTn id="7" dur="500"/>
                                        <p:tgtEl>
                                          <p:spTgt spid="1112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112070"/>
                                        </p:tgtEl>
                                        <p:attrNameLst>
                                          <p:attrName>style.visibility</p:attrName>
                                        </p:attrNameLst>
                                      </p:cBhvr>
                                      <p:to>
                                        <p:strVal val="visible"/>
                                      </p:to>
                                    </p:set>
                                    <p:anim calcmode="lin" valueType="num">
                                      <p:cBhvr additive="base">
                                        <p:cTn id="12" dur="500" fill="hold"/>
                                        <p:tgtEl>
                                          <p:spTgt spid="1112070"/>
                                        </p:tgtEl>
                                        <p:attrNameLst>
                                          <p:attrName>ppt_x</p:attrName>
                                        </p:attrNameLst>
                                      </p:cBhvr>
                                      <p:tavLst>
                                        <p:tav tm="0">
                                          <p:val>
                                            <p:strVal val="#ppt_x"/>
                                          </p:val>
                                        </p:tav>
                                        <p:tav tm="100000">
                                          <p:val>
                                            <p:strVal val="#ppt_x"/>
                                          </p:val>
                                        </p:tav>
                                      </p:tavLst>
                                    </p:anim>
                                    <p:anim calcmode="lin" valueType="num">
                                      <p:cBhvr additive="base">
                                        <p:cTn id="13" dur="500" fill="hold"/>
                                        <p:tgtEl>
                                          <p:spTgt spid="111207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112067"/>
                                        </p:tgtEl>
                                        <p:attrNameLst>
                                          <p:attrName>style.visibility</p:attrName>
                                        </p:attrNameLst>
                                      </p:cBhvr>
                                      <p:to>
                                        <p:strVal val="visible"/>
                                      </p:to>
                                    </p:set>
                                    <p:animEffect transition="in" filter="dissolve">
                                      <p:cBhvr>
                                        <p:cTn id="18" dur="500"/>
                                        <p:tgtEl>
                                          <p:spTgt spid="11120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12073"/>
                                        </p:tgtEl>
                                        <p:attrNameLst>
                                          <p:attrName>style.visibility</p:attrName>
                                        </p:attrNameLst>
                                      </p:cBhvr>
                                      <p:to>
                                        <p:strVal val="visible"/>
                                      </p:to>
                                    </p:set>
                                    <p:anim calcmode="lin" valueType="num">
                                      <p:cBhvr additive="base">
                                        <p:cTn id="23" dur="500" fill="hold"/>
                                        <p:tgtEl>
                                          <p:spTgt spid="1112073"/>
                                        </p:tgtEl>
                                        <p:attrNameLst>
                                          <p:attrName>ppt_x</p:attrName>
                                        </p:attrNameLst>
                                      </p:cBhvr>
                                      <p:tavLst>
                                        <p:tav tm="0">
                                          <p:val>
                                            <p:strVal val="#ppt_x"/>
                                          </p:val>
                                        </p:tav>
                                        <p:tav tm="100000">
                                          <p:val>
                                            <p:strVal val="#ppt_x"/>
                                          </p:val>
                                        </p:tav>
                                      </p:tavLst>
                                    </p:anim>
                                    <p:anim calcmode="lin" valueType="num">
                                      <p:cBhvr additive="base">
                                        <p:cTn id="24" dur="500" fill="hold"/>
                                        <p:tgtEl>
                                          <p:spTgt spid="11120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2066" grpId="0"/>
      <p:bldP spid="111207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grpSp>
        <p:nvGrpSpPr>
          <p:cNvPr id="1113091" name="Group 3"/>
          <p:cNvGrpSpPr>
            <a:grpSpLocks/>
          </p:cNvGrpSpPr>
          <p:nvPr/>
        </p:nvGrpSpPr>
        <p:grpSpPr bwMode="auto">
          <a:xfrm>
            <a:off x="152400" y="4122765"/>
            <a:ext cx="5410200" cy="1373187"/>
            <a:chOff x="528" y="2160"/>
            <a:chExt cx="4560" cy="1517"/>
          </a:xfrm>
        </p:grpSpPr>
        <p:pic>
          <p:nvPicPr>
            <p:cNvPr id="399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2160"/>
              <a:ext cx="4560" cy="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6" name="Text Box 5"/>
            <p:cNvSpPr txBox="1">
              <a:spLocks noChangeArrowheads="1"/>
            </p:cNvSpPr>
            <p:nvPr/>
          </p:nvSpPr>
          <p:spPr bwMode="auto">
            <a:xfrm>
              <a:off x="2160" y="3408"/>
              <a:ext cx="1741" cy="26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200" b="1">
                  <a:solidFill>
                    <a:srgbClr val="FF0000"/>
                  </a:solidFill>
                  <a:ea typeface="宋体" panose="02010600030101010101" pitchFamily="2" charset="-122"/>
                </a:rPr>
                <a:t>2.3</a:t>
              </a:r>
              <a:r>
                <a:rPr lang="zh-CN" altLang="en-US" sz="2200" b="1">
                  <a:solidFill>
                    <a:srgbClr val="FF0000"/>
                  </a:solidFill>
                  <a:ea typeface="宋体" panose="02010600030101010101" pitchFamily="2" charset="-122"/>
                </a:rPr>
                <a:t>凸透镜耦合  </a:t>
              </a:r>
            </a:p>
          </p:txBody>
        </p:sp>
      </p:grpSp>
      <p:grpSp>
        <p:nvGrpSpPr>
          <p:cNvPr id="39940" name="Group 6"/>
          <p:cNvGrpSpPr>
            <a:grpSpLocks/>
          </p:cNvGrpSpPr>
          <p:nvPr/>
        </p:nvGrpSpPr>
        <p:grpSpPr bwMode="auto">
          <a:xfrm>
            <a:off x="152400" y="1276897"/>
            <a:ext cx="5713412" cy="2198688"/>
            <a:chOff x="1248" y="768"/>
            <a:chExt cx="3599" cy="1385"/>
          </a:xfrm>
        </p:grpSpPr>
        <p:pic>
          <p:nvPicPr>
            <p:cNvPr id="399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768"/>
              <a:ext cx="1776" cy="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3" name="Text Box 8"/>
            <p:cNvSpPr txBox="1">
              <a:spLocks noChangeArrowheads="1"/>
            </p:cNvSpPr>
            <p:nvPr/>
          </p:nvSpPr>
          <p:spPr bwMode="auto">
            <a:xfrm>
              <a:off x="1447" y="1884"/>
              <a:ext cx="1625" cy="26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200" b="1">
                  <a:solidFill>
                    <a:srgbClr val="FF0000"/>
                  </a:solidFill>
                  <a:ea typeface="宋体" panose="02010600030101010101" pitchFamily="2" charset="-122"/>
                </a:rPr>
                <a:t>2.2</a:t>
              </a:r>
              <a:r>
                <a:rPr lang="zh-CN" altLang="en-US" sz="2200" b="1">
                  <a:solidFill>
                    <a:srgbClr val="FF0000"/>
                  </a:solidFill>
                  <a:ea typeface="宋体" panose="02010600030101010101" pitchFamily="2" charset="-122"/>
                </a:rPr>
                <a:t>端面球透镜耦合   </a:t>
              </a:r>
            </a:p>
          </p:txBody>
        </p:sp>
        <p:sp>
          <p:nvSpPr>
            <p:cNvPr id="39944" name="Text Box 9"/>
            <p:cNvSpPr txBox="1">
              <a:spLocks noChangeArrowheads="1"/>
            </p:cNvSpPr>
            <p:nvPr/>
          </p:nvSpPr>
          <p:spPr bwMode="auto">
            <a:xfrm>
              <a:off x="3120" y="1776"/>
              <a:ext cx="17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与</a:t>
              </a:r>
              <a:r>
                <a:rPr lang="en-US" altLang="zh-CN" sz="2400">
                  <a:solidFill>
                    <a:schemeClr val="tx2"/>
                  </a:solidFill>
                  <a:ea typeface="宋体" panose="02010600030101010101" pitchFamily="2" charset="-122"/>
                </a:rPr>
                <a:t>PN</a:t>
              </a:r>
              <a:r>
                <a:rPr lang="zh-CN" altLang="en-US" sz="2400">
                  <a:solidFill>
                    <a:schemeClr val="tx2"/>
                  </a:solidFill>
                  <a:ea typeface="宋体" panose="02010600030101010101" pitchFamily="2" charset="-122"/>
                </a:rPr>
                <a:t>结发光相匹配</a:t>
              </a:r>
            </a:p>
          </p:txBody>
        </p:sp>
      </p:grpSp>
      <p:sp>
        <p:nvSpPr>
          <p:cNvPr id="1113098" name="Text Box 10"/>
          <p:cNvSpPr txBox="1">
            <a:spLocks noChangeArrowheads="1"/>
          </p:cNvSpPr>
          <p:nvPr/>
        </p:nvSpPr>
        <p:spPr bwMode="auto">
          <a:xfrm>
            <a:off x="804863" y="6248400"/>
            <a:ext cx="7805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调整组装比较容易，使用方便，耦合效率可达</a:t>
            </a:r>
            <a:r>
              <a:rPr lang="en-US" altLang="zh-CN" sz="2400">
                <a:solidFill>
                  <a:schemeClr val="tx2"/>
                </a:solidFill>
                <a:ea typeface="宋体" panose="02010600030101010101" pitchFamily="2" charset="-122"/>
              </a:rPr>
              <a:t>80%</a:t>
            </a:r>
            <a:r>
              <a:rPr lang="zh-CN" altLang="en-US" sz="2400">
                <a:solidFill>
                  <a:schemeClr val="tx2"/>
                </a:solidFill>
                <a:ea typeface="宋体" panose="02010600030101010101" pitchFamily="2" charset="-122"/>
              </a:rPr>
              <a:t>以上。</a:t>
            </a:r>
          </a:p>
        </p:txBody>
      </p:sp>
      <p:pic>
        <p:nvPicPr>
          <p:cNvPr id="2" name="图片 1"/>
          <p:cNvPicPr>
            <a:picLocks noChangeAspect="1"/>
          </p:cNvPicPr>
          <p:nvPr/>
        </p:nvPicPr>
        <p:blipFill>
          <a:blip r:embed="rId4"/>
          <a:stretch>
            <a:fillRect/>
          </a:stretch>
        </p:blipFill>
        <p:spPr>
          <a:xfrm>
            <a:off x="6400800" y="1828800"/>
            <a:ext cx="1892339" cy="1892339"/>
          </a:xfrm>
          <a:prstGeom prst="rect">
            <a:avLst/>
          </a:prstGeom>
        </p:spPr>
      </p:pic>
      <p:pic>
        <p:nvPicPr>
          <p:cNvPr id="3" name="图片 2"/>
          <p:cNvPicPr>
            <a:picLocks noChangeAspect="1"/>
          </p:cNvPicPr>
          <p:nvPr/>
        </p:nvPicPr>
        <p:blipFill>
          <a:blip r:embed="rId5"/>
          <a:stretch>
            <a:fillRect/>
          </a:stretch>
        </p:blipFill>
        <p:spPr>
          <a:xfrm>
            <a:off x="6382407" y="4038600"/>
            <a:ext cx="1910732" cy="2077634"/>
          </a:xfrm>
          <a:prstGeom prst="rect">
            <a:avLst/>
          </a:prstGeom>
        </p:spPr>
      </p:pic>
    </p:spTree>
    <p:extLst>
      <p:ext uri="{BB962C8B-B14F-4D97-AF65-F5344CB8AC3E}">
        <p14:creationId xmlns:p14="http://schemas.microsoft.com/office/powerpoint/2010/main" val="11843613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13091"/>
                                        </p:tgtEl>
                                        <p:attrNameLst>
                                          <p:attrName>style.visibility</p:attrName>
                                        </p:attrNameLst>
                                      </p:cBhvr>
                                      <p:to>
                                        <p:strVal val="visible"/>
                                      </p:to>
                                    </p:set>
                                    <p:animEffect transition="in" filter="dissolve">
                                      <p:cBhvr>
                                        <p:cTn id="7" dur="500"/>
                                        <p:tgtEl>
                                          <p:spTgt spid="11130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13098"/>
                                        </p:tgtEl>
                                        <p:attrNameLst>
                                          <p:attrName>style.visibility</p:attrName>
                                        </p:attrNameLst>
                                      </p:cBhvr>
                                      <p:to>
                                        <p:strVal val="visible"/>
                                      </p:to>
                                    </p:set>
                                    <p:anim calcmode="lin" valueType="num">
                                      <p:cBhvr additive="base">
                                        <p:cTn id="12" dur="500" fill="hold"/>
                                        <p:tgtEl>
                                          <p:spTgt spid="1113098"/>
                                        </p:tgtEl>
                                        <p:attrNameLst>
                                          <p:attrName>ppt_x</p:attrName>
                                        </p:attrNameLst>
                                      </p:cBhvr>
                                      <p:tavLst>
                                        <p:tav tm="0">
                                          <p:val>
                                            <p:strVal val="#ppt_x"/>
                                          </p:val>
                                        </p:tav>
                                        <p:tav tm="100000">
                                          <p:val>
                                            <p:strVal val="#ppt_x"/>
                                          </p:val>
                                        </p:tav>
                                      </p:tavLst>
                                    </p:anim>
                                    <p:anim calcmode="lin" valueType="num">
                                      <p:cBhvr additive="base">
                                        <p:cTn id="13" dur="500" fill="hold"/>
                                        <p:tgtEl>
                                          <p:spTgt spid="1113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09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光纤的连接和耦合</a:t>
            </a:r>
          </a:p>
        </p:txBody>
      </p:sp>
      <p:grpSp>
        <p:nvGrpSpPr>
          <p:cNvPr id="40963" name="Group 3"/>
          <p:cNvGrpSpPr>
            <a:grpSpLocks/>
          </p:cNvGrpSpPr>
          <p:nvPr/>
        </p:nvGrpSpPr>
        <p:grpSpPr bwMode="auto">
          <a:xfrm>
            <a:off x="228600" y="2392363"/>
            <a:ext cx="3810000" cy="3094037"/>
            <a:chOff x="288" y="1392"/>
            <a:chExt cx="2400" cy="1949"/>
          </a:xfrm>
        </p:grpSpPr>
        <p:pic>
          <p:nvPicPr>
            <p:cNvPr id="409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392"/>
              <a:ext cx="2400" cy="1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72" name="Text Box 5"/>
            <p:cNvSpPr txBox="1">
              <a:spLocks noChangeArrowheads="1"/>
            </p:cNvSpPr>
            <p:nvPr/>
          </p:nvSpPr>
          <p:spPr bwMode="auto">
            <a:xfrm>
              <a:off x="528" y="3072"/>
              <a:ext cx="2160" cy="26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200" b="1">
                  <a:solidFill>
                    <a:srgbClr val="FF0000"/>
                  </a:solidFill>
                  <a:ea typeface="宋体" panose="02010600030101010101" pitchFamily="2" charset="-122"/>
                </a:rPr>
                <a:t>2.4</a:t>
              </a:r>
              <a:r>
                <a:rPr lang="zh-CN" altLang="en-US" sz="2200" b="1">
                  <a:solidFill>
                    <a:srgbClr val="FF0000"/>
                  </a:solidFill>
                  <a:ea typeface="宋体" panose="02010600030101010101" pitchFamily="2" charset="-122"/>
                </a:rPr>
                <a:t>自聚焦透镜耦合   </a:t>
              </a:r>
            </a:p>
          </p:txBody>
        </p:sp>
      </p:grpSp>
      <p:sp>
        <p:nvSpPr>
          <p:cNvPr id="1114118" name="Text Box 6"/>
          <p:cNvSpPr txBox="1">
            <a:spLocks noChangeArrowheads="1"/>
          </p:cNvSpPr>
          <p:nvPr/>
        </p:nvSpPr>
        <p:spPr bwMode="auto">
          <a:xfrm>
            <a:off x="685800" y="5638800"/>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结构紧凑，稳定可靠。</a:t>
            </a:r>
          </a:p>
        </p:txBody>
      </p:sp>
      <p:grpSp>
        <p:nvGrpSpPr>
          <p:cNvPr id="1114119" name="Group 7"/>
          <p:cNvGrpSpPr>
            <a:grpSpLocks/>
          </p:cNvGrpSpPr>
          <p:nvPr/>
        </p:nvGrpSpPr>
        <p:grpSpPr bwMode="auto">
          <a:xfrm>
            <a:off x="4572000" y="1066800"/>
            <a:ext cx="4351338" cy="5029200"/>
            <a:chOff x="2880" y="672"/>
            <a:chExt cx="2741" cy="3168"/>
          </a:xfrm>
        </p:grpSpPr>
        <p:pic>
          <p:nvPicPr>
            <p:cNvPr id="409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672"/>
              <a:ext cx="2741" cy="3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70" name="Text Box 9"/>
            <p:cNvSpPr txBox="1">
              <a:spLocks noChangeArrowheads="1"/>
            </p:cNvSpPr>
            <p:nvPr/>
          </p:nvSpPr>
          <p:spPr bwMode="auto">
            <a:xfrm>
              <a:off x="3120" y="3571"/>
              <a:ext cx="2160" cy="26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200" b="1">
                  <a:solidFill>
                    <a:srgbClr val="FF0000"/>
                  </a:solidFill>
                  <a:ea typeface="宋体" panose="02010600030101010101" pitchFamily="2" charset="-122"/>
                </a:rPr>
                <a:t>2.5</a:t>
              </a:r>
              <a:r>
                <a:rPr lang="zh-CN" altLang="en-US" sz="2200" b="1">
                  <a:solidFill>
                    <a:srgbClr val="FF0000"/>
                  </a:solidFill>
                  <a:ea typeface="宋体" panose="02010600030101010101" pitchFamily="2" charset="-122"/>
                </a:rPr>
                <a:t>圆锥透镜耦合   </a:t>
              </a:r>
            </a:p>
          </p:txBody>
        </p:sp>
      </p:grpSp>
      <p:grpSp>
        <p:nvGrpSpPr>
          <p:cNvPr id="1114122" name="Group 10"/>
          <p:cNvGrpSpPr>
            <a:grpSpLocks/>
          </p:cNvGrpSpPr>
          <p:nvPr/>
        </p:nvGrpSpPr>
        <p:grpSpPr bwMode="auto">
          <a:xfrm>
            <a:off x="3733800" y="6019800"/>
            <a:ext cx="5334000" cy="747713"/>
            <a:chOff x="2352" y="3792"/>
            <a:chExt cx="3360" cy="471"/>
          </a:xfrm>
        </p:grpSpPr>
        <p:sp>
          <p:nvSpPr>
            <p:cNvPr id="40967" name="Text Box 11"/>
            <p:cNvSpPr txBox="1">
              <a:spLocks noChangeArrowheads="1"/>
            </p:cNvSpPr>
            <p:nvPr/>
          </p:nvSpPr>
          <p:spPr bwMode="auto">
            <a:xfrm>
              <a:off x="3752" y="3792"/>
              <a:ext cx="1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a:solidFill>
                    <a:schemeClr val="tx2"/>
                  </a:solidFill>
                  <a:ea typeface="宋体" panose="02010600030101010101" pitchFamily="2" charset="-122"/>
                </a:rPr>
                <a:t>耦合效率高 </a:t>
              </a:r>
              <a:endParaRPr lang="zh-CN" altLang="en-US" sz="2000">
                <a:solidFill>
                  <a:srgbClr val="CC00CC"/>
                </a:solidFill>
                <a:ea typeface="宋体" panose="02010600030101010101" pitchFamily="2" charset="-122"/>
              </a:endParaRPr>
            </a:p>
          </p:txBody>
        </p:sp>
        <p:sp>
          <p:nvSpPr>
            <p:cNvPr id="40968" name="Rectangle 12"/>
            <p:cNvSpPr>
              <a:spLocks noChangeArrowheads="1"/>
            </p:cNvSpPr>
            <p:nvPr/>
          </p:nvSpPr>
          <p:spPr bwMode="auto">
            <a:xfrm>
              <a:off x="2352" y="4032"/>
              <a:ext cx="33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a:solidFill>
                    <a:srgbClr val="CC00CC"/>
                  </a:solidFill>
                  <a:ea typeface="宋体" panose="02010600030101010101" pitchFamily="2" charset="-122"/>
                </a:rPr>
                <a:t>如端面直径比光源面积大，耦合效率可达</a:t>
              </a:r>
              <a:r>
                <a:rPr lang="en-US" altLang="zh-CN">
                  <a:solidFill>
                    <a:srgbClr val="CC00CC"/>
                  </a:solidFill>
                  <a:ea typeface="宋体" panose="02010600030101010101" pitchFamily="2" charset="-122"/>
                </a:rPr>
                <a:t>90%</a:t>
              </a:r>
              <a:r>
                <a:rPr lang="zh-CN" altLang="en-US">
                  <a:solidFill>
                    <a:srgbClr val="CC00CC"/>
                  </a:solidFill>
                  <a:ea typeface="宋体" panose="02010600030101010101" pitchFamily="2" charset="-122"/>
                </a:rPr>
                <a:t>以上。  </a:t>
              </a:r>
            </a:p>
          </p:txBody>
        </p:sp>
      </p:grpSp>
      <p:pic>
        <p:nvPicPr>
          <p:cNvPr id="2" name="图片 1"/>
          <p:cNvPicPr>
            <a:picLocks noChangeAspect="1"/>
          </p:cNvPicPr>
          <p:nvPr/>
        </p:nvPicPr>
        <p:blipFill>
          <a:blip r:embed="rId4"/>
          <a:stretch>
            <a:fillRect/>
          </a:stretch>
        </p:blipFill>
        <p:spPr>
          <a:xfrm>
            <a:off x="328612" y="1096963"/>
            <a:ext cx="1628775" cy="1200150"/>
          </a:xfrm>
          <a:prstGeom prst="rect">
            <a:avLst/>
          </a:prstGeom>
        </p:spPr>
      </p:pic>
    </p:spTree>
    <p:extLst>
      <p:ext uri="{BB962C8B-B14F-4D97-AF65-F5344CB8AC3E}">
        <p14:creationId xmlns:p14="http://schemas.microsoft.com/office/powerpoint/2010/main" val="281226402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14118"/>
                                        </p:tgtEl>
                                        <p:attrNameLst>
                                          <p:attrName>style.visibility</p:attrName>
                                        </p:attrNameLst>
                                      </p:cBhvr>
                                      <p:to>
                                        <p:strVal val="visible"/>
                                      </p:to>
                                    </p:set>
                                    <p:anim calcmode="lin" valueType="num">
                                      <p:cBhvr additive="base">
                                        <p:cTn id="7" dur="500" fill="hold"/>
                                        <p:tgtEl>
                                          <p:spTgt spid="1114118"/>
                                        </p:tgtEl>
                                        <p:attrNameLst>
                                          <p:attrName>ppt_x</p:attrName>
                                        </p:attrNameLst>
                                      </p:cBhvr>
                                      <p:tavLst>
                                        <p:tav tm="0">
                                          <p:val>
                                            <p:strVal val="#ppt_x"/>
                                          </p:val>
                                        </p:tav>
                                        <p:tav tm="100000">
                                          <p:val>
                                            <p:strVal val="#ppt_x"/>
                                          </p:val>
                                        </p:tav>
                                      </p:tavLst>
                                    </p:anim>
                                    <p:anim calcmode="lin" valueType="num">
                                      <p:cBhvr additive="base">
                                        <p:cTn id="8" dur="500" fill="hold"/>
                                        <p:tgtEl>
                                          <p:spTgt spid="11141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114119"/>
                                        </p:tgtEl>
                                        <p:attrNameLst>
                                          <p:attrName>style.visibility</p:attrName>
                                        </p:attrNameLst>
                                      </p:cBhvr>
                                      <p:to>
                                        <p:strVal val="visible"/>
                                      </p:to>
                                    </p:set>
                                    <p:animEffect transition="in" filter="dissolve">
                                      <p:cBhvr>
                                        <p:cTn id="13" dur="500"/>
                                        <p:tgtEl>
                                          <p:spTgt spid="11141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114122"/>
                                        </p:tgtEl>
                                        <p:attrNameLst>
                                          <p:attrName>style.visibility</p:attrName>
                                        </p:attrNameLst>
                                      </p:cBhvr>
                                      <p:to>
                                        <p:strVal val="visible"/>
                                      </p:to>
                                    </p:set>
                                    <p:anim calcmode="lin" valueType="num">
                                      <p:cBhvr additive="base">
                                        <p:cTn id="18" dur="500" fill="hold"/>
                                        <p:tgtEl>
                                          <p:spTgt spid="1114122"/>
                                        </p:tgtEl>
                                        <p:attrNameLst>
                                          <p:attrName>ppt_x</p:attrName>
                                        </p:attrNameLst>
                                      </p:cBhvr>
                                      <p:tavLst>
                                        <p:tav tm="0">
                                          <p:val>
                                            <p:strVal val="#ppt_x"/>
                                          </p:val>
                                        </p:tav>
                                        <p:tav tm="100000">
                                          <p:val>
                                            <p:strVal val="#ppt_x"/>
                                          </p:val>
                                        </p:tav>
                                      </p:tavLst>
                                    </p:anim>
                                    <p:anim calcmode="lin" valueType="num">
                                      <p:cBhvr additive="base">
                                        <p:cTn id="19" dur="500" fill="hold"/>
                                        <p:tgtEl>
                                          <p:spTgt spid="1114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41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光纤的连接和耦合</a:t>
            </a:r>
          </a:p>
        </p:txBody>
      </p:sp>
      <p:grpSp>
        <p:nvGrpSpPr>
          <p:cNvPr id="41987" name="Group 3"/>
          <p:cNvGrpSpPr>
            <a:grpSpLocks/>
          </p:cNvGrpSpPr>
          <p:nvPr/>
        </p:nvGrpSpPr>
        <p:grpSpPr bwMode="auto">
          <a:xfrm>
            <a:off x="157163" y="1919288"/>
            <a:ext cx="8834437" cy="2957512"/>
            <a:chOff x="99" y="921"/>
            <a:chExt cx="5565" cy="1863"/>
          </a:xfrm>
        </p:grpSpPr>
        <p:pic>
          <p:nvPicPr>
            <p:cNvPr id="419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 y="921"/>
              <a:ext cx="5565" cy="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0" name="Text Box 5"/>
            <p:cNvSpPr txBox="1">
              <a:spLocks noChangeArrowheads="1"/>
            </p:cNvSpPr>
            <p:nvPr/>
          </p:nvSpPr>
          <p:spPr bwMode="auto">
            <a:xfrm>
              <a:off x="2116" y="2281"/>
              <a:ext cx="1916" cy="28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400" b="1">
                  <a:solidFill>
                    <a:srgbClr val="FF0000"/>
                  </a:solidFill>
                  <a:ea typeface="宋体" panose="02010600030101010101" pitchFamily="2" charset="-122"/>
                </a:rPr>
                <a:t>3.</a:t>
              </a:r>
              <a:r>
                <a:rPr lang="zh-CN" altLang="en-US" sz="2400" b="1">
                  <a:solidFill>
                    <a:srgbClr val="FF0000"/>
                  </a:solidFill>
                  <a:ea typeface="宋体" panose="02010600030101010101" pitchFamily="2" charset="-122"/>
                </a:rPr>
                <a:t>全息耦合 </a:t>
              </a:r>
            </a:p>
          </p:txBody>
        </p:sp>
      </p:grpSp>
      <p:sp>
        <p:nvSpPr>
          <p:cNvPr id="41988" name="Text Box 6"/>
          <p:cNvSpPr txBox="1">
            <a:spLocks noChangeArrowheads="1"/>
          </p:cNvSpPr>
          <p:nvPr/>
        </p:nvSpPr>
        <p:spPr bwMode="auto">
          <a:xfrm>
            <a:off x="44450" y="5137150"/>
            <a:ext cx="90233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400">
                <a:solidFill>
                  <a:schemeClr val="tx2"/>
                </a:solidFill>
                <a:ea typeface="宋体" panose="02010600030101010101" pitchFamily="2" charset="-122"/>
              </a:rPr>
              <a:t>理论上讲，全息耦合的效率非常高，但由于全息片衍射效率的影响</a:t>
            </a:r>
          </a:p>
          <a:p>
            <a:pPr algn="l" eaLnBrk="1" hangingPunct="1"/>
            <a:r>
              <a:rPr lang="zh-CN" altLang="en-US" sz="2400">
                <a:solidFill>
                  <a:schemeClr val="tx2"/>
                </a:solidFill>
                <a:ea typeface="宋体" panose="02010600030101010101" pitchFamily="2" charset="-122"/>
              </a:rPr>
              <a:t>和衰减损耗，实际耦合效率与透镜相比并不优越。</a:t>
            </a:r>
          </a:p>
          <a:p>
            <a:pPr algn="l" eaLnBrk="1" hangingPunct="1"/>
            <a:r>
              <a:rPr lang="zh-CN" altLang="en-US" sz="2400">
                <a:solidFill>
                  <a:schemeClr val="tx2"/>
                </a:solidFill>
                <a:ea typeface="宋体" panose="02010600030101010101" pitchFamily="2" charset="-122"/>
              </a:rPr>
              <a:t>它最大的特点是某些情况下可以做为多功能器件使用。</a:t>
            </a:r>
          </a:p>
        </p:txBody>
      </p:sp>
    </p:spTree>
    <p:extLst>
      <p:ext uri="{BB962C8B-B14F-4D97-AF65-F5344CB8AC3E}">
        <p14:creationId xmlns:p14="http://schemas.microsoft.com/office/powerpoint/2010/main" val="4219766876"/>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zh-CN" altLang="en-US">
                <a:ea typeface="宋体" panose="02010600030101010101" pitchFamily="2" charset="-122"/>
              </a:rPr>
              <a:t>光纤的结构</a:t>
            </a:r>
          </a:p>
        </p:txBody>
      </p:sp>
      <p:sp>
        <p:nvSpPr>
          <p:cNvPr id="850947" name="Rectangle 3"/>
          <p:cNvSpPr>
            <a:spLocks noGrp="1" noChangeArrowheads="1"/>
          </p:cNvSpPr>
          <p:nvPr>
            <p:ph type="body" idx="1"/>
          </p:nvPr>
        </p:nvSpPr>
        <p:spPr>
          <a:xfrm>
            <a:off x="457200" y="3505200"/>
            <a:ext cx="8229600" cy="3124200"/>
          </a:xfrm>
          <a:noFill/>
        </p:spPr>
        <p:txBody>
          <a:bodyPr/>
          <a:lstStyle/>
          <a:p>
            <a:pPr>
              <a:lnSpc>
                <a:spcPct val="120000"/>
              </a:lnSpc>
              <a:spcBef>
                <a:spcPct val="100000"/>
              </a:spcBef>
            </a:pPr>
            <a:r>
              <a:rPr lang="zh-CN" altLang="en-US" b="1">
                <a:solidFill>
                  <a:srgbClr val="FF0000"/>
                </a:solidFill>
                <a:ea typeface="黑体" panose="02010609060101010101" pitchFamily="49" charset="-122"/>
              </a:rPr>
              <a:t>纤芯  </a:t>
            </a:r>
            <a:r>
              <a:rPr lang="en-US" altLang="zh-CN" b="1">
                <a:solidFill>
                  <a:srgbClr val="FF0000"/>
                </a:solidFill>
                <a:ea typeface="黑体" panose="02010609060101010101" pitchFamily="49" charset="-122"/>
              </a:rPr>
              <a:t>(core)</a:t>
            </a:r>
            <a:r>
              <a:rPr lang="zh-CN" altLang="en-US" b="1">
                <a:solidFill>
                  <a:srgbClr val="FF0000"/>
                </a:solidFill>
                <a:ea typeface="黑体" panose="02010609060101010101" pitchFamily="49" charset="-122"/>
              </a:rPr>
              <a:t>：    </a:t>
            </a:r>
            <a:r>
              <a:rPr lang="zh-CN" altLang="en-US">
                <a:solidFill>
                  <a:schemeClr val="tx2"/>
                </a:solidFill>
                <a:ea typeface="宋体" panose="02010600030101010101" pitchFamily="2" charset="-122"/>
              </a:rPr>
              <a:t>折射率较高，用来传送光；</a:t>
            </a:r>
          </a:p>
          <a:p>
            <a:pPr>
              <a:lnSpc>
                <a:spcPct val="120000"/>
              </a:lnSpc>
              <a:spcBef>
                <a:spcPct val="50000"/>
              </a:spcBef>
            </a:pPr>
            <a:r>
              <a:rPr lang="zh-CN" altLang="en-US" b="1">
                <a:solidFill>
                  <a:srgbClr val="FF0000"/>
                </a:solidFill>
                <a:ea typeface="黑体" panose="02010609060101010101" pitchFamily="49" charset="-122"/>
              </a:rPr>
              <a:t>包层  </a:t>
            </a:r>
            <a:r>
              <a:rPr lang="en-US" altLang="zh-CN" b="1">
                <a:solidFill>
                  <a:srgbClr val="FF0000"/>
                </a:solidFill>
                <a:ea typeface="黑体" panose="02010609060101010101" pitchFamily="49" charset="-122"/>
              </a:rPr>
              <a:t>(coating)</a:t>
            </a:r>
            <a:r>
              <a:rPr lang="zh-CN" altLang="en-US">
                <a:solidFill>
                  <a:srgbClr val="FF0000"/>
                </a:solidFill>
                <a:ea typeface="宋体" panose="02010600030101010101" pitchFamily="2" charset="-122"/>
              </a:rPr>
              <a:t>：</a:t>
            </a:r>
            <a:r>
              <a:rPr lang="zh-CN" altLang="en-US">
                <a:solidFill>
                  <a:schemeClr val="tx2"/>
                </a:solidFill>
                <a:ea typeface="宋体" panose="02010600030101010101" pitchFamily="2" charset="-122"/>
              </a:rPr>
              <a:t>折射率较低，与纤芯一起形</a:t>
            </a:r>
          </a:p>
          <a:p>
            <a:pPr>
              <a:lnSpc>
                <a:spcPct val="120000"/>
              </a:lnSpc>
              <a:spcBef>
                <a:spcPct val="0"/>
              </a:spcBef>
              <a:buFont typeface="Wingdings" panose="05000000000000000000" pitchFamily="2" charset="2"/>
              <a:buNone/>
            </a:pPr>
            <a:r>
              <a:rPr lang="zh-CN" altLang="en-US">
                <a:solidFill>
                  <a:schemeClr val="tx2"/>
                </a:solidFill>
                <a:ea typeface="宋体" panose="02010600030101010101" pitchFamily="2" charset="-122"/>
              </a:rPr>
              <a:t>                             成全反射条件；</a:t>
            </a:r>
          </a:p>
          <a:p>
            <a:pPr>
              <a:lnSpc>
                <a:spcPct val="120000"/>
              </a:lnSpc>
              <a:spcBef>
                <a:spcPct val="50000"/>
              </a:spcBef>
            </a:pPr>
            <a:r>
              <a:rPr lang="zh-CN" altLang="en-US" b="1">
                <a:solidFill>
                  <a:srgbClr val="FF0000"/>
                </a:solidFill>
                <a:latin typeface="黑体" panose="02010609060101010101" pitchFamily="49" charset="-122"/>
                <a:ea typeface="黑体" panose="02010609060101010101" pitchFamily="49" charset="-122"/>
              </a:rPr>
              <a:t>保护套 </a:t>
            </a:r>
            <a:r>
              <a:rPr lang="en-US" altLang="zh-CN" b="1">
                <a:solidFill>
                  <a:srgbClr val="FF0000"/>
                </a:solidFill>
                <a:ea typeface="黑体" panose="02010609060101010101" pitchFamily="49" charset="-122"/>
              </a:rPr>
              <a:t>(jacket)</a:t>
            </a:r>
            <a:r>
              <a:rPr lang="zh-CN" altLang="en-US" b="1">
                <a:solidFill>
                  <a:srgbClr val="FF0000"/>
                </a:solidFill>
                <a:latin typeface="黑体" panose="02010609060101010101" pitchFamily="49" charset="-122"/>
                <a:ea typeface="黑体" panose="02010609060101010101" pitchFamily="49" charset="-122"/>
              </a:rPr>
              <a:t>：</a:t>
            </a:r>
            <a:r>
              <a:rPr lang="zh-CN" altLang="en-US">
                <a:solidFill>
                  <a:schemeClr val="tx2"/>
                </a:solidFill>
                <a:ea typeface="宋体" panose="02010600030101010101" pitchFamily="2" charset="-122"/>
              </a:rPr>
              <a:t>强度大，能承受较大冲击，</a:t>
            </a:r>
          </a:p>
          <a:p>
            <a:pPr>
              <a:lnSpc>
                <a:spcPct val="120000"/>
              </a:lnSpc>
              <a:spcBef>
                <a:spcPct val="0"/>
              </a:spcBef>
              <a:buFont typeface="Wingdings" panose="05000000000000000000" pitchFamily="2" charset="2"/>
              <a:buNone/>
            </a:pPr>
            <a:r>
              <a:rPr lang="zh-CN" altLang="en-US">
                <a:solidFill>
                  <a:schemeClr val="tx2"/>
                </a:solidFill>
                <a:ea typeface="宋体" panose="02010600030101010101" pitchFamily="2" charset="-122"/>
              </a:rPr>
              <a:t>                             保护光纤。</a:t>
            </a:r>
          </a:p>
        </p:txBody>
      </p:sp>
      <p:pic>
        <p:nvPicPr>
          <p:cNvPr id="850952" name="Picture 4" descr="2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1" y="1401763"/>
            <a:ext cx="6227763"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5271724" y="1294832"/>
            <a:ext cx="3872276" cy="2227831"/>
          </a:xfrm>
          <a:prstGeom prst="rect">
            <a:avLst/>
          </a:prstGeom>
        </p:spPr>
      </p:pic>
    </p:spTree>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光纤的连接和耦合</a:t>
            </a:r>
          </a:p>
        </p:txBody>
      </p:sp>
      <p:sp>
        <p:nvSpPr>
          <p:cNvPr id="1116163" name="Rectangle 3"/>
          <p:cNvSpPr>
            <a:spLocks noGrp="1" noChangeArrowheads="1"/>
          </p:cNvSpPr>
          <p:nvPr>
            <p:ph type="body" idx="1"/>
          </p:nvPr>
        </p:nvSpPr>
        <p:spPr>
          <a:xfrm>
            <a:off x="533400" y="1524000"/>
            <a:ext cx="7924800" cy="1219200"/>
          </a:xfrm>
          <a:noFill/>
        </p:spPr>
        <p:txBody>
          <a:bodyPr/>
          <a:lstStyle/>
          <a:p>
            <a:pPr marL="0" indent="0" eaLnBrk="1" hangingPunct="1">
              <a:buFont typeface="Wingdings" panose="05000000000000000000" pitchFamily="2" charset="2"/>
              <a:buNone/>
            </a:pPr>
            <a:r>
              <a:rPr lang="zh-CN" altLang="en-US" sz="2400" smtClean="0">
                <a:ea typeface="宋体" panose="02010600030101010101" pitchFamily="2" charset="-122"/>
              </a:rPr>
              <a:t>将光束由一束变为多束，或由多束变为一束，起这种作用的装置成为</a:t>
            </a:r>
            <a:r>
              <a:rPr lang="zh-CN" altLang="en-US" sz="2400" b="1" smtClean="0">
                <a:solidFill>
                  <a:srgbClr val="FF0000"/>
                </a:solidFill>
                <a:ea typeface="宋体" panose="02010600030101010101" pitchFamily="2" charset="-122"/>
              </a:rPr>
              <a:t>分光器或合光器。</a:t>
            </a:r>
            <a:r>
              <a:rPr lang="zh-CN" altLang="en-US" sz="2400" smtClean="0">
                <a:solidFill>
                  <a:schemeClr val="accent1"/>
                </a:solidFill>
                <a:ea typeface="宋体" panose="02010600030101010101" pitchFamily="2" charset="-122"/>
              </a:rPr>
              <a:t>光纤分光和合光装置有利于光学系统的逐步集成化。</a:t>
            </a:r>
          </a:p>
        </p:txBody>
      </p:sp>
      <p:sp>
        <p:nvSpPr>
          <p:cNvPr id="43012" name="Text Box 4"/>
          <p:cNvSpPr txBox="1">
            <a:spLocks noChangeArrowheads="1"/>
          </p:cNvSpPr>
          <p:nvPr/>
        </p:nvSpPr>
        <p:spPr bwMode="auto">
          <a:xfrm>
            <a:off x="152400" y="1066800"/>
            <a:ext cx="389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分光与合光装置</a:t>
            </a:r>
            <a:r>
              <a:rPr lang="zh-CN" altLang="en-US">
                <a:ea typeface="宋体" panose="02010600030101010101" pitchFamily="2" charset="-122"/>
              </a:rPr>
              <a:t>  </a:t>
            </a:r>
          </a:p>
        </p:txBody>
      </p:sp>
      <p:grpSp>
        <p:nvGrpSpPr>
          <p:cNvPr id="1116165" name="Group 5"/>
          <p:cNvGrpSpPr>
            <a:grpSpLocks/>
          </p:cNvGrpSpPr>
          <p:nvPr/>
        </p:nvGrpSpPr>
        <p:grpSpPr bwMode="auto">
          <a:xfrm>
            <a:off x="152400" y="2857500"/>
            <a:ext cx="8915400" cy="3771900"/>
            <a:chOff x="96" y="1800"/>
            <a:chExt cx="5616" cy="2376"/>
          </a:xfrm>
        </p:grpSpPr>
        <p:grpSp>
          <p:nvGrpSpPr>
            <p:cNvPr id="43014" name="Group 6"/>
            <p:cNvGrpSpPr>
              <a:grpSpLocks/>
            </p:cNvGrpSpPr>
            <p:nvPr/>
          </p:nvGrpSpPr>
          <p:grpSpPr bwMode="auto">
            <a:xfrm>
              <a:off x="1872" y="1800"/>
              <a:ext cx="3840" cy="2376"/>
              <a:chOff x="624" y="1800"/>
              <a:chExt cx="3840" cy="2376"/>
            </a:xfrm>
          </p:grpSpPr>
          <p:pic>
            <p:nvPicPr>
              <p:cNvPr id="43017" name="Picture 7"/>
              <p:cNvPicPr>
                <a:picLocks noChangeAspect="1" noChangeArrowheads="1"/>
              </p:cNvPicPr>
              <p:nvPr/>
            </p:nvPicPr>
            <p:blipFill>
              <a:blip r:embed="rId2">
                <a:extLst>
                  <a:ext uri="{28A0092B-C50C-407E-A947-70E740481C1C}">
                    <a14:useLocalDpi xmlns:a14="http://schemas.microsoft.com/office/drawing/2010/main" val="0"/>
                  </a:ext>
                </a:extLst>
              </a:blip>
              <a:srcRect r="52281" b="63470"/>
              <a:stretch>
                <a:fillRect/>
              </a:stretch>
            </p:blipFill>
            <p:spPr bwMode="auto">
              <a:xfrm>
                <a:off x="624" y="2064"/>
                <a:ext cx="1872"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8" name="Picture 8"/>
              <p:cNvPicPr>
                <a:picLocks noChangeAspect="1" noChangeArrowheads="1"/>
              </p:cNvPicPr>
              <p:nvPr/>
            </p:nvPicPr>
            <p:blipFill>
              <a:blip r:embed="rId2">
                <a:extLst>
                  <a:ext uri="{28A0092B-C50C-407E-A947-70E740481C1C}">
                    <a14:useLocalDpi xmlns:a14="http://schemas.microsoft.com/office/drawing/2010/main" val="0"/>
                  </a:ext>
                </a:extLst>
              </a:blip>
              <a:srcRect t="35617" r="51057" b="19177"/>
              <a:stretch>
                <a:fillRect/>
              </a:stretch>
            </p:blipFill>
            <p:spPr bwMode="auto">
              <a:xfrm>
                <a:off x="2544" y="1800"/>
                <a:ext cx="1920" cy="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015" name="Rectangle 9"/>
            <p:cNvSpPr>
              <a:spLocks noChangeArrowheads="1"/>
            </p:cNvSpPr>
            <p:nvPr/>
          </p:nvSpPr>
          <p:spPr bwMode="auto">
            <a:xfrm>
              <a:off x="96" y="2544"/>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207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28725" indent="-228600">
                <a:spcBef>
                  <a:spcPct val="20000"/>
                </a:spcBef>
                <a:buClr>
                  <a:schemeClr val="tx1"/>
                </a:buClr>
                <a:buChar char="•"/>
                <a:defRPr sz="2400">
                  <a:solidFill>
                    <a:schemeClr val="tx1"/>
                  </a:solidFill>
                  <a:latin typeface="Arial" panose="020B0604020202020204" pitchFamily="34" charset="0"/>
                </a:defRPr>
              </a:lvl3pPr>
              <a:lvl4pPr marL="1636713"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400">
                  <a:solidFill>
                    <a:schemeClr val="tx2"/>
                  </a:solidFill>
                  <a:ea typeface="宋体" panose="02010600030101010101" pitchFamily="2" charset="-122"/>
                </a:rPr>
                <a:t>(a,b):</a:t>
              </a:r>
              <a:r>
                <a:rPr lang="zh-CN" altLang="en-US" sz="2400">
                  <a:solidFill>
                    <a:schemeClr val="tx2"/>
                  </a:solidFill>
                  <a:ea typeface="宋体" panose="02010600030101010101" pitchFamily="2" charset="-122"/>
                </a:rPr>
                <a:t>光束聚焦型</a:t>
              </a:r>
              <a:r>
                <a:rPr lang="zh-CN" altLang="en-US" sz="2400">
                  <a:solidFill>
                    <a:schemeClr val="accent1"/>
                  </a:solidFill>
                  <a:ea typeface="宋体" panose="02010600030101010101" pitchFamily="2" charset="-122"/>
                </a:rPr>
                <a:t>  </a:t>
              </a:r>
            </a:p>
          </p:txBody>
        </p:sp>
        <p:sp>
          <p:nvSpPr>
            <p:cNvPr id="43016" name="Rectangle 10"/>
            <p:cNvSpPr>
              <a:spLocks noChangeArrowheads="1"/>
            </p:cNvSpPr>
            <p:nvPr/>
          </p:nvSpPr>
          <p:spPr bwMode="auto">
            <a:xfrm>
              <a:off x="96" y="3072"/>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207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28725" indent="-228600">
                <a:spcBef>
                  <a:spcPct val="20000"/>
                </a:spcBef>
                <a:buClr>
                  <a:schemeClr val="tx1"/>
                </a:buClr>
                <a:buChar char="•"/>
                <a:defRPr sz="2400">
                  <a:solidFill>
                    <a:schemeClr val="tx1"/>
                  </a:solidFill>
                  <a:latin typeface="Arial" panose="020B0604020202020204" pitchFamily="34" charset="0"/>
                </a:defRPr>
              </a:lvl3pPr>
              <a:lvl4pPr marL="1636713"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400">
                  <a:solidFill>
                    <a:schemeClr val="tx2"/>
                  </a:solidFill>
                  <a:ea typeface="宋体" panose="02010600030101010101" pitchFamily="2" charset="-122"/>
                </a:rPr>
                <a:t>(c,d):</a:t>
              </a:r>
              <a:r>
                <a:rPr lang="zh-CN" altLang="en-US" sz="2400">
                  <a:solidFill>
                    <a:schemeClr val="tx2"/>
                  </a:solidFill>
                  <a:ea typeface="宋体" panose="02010600030101010101" pitchFamily="2" charset="-122"/>
                </a:rPr>
                <a:t>半反半透型</a:t>
              </a:r>
              <a:r>
                <a:rPr lang="zh-CN" altLang="en-US" sz="2400">
                  <a:solidFill>
                    <a:schemeClr val="accent1"/>
                  </a:solidFill>
                  <a:ea typeface="宋体" panose="02010600030101010101" pitchFamily="2" charset="-122"/>
                </a:rPr>
                <a:t>  </a:t>
              </a:r>
            </a:p>
          </p:txBody>
        </p:sp>
      </p:grpSp>
    </p:spTree>
    <p:extLst>
      <p:ext uri="{BB962C8B-B14F-4D97-AF65-F5344CB8AC3E}">
        <p14:creationId xmlns:p14="http://schemas.microsoft.com/office/powerpoint/2010/main" val="320094154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16163">
                                            <p:txEl>
                                              <p:pRg st="0" end="0"/>
                                            </p:txEl>
                                          </p:spTgt>
                                        </p:tgtEl>
                                        <p:attrNameLst>
                                          <p:attrName>style.visibility</p:attrName>
                                        </p:attrNameLst>
                                      </p:cBhvr>
                                      <p:to>
                                        <p:strVal val="visible"/>
                                      </p:to>
                                    </p:set>
                                    <p:animEffect transition="in" filter="fade">
                                      <p:cBhvr>
                                        <p:cTn id="7" dur="1000"/>
                                        <p:tgtEl>
                                          <p:spTgt spid="1116163">
                                            <p:txEl>
                                              <p:pRg st="0" end="0"/>
                                            </p:txEl>
                                          </p:spTgt>
                                        </p:tgtEl>
                                      </p:cBhvr>
                                    </p:animEffect>
                                    <p:anim calcmode="lin" valueType="num">
                                      <p:cBhvr>
                                        <p:cTn id="8" dur="1000" fill="hold"/>
                                        <p:tgtEl>
                                          <p:spTgt spid="111616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161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1116165"/>
                                        </p:tgtEl>
                                        <p:attrNameLst>
                                          <p:attrName>style.visibility</p:attrName>
                                        </p:attrNameLst>
                                      </p:cBhvr>
                                      <p:to>
                                        <p:strVal val="visible"/>
                                      </p:to>
                                    </p:set>
                                    <p:animEffect transition="in" filter="dissolve">
                                      <p:cBhvr>
                                        <p:cTn id="14" dur="500"/>
                                        <p:tgtEl>
                                          <p:spTgt spid="1116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6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光纤的连接和耦合</a:t>
            </a:r>
          </a:p>
        </p:txBody>
      </p:sp>
      <p:grpSp>
        <p:nvGrpSpPr>
          <p:cNvPr id="44035" name="Group 3"/>
          <p:cNvGrpSpPr>
            <a:grpSpLocks/>
          </p:cNvGrpSpPr>
          <p:nvPr/>
        </p:nvGrpSpPr>
        <p:grpSpPr bwMode="auto">
          <a:xfrm>
            <a:off x="152400" y="1447800"/>
            <a:ext cx="8526463" cy="4953000"/>
            <a:chOff x="96" y="912"/>
            <a:chExt cx="5371" cy="3120"/>
          </a:xfrm>
        </p:grpSpPr>
        <p:grpSp>
          <p:nvGrpSpPr>
            <p:cNvPr id="44037" name="Group 4"/>
            <p:cNvGrpSpPr>
              <a:grpSpLocks/>
            </p:cNvGrpSpPr>
            <p:nvPr/>
          </p:nvGrpSpPr>
          <p:grpSpPr bwMode="auto">
            <a:xfrm>
              <a:off x="1837" y="912"/>
              <a:ext cx="1811" cy="3120"/>
              <a:chOff x="0" y="576"/>
              <a:chExt cx="1811" cy="3120"/>
            </a:xfrm>
          </p:grpSpPr>
          <p:pic>
            <p:nvPicPr>
              <p:cNvPr id="44046" name="Picture 5"/>
              <p:cNvPicPr>
                <a:picLocks noChangeAspect="1" noChangeArrowheads="1"/>
              </p:cNvPicPr>
              <p:nvPr/>
            </p:nvPicPr>
            <p:blipFill>
              <a:blip r:embed="rId2">
                <a:extLst>
                  <a:ext uri="{28A0092B-C50C-407E-A947-70E740481C1C}">
                    <a14:useLocalDpi xmlns:a14="http://schemas.microsoft.com/office/drawing/2010/main" val="0"/>
                  </a:ext>
                </a:extLst>
              </a:blip>
              <a:srcRect t="83105" r="55951" b="3197"/>
              <a:stretch>
                <a:fillRect/>
              </a:stretch>
            </p:blipFill>
            <p:spPr bwMode="auto">
              <a:xfrm>
                <a:off x="0" y="576"/>
                <a:ext cx="172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7" name="Picture 6"/>
              <p:cNvPicPr>
                <a:picLocks noChangeAspect="1" noChangeArrowheads="1"/>
              </p:cNvPicPr>
              <p:nvPr/>
            </p:nvPicPr>
            <p:blipFill>
              <a:blip r:embed="rId2">
                <a:extLst>
                  <a:ext uri="{28A0092B-C50C-407E-A947-70E740481C1C}">
                    <a14:useLocalDpi xmlns:a14="http://schemas.microsoft.com/office/drawing/2010/main" val="0"/>
                  </a:ext>
                </a:extLst>
              </a:blip>
              <a:srcRect l="53836" t="2740" b="55251"/>
              <a:stretch>
                <a:fillRect/>
              </a:stretch>
            </p:blipFill>
            <p:spPr bwMode="auto">
              <a:xfrm>
                <a:off x="0" y="1488"/>
                <a:ext cx="1811" cy="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038" name="Group 7"/>
            <p:cNvGrpSpPr>
              <a:grpSpLocks/>
            </p:cNvGrpSpPr>
            <p:nvPr/>
          </p:nvGrpSpPr>
          <p:grpSpPr bwMode="auto">
            <a:xfrm>
              <a:off x="3530" y="1104"/>
              <a:ext cx="1937" cy="2112"/>
              <a:chOff x="2941" y="1248"/>
              <a:chExt cx="1937" cy="2112"/>
            </a:xfrm>
          </p:grpSpPr>
          <p:pic>
            <p:nvPicPr>
              <p:cNvPr id="44043" name="Picture 8"/>
              <p:cNvPicPr>
                <a:picLocks noChangeAspect="1" noChangeArrowheads="1"/>
              </p:cNvPicPr>
              <p:nvPr/>
            </p:nvPicPr>
            <p:blipFill>
              <a:blip r:embed="rId2">
                <a:extLst>
                  <a:ext uri="{28A0092B-C50C-407E-A947-70E740481C1C}">
                    <a14:useLocalDpi xmlns:a14="http://schemas.microsoft.com/office/drawing/2010/main" val="0"/>
                  </a:ext>
                </a:extLst>
              </a:blip>
              <a:srcRect l="52612" t="71233" b="5023"/>
              <a:stretch>
                <a:fillRect/>
              </a:stretch>
            </p:blipFill>
            <p:spPr bwMode="auto">
              <a:xfrm>
                <a:off x="2941" y="2112"/>
                <a:ext cx="1859"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4" name="Picture 9"/>
              <p:cNvPicPr>
                <a:picLocks noChangeAspect="1" noChangeArrowheads="1"/>
              </p:cNvPicPr>
              <p:nvPr/>
            </p:nvPicPr>
            <p:blipFill>
              <a:blip r:embed="rId2">
                <a:extLst>
                  <a:ext uri="{28A0092B-C50C-407E-A947-70E740481C1C}">
                    <a14:useLocalDpi xmlns:a14="http://schemas.microsoft.com/office/drawing/2010/main" val="0"/>
                  </a:ext>
                </a:extLst>
              </a:blip>
              <a:srcRect l="52612" t="52055" b="34247"/>
              <a:stretch>
                <a:fillRect/>
              </a:stretch>
            </p:blipFill>
            <p:spPr bwMode="auto">
              <a:xfrm>
                <a:off x="3019" y="1248"/>
                <a:ext cx="1859"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039" name="Group 11"/>
            <p:cNvGrpSpPr>
              <a:grpSpLocks/>
            </p:cNvGrpSpPr>
            <p:nvPr/>
          </p:nvGrpSpPr>
          <p:grpSpPr bwMode="auto">
            <a:xfrm>
              <a:off x="96" y="1968"/>
              <a:ext cx="1920" cy="1440"/>
              <a:chOff x="96" y="2544"/>
              <a:chExt cx="1920" cy="1440"/>
            </a:xfrm>
          </p:grpSpPr>
          <p:sp>
            <p:nvSpPr>
              <p:cNvPr id="44040" name="Rectangle 12"/>
              <p:cNvSpPr>
                <a:spLocks noChangeArrowheads="1"/>
              </p:cNvSpPr>
              <p:nvPr/>
            </p:nvSpPr>
            <p:spPr bwMode="auto">
              <a:xfrm>
                <a:off x="96" y="2544"/>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207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28725" indent="-228600">
                  <a:spcBef>
                    <a:spcPct val="20000"/>
                  </a:spcBef>
                  <a:buClr>
                    <a:schemeClr val="tx1"/>
                  </a:buClr>
                  <a:buChar char="•"/>
                  <a:defRPr sz="2400">
                    <a:solidFill>
                      <a:schemeClr val="tx1"/>
                    </a:solidFill>
                    <a:latin typeface="Arial" panose="020B0604020202020204" pitchFamily="34" charset="0"/>
                  </a:defRPr>
                </a:lvl3pPr>
                <a:lvl4pPr marL="1636713"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400">
                    <a:solidFill>
                      <a:schemeClr val="tx2"/>
                    </a:solidFill>
                    <a:ea typeface="宋体" panose="02010600030101010101" pitchFamily="2" charset="-122"/>
                  </a:rPr>
                  <a:t>(e,f):</a:t>
                </a:r>
                <a:r>
                  <a:rPr lang="zh-CN" altLang="en-US" sz="2400">
                    <a:solidFill>
                      <a:schemeClr val="tx2"/>
                    </a:solidFill>
                    <a:ea typeface="宋体" panose="02010600030101010101" pitchFamily="2" charset="-122"/>
                  </a:rPr>
                  <a:t>波导耦合型</a:t>
                </a:r>
                <a:r>
                  <a:rPr lang="zh-CN" altLang="en-US" sz="2400">
                    <a:solidFill>
                      <a:schemeClr val="accent1"/>
                    </a:solidFill>
                    <a:ea typeface="宋体" panose="02010600030101010101" pitchFamily="2" charset="-122"/>
                  </a:rPr>
                  <a:t>  </a:t>
                </a:r>
              </a:p>
            </p:txBody>
          </p:sp>
          <p:sp>
            <p:nvSpPr>
              <p:cNvPr id="44041" name="Rectangle 13"/>
              <p:cNvSpPr>
                <a:spLocks noChangeArrowheads="1"/>
              </p:cNvSpPr>
              <p:nvPr/>
            </p:nvSpPr>
            <p:spPr bwMode="auto">
              <a:xfrm>
                <a:off x="96" y="3120"/>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207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28725" indent="-228600">
                  <a:spcBef>
                    <a:spcPct val="20000"/>
                  </a:spcBef>
                  <a:buClr>
                    <a:schemeClr val="tx1"/>
                  </a:buClr>
                  <a:buChar char="•"/>
                  <a:defRPr sz="2400">
                    <a:solidFill>
                      <a:schemeClr val="tx1"/>
                    </a:solidFill>
                    <a:latin typeface="Arial" panose="020B0604020202020204" pitchFamily="34" charset="0"/>
                  </a:defRPr>
                </a:lvl3pPr>
                <a:lvl4pPr marL="1636713"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400">
                    <a:solidFill>
                      <a:schemeClr val="tx2"/>
                    </a:solidFill>
                    <a:ea typeface="宋体" panose="02010600030101010101" pitchFamily="2" charset="-122"/>
                  </a:rPr>
                  <a:t>(g):</a:t>
                </a:r>
                <a:r>
                  <a:rPr lang="zh-CN" altLang="en-US" sz="2400">
                    <a:solidFill>
                      <a:schemeClr val="tx2"/>
                    </a:solidFill>
                    <a:ea typeface="宋体" panose="02010600030101010101" pitchFamily="2" charset="-122"/>
                  </a:rPr>
                  <a:t>分布耦合型</a:t>
                </a:r>
                <a:r>
                  <a:rPr lang="zh-CN" altLang="en-US" sz="2400">
                    <a:solidFill>
                      <a:schemeClr val="accent1"/>
                    </a:solidFill>
                    <a:ea typeface="宋体" panose="02010600030101010101" pitchFamily="2" charset="-122"/>
                  </a:rPr>
                  <a:t>  </a:t>
                </a:r>
              </a:p>
            </p:txBody>
          </p:sp>
          <p:sp>
            <p:nvSpPr>
              <p:cNvPr id="44042" name="Rectangle 14"/>
              <p:cNvSpPr>
                <a:spLocks noChangeArrowheads="1"/>
              </p:cNvSpPr>
              <p:nvPr/>
            </p:nvSpPr>
            <p:spPr bwMode="auto">
              <a:xfrm>
                <a:off x="96" y="3696"/>
                <a:ext cx="19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820738"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228725" indent="-228600">
                  <a:spcBef>
                    <a:spcPct val="20000"/>
                  </a:spcBef>
                  <a:buClr>
                    <a:schemeClr val="tx1"/>
                  </a:buClr>
                  <a:buChar char="•"/>
                  <a:defRPr sz="2400">
                    <a:solidFill>
                      <a:schemeClr val="tx1"/>
                    </a:solidFill>
                    <a:latin typeface="Arial" panose="020B0604020202020204" pitchFamily="34" charset="0"/>
                  </a:defRPr>
                </a:lvl3pPr>
                <a:lvl4pPr marL="1636713"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2400">
                    <a:solidFill>
                      <a:schemeClr val="tx2"/>
                    </a:solidFill>
                    <a:ea typeface="宋体" panose="02010600030101010101" pitchFamily="2" charset="-122"/>
                  </a:rPr>
                  <a:t>(h,i):</a:t>
                </a:r>
                <a:r>
                  <a:rPr lang="zh-CN" altLang="en-US" sz="2400">
                    <a:solidFill>
                      <a:schemeClr val="tx2"/>
                    </a:solidFill>
                    <a:ea typeface="宋体" panose="02010600030101010101" pitchFamily="2" charset="-122"/>
                  </a:rPr>
                  <a:t>部分反射型</a:t>
                </a:r>
                <a:r>
                  <a:rPr lang="zh-CN" altLang="en-US" sz="2400">
                    <a:solidFill>
                      <a:schemeClr val="accent1"/>
                    </a:solidFill>
                    <a:ea typeface="宋体" panose="02010600030101010101" pitchFamily="2" charset="-122"/>
                  </a:rPr>
                  <a:t>  </a:t>
                </a:r>
              </a:p>
            </p:txBody>
          </p:sp>
        </p:grpSp>
      </p:grpSp>
      <p:sp>
        <p:nvSpPr>
          <p:cNvPr id="44036" name="Text Box 15"/>
          <p:cNvSpPr txBox="1">
            <a:spLocks noChangeArrowheads="1"/>
          </p:cNvSpPr>
          <p:nvPr/>
        </p:nvSpPr>
        <p:spPr bwMode="auto">
          <a:xfrm>
            <a:off x="152400" y="1233488"/>
            <a:ext cx="3895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zh-CN" altLang="en-US" sz="2800" b="1">
                <a:solidFill>
                  <a:srgbClr val="CC00CC"/>
                </a:solidFill>
                <a:ea typeface="楷体_GB2312" pitchFamily="49" charset="-122"/>
              </a:rPr>
              <a:t>分光与合光装置</a:t>
            </a:r>
            <a:r>
              <a:rPr lang="zh-CN" altLang="en-US">
                <a:ea typeface="宋体" panose="02010600030101010101" pitchFamily="2" charset="-122"/>
              </a:rPr>
              <a:t>  </a:t>
            </a:r>
          </a:p>
        </p:txBody>
      </p:sp>
    </p:spTree>
    <p:extLst>
      <p:ext uri="{BB962C8B-B14F-4D97-AF65-F5344CB8AC3E}">
        <p14:creationId xmlns:p14="http://schemas.microsoft.com/office/powerpoint/2010/main" val="1557169495"/>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光纤的连接和耦合</a:t>
            </a:r>
          </a:p>
        </p:txBody>
      </p:sp>
      <p:pic>
        <p:nvPicPr>
          <p:cNvPr id="45059" name="Picture 3" descr="2009328211740153"/>
          <p:cNvPicPr>
            <a:picLocks noChangeAspect="1" noChangeArrowheads="1"/>
          </p:cNvPicPr>
          <p:nvPr/>
        </p:nvPicPr>
        <p:blipFill>
          <a:blip r:embed="rId2">
            <a:extLst>
              <a:ext uri="{28A0092B-C50C-407E-A947-70E740481C1C}">
                <a14:useLocalDpi xmlns:a14="http://schemas.microsoft.com/office/drawing/2010/main" val="0"/>
              </a:ext>
            </a:extLst>
          </a:blip>
          <a:srcRect l="7500" t="37500" r="10001" b="35001"/>
          <a:stretch>
            <a:fillRect/>
          </a:stretch>
        </p:blipFill>
        <p:spPr bwMode="auto">
          <a:xfrm>
            <a:off x="0" y="1371600"/>
            <a:ext cx="502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descr="14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84563"/>
            <a:ext cx="3505200"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20071127162019734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31888"/>
            <a:ext cx="365760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pur_0902161732223253750_1_72ddc009e8135b984426f7f5d89f44ed"/>
          <p:cNvPicPr>
            <a:picLocks noChangeAspect="1" noChangeArrowheads="1"/>
          </p:cNvPicPr>
          <p:nvPr/>
        </p:nvPicPr>
        <p:blipFill>
          <a:blip r:embed="rId5">
            <a:extLst>
              <a:ext uri="{28A0092B-C50C-407E-A947-70E740481C1C}">
                <a14:useLocalDpi xmlns:a14="http://schemas.microsoft.com/office/drawing/2010/main" val="0"/>
              </a:ext>
            </a:extLst>
          </a:blip>
          <a:srcRect l="1457" t="6000" r="3369" b="8000"/>
          <a:stretch>
            <a:fillRect/>
          </a:stretch>
        </p:blipFill>
        <p:spPr bwMode="auto">
          <a:xfrm>
            <a:off x="4876800" y="4070350"/>
            <a:ext cx="38862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104804"/>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2073275" y="1371600"/>
            <a:ext cx="5699125" cy="5029200"/>
          </a:xfrm>
        </p:spPr>
        <p:txBody>
          <a:bodyPr/>
          <a:lstStyle/>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光纤的基本结构</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光纤的传光原理</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光纤的损耗和色散</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光纤的双折射和偏振</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光纤中的非线性光学效应</a:t>
            </a:r>
            <a:r>
              <a:rPr lang="en-US" altLang="zh-CN" i="1" smtClean="0">
                <a:ea typeface="宋体" panose="02010600030101010101" pitchFamily="2" charset="-122"/>
              </a:rPr>
              <a:t>—</a:t>
            </a:r>
            <a:r>
              <a:rPr lang="zh-CN" altLang="en-US" i="1" smtClean="0">
                <a:ea typeface="宋体" panose="02010600030101010101" pitchFamily="2" charset="-122"/>
              </a:rPr>
              <a:t>光孤子</a:t>
            </a:r>
          </a:p>
          <a:p>
            <a:pPr eaLnBrk="1" hangingPunct="1">
              <a:lnSpc>
                <a:spcPct val="125000"/>
              </a:lnSpc>
              <a:buFont typeface="Wingdings" panose="05000000000000000000" pitchFamily="2" charset="2"/>
              <a:buNone/>
            </a:pPr>
            <a:r>
              <a:rPr lang="zh-CN" altLang="en-US" i="1" smtClean="0">
                <a:ea typeface="宋体" panose="02010600030101010101" pitchFamily="2" charset="-122"/>
              </a:rPr>
              <a:t>光纤的连接和耦合</a:t>
            </a:r>
          </a:p>
          <a:p>
            <a:pPr eaLnBrk="1" hangingPunct="1">
              <a:lnSpc>
                <a:spcPct val="125000"/>
              </a:lnSpc>
              <a:buFont typeface="Wingdings" panose="05000000000000000000" pitchFamily="2" charset="2"/>
              <a:buNone/>
            </a:pPr>
            <a:r>
              <a:rPr lang="zh-CN" altLang="en-US" b="1" u="sng" smtClean="0">
                <a:solidFill>
                  <a:srgbClr val="FF0000"/>
                </a:solidFill>
                <a:ea typeface="宋体" panose="02010600030101010101" pitchFamily="2" charset="-122"/>
              </a:rPr>
              <a:t>光纤通信系统</a:t>
            </a:r>
          </a:p>
          <a:p>
            <a:pPr eaLnBrk="1" hangingPunct="1">
              <a:lnSpc>
                <a:spcPct val="125000"/>
              </a:lnSpc>
              <a:buFont typeface="Wingdings" panose="05000000000000000000" pitchFamily="2" charset="2"/>
              <a:buNone/>
            </a:pPr>
            <a:r>
              <a:rPr lang="zh-CN" altLang="en-US" b="1" smtClean="0">
                <a:ea typeface="宋体" panose="02010600030101010101" pitchFamily="2" charset="-122"/>
              </a:rPr>
              <a:t>光纤传感</a:t>
            </a:r>
          </a:p>
        </p:txBody>
      </p:sp>
      <p:sp>
        <p:nvSpPr>
          <p:cNvPr id="46083" name="Text Box 3"/>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主要内容</a:t>
            </a:r>
          </a:p>
        </p:txBody>
      </p:sp>
    </p:spTree>
    <p:extLst>
      <p:ext uri="{BB962C8B-B14F-4D97-AF65-F5344CB8AC3E}">
        <p14:creationId xmlns:p14="http://schemas.microsoft.com/office/powerpoint/2010/main" val="72249241"/>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762000" y="1219200"/>
            <a:ext cx="8001000" cy="5257800"/>
          </a:xfrm>
          <a:noFill/>
        </p:spPr>
        <p:txBody>
          <a:bodyPr/>
          <a:lstStyle/>
          <a:p>
            <a:pPr marL="812800" indent="-812800" eaLnBrk="1" hangingPunct="1">
              <a:lnSpc>
                <a:spcPct val="140000"/>
              </a:lnSpc>
              <a:buFont typeface="Wingdings" panose="05000000000000000000" pitchFamily="2" charset="2"/>
              <a:buNone/>
            </a:pPr>
            <a:r>
              <a:rPr kumimoji="1" lang="zh-CN" altLang="en-US" sz="2400" b="1" smtClean="0">
                <a:solidFill>
                  <a:srgbClr val="FF0000"/>
                </a:solidFill>
                <a:latin typeface="宋体" panose="02010600030101010101" pitchFamily="2" charset="-122"/>
                <a:ea typeface="宋体" panose="02010600030101010101" pitchFamily="2" charset="-122"/>
              </a:rPr>
              <a:t>光纤通信：</a:t>
            </a:r>
            <a:r>
              <a:rPr kumimoji="1" lang="zh-CN" altLang="en-US" sz="2400" smtClean="0">
                <a:solidFill>
                  <a:srgbClr val="0000CC"/>
                </a:solidFill>
                <a:latin typeface="宋体" panose="02010600030101010101" pitchFamily="2" charset="-122"/>
                <a:ea typeface="宋体" panose="02010600030101010101" pitchFamily="2" charset="-122"/>
              </a:rPr>
              <a:t>光波为载波，光导纤维为传输介质的通信方式</a:t>
            </a:r>
          </a:p>
          <a:p>
            <a:pPr marL="812800" indent="-812800" eaLnBrk="1" hangingPunct="1">
              <a:lnSpc>
                <a:spcPct val="140000"/>
              </a:lnSpc>
              <a:buFont typeface="Wingdings" panose="05000000000000000000" pitchFamily="2" charset="2"/>
              <a:buNone/>
            </a:pPr>
            <a:r>
              <a:rPr kumimoji="1" lang="zh-CN" altLang="en-US" sz="2400" b="1" smtClean="0">
                <a:solidFill>
                  <a:srgbClr val="CC00CC"/>
                </a:solidFill>
                <a:latin typeface="宋体" panose="02010600030101010101" pitchFamily="2" charset="-122"/>
                <a:ea typeface="宋体" panose="02010600030101010101" pitchFamily="2" charset="-122"/>
              </a:rPr>
              <a:t>光纤通信</a:t>
            </a:r>
            <a:r>
              <a:rPr kumimoji="1" lang="en-US" altLang="zh-CN" sz="2400" b="1" smtClean="0">
                <a:solidFill>
                  <a:srgbClr val="CC00CC"/>
                </a:solidFill>
                <a:latin typeface="宋体" panose="02010600030101010101" pitchFamily="2" charset="-122"/>
                <a:ea typeface="宋体" panose="02010600030101010101" pitchFamily="2" charset="-122"/>
              </a:rPr>
              <a:t>——</a:t>
            </a:r>
            <a:r>
              <a:rPr kumimoji="1" lang="zh-CN" altLang="en-US" sz="2400" smtClean="0">
                <a:solidFill>
                  <a:srgbClr val="FF0000"/>
                </a:solidFill>
                <a:latin typeface="宋体" panose="02010600030101010101" pitchFamily="2" charset="-122"/>
                <a:ea typeface="宋体" panose="02010600030101010101" pitchFamily="2" charset="-122"/>
              </a:rPr>
              <a:t>优点：</a:t>
            </a:r>
          </a:p>
          <a:p>
            <a:pPr marL="812800" indent="-812800" eaLnBrk="1" hangingPunct="1">
              <a:lnSpc>
                <a:spcPct val="150000"/>
              </a:lnSpc>
              <a:buFont typeface="Wingdings" panose="05000000000000000000" pitchFamily="2" charset="2"/>
              <a:buNone/>
            </a:pPr>
            <a:r>
              <a:rPr kumimoji="1" lang="zh-CN" altLang="en-US" sz="2400" smtClean="0">
                <a:solidFill>
                  <a:srgbClr val="0000CC"/>
                </a:solidFill>
                <a:latin typeface="宋体" panose="02010600030101010101" pitchFamily="2" charset="-122"/>
                <a:ea typeface="宋体" panose="02010600030101010101" pitchFamily="2" charset="-122"/>
                <a:sym typeface="Wingdings" panose="05000000000000000000" pitchFamily="2" charset="2"/>
              </a:rPr>
              <a:t>     </a:t>
            </a: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传输频带极宽，通信容量大</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传输衰减小，距离远</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信号串扰小，传输质量高</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抗电磁干扰，保密性好</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光纤尺寸小，重量轻，便于运输和铺设</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耐化学腐蚀，适用于特殊环境</a:t>
            </a:r>
            <a:br>
              <a:rPr kumimoji="1" lang="zh-CN" altLang="en-US" sz="2400" smtClean="0">
                <a:latin typeface="宋体" panose="02010600030101010101" pitchFamily="2" charset="-122"/>
                <a:ea typeface="宋体" panose="02010600030101010101" pitchFamily="2" charset="-122"/>
              </a:rPr>
            </a:br>
            <a:r>
              <a:rPr kumimoji="1" lang="zh-CN" altLang="en-US" sz="2400" smtClean="0">
                <a:latin typeface="宋体" panose="02010600030101010101" pitchFamily="2" charset="-122"/>
                <a:ea typeface="宋体" panose="02010600030101010101" pitchFamily="2" charset="-122"/>
                <a:sym typeface="Wingdings" panose="05000000000000000000" pitchFamily="2" charset="2"/>
              </a:rPr>
              <a:t></a:t>
            </a:r>
            <a:r>
              <a:rPr kumimoji="1" lang="zh-CN" altLang="en-US" sz="2400" smtClean="0">
                <a:latin typeface="宋体" panose="02010600030101010101" pitchFamily="2" charset="-122"/>
                <a:ea typeface="宋体" panose="02010600030101010101" pitchFamily="2" charset="-122"/>
              </a:rPr>
              <a:t>原材料资源丰富</a:t>
            </a:r>
            <a:r>
              <a:rPr kumimoji="1" lang="en-US" altLang="zh-CN" sz="2400" smtClean="0">
                <a:latin typeface="宋体" panose="02010600030101010101" pitchFamily="2" charset="-122"/>
                <a:ea typeface="宋体" panose="02010600030101010101" pitchFamily="2" charset="-122"/>
              </a:rPr>
              <a:t>,</a:t>
            </a:r>
            <a:r>
              <a:rPr kumimoji="1" lang="zh-CN" altLang="en-US" sz="2400" smtClean="0">
                <a:latin typeface="宋体" panose="02010600030101010101" pitchFamily="2" charset="-122"/>
                <a:ea typeface="宋体" panose="02010600030101010101" pitchFamily="2" charset="-122"/>
              </a:rPr>
              <a:t>节约有色金属</a:t>
            </a:r>
          </a:p>
        </p:txBody>
      </p:sp>
      <p:sp>
        <p:nvSpPr>
          <p:cNvPr id="47107" name="Rectangle 3"/>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光纤通信系统</a:t>
            </a:r>
            <a:endParaRPr lang="zh-TW" altLang="en-US" smtClean="0">
              <a:ea typeface="宋体" panose="02010600030101010101" pitchFamily="2" charset="-122"/>
            </a:endParaRPr>
          </a:p>
        </p:txBody>
      </p:sp>
    </p:spTree>
    <p:extLst>
      <p:ext uri="{BB962C8B-B14F-4D97-AF65-F5344CB8AC3E}">
        <p14:creationId xmlns:p14="http://schemas.microsoft.com/office/powerpoint/2010/main" val="2778605995"/>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光纤通信系统</a:t>
            </a:r>
            <a:endParaRPr lang="zh-TW" altLang="en-US" sz="2400" smtClean="0">
              <a:ea typeface="宋体" panose="02010600030101010101" pitchFamily="2" charset="-122"/>
            </a:endParaRPr>
          </a:p>
        </p:txBody>
      </p:sp>
      <p:sp>
        <p:nvSpPr>
          <p:cNvPr id="48131" name="Rectangle 3"/>
          <p:cNvSpPr>
            <a:spLocks noGrp="1" noChangeArrowheads="1"/>
          </p:cNvSpPr>
          <p:nvPr>
            <p:ph type="body" idx="1"/>
          </p:nvPr>
        </p:nvSpPr>
        <p:spPr>
          <a:xfrm>
            <a:off x="228600" y="1066800"/>
            <a:ext cx="8610600" cy="2667000"/>
          </a:xfrm>
        </p:spPr>
        <p:txBody>
          <a:bodyPr/>
          <a:lstStyle/>
          <a:p>
            <a:pPr eaLnBrk="1" hangingPunct="1">
              <a:lnSpc>
                <a:spcPct val="120000"/>
              </a:lnSpc>
              <a:buFont typeface="Wingdings" panose="05000000000000000000" pitchFamily="2" charset="2"/>
              <a:buNone/>
            </a:pPr>
            <a:r>
              <a:rPr lang="zh-CN" altLang="en-US" smtClean="0">
                <a:solidFill>
                  <a:srgbClr val="CC00CC"/>
                </a:solidFill>
                <a:ea typeface="宋体" panose="02010600030101010101" pitchFamily="2" charset="-122"/>
              </a:rPr>
              <a:t>基本光纤系统的构架及其功能：</a:t>
            </a:r>
            <a:endParaRPr lang="zh-TW" altLang="en-US" smtClean="0">
              <a:solidFill>
                <a:srgbClr val="CC00CC"/>
              </a:solidFill>
              <a:ea typeface="PMingLiU" pitchFamily="18" charset="-120"/>
            </a:endParaRPr>
          </a:p>
          <a:p>
            <a:pPr eaLnBrk="1" hangingPunct="1">
              <a:lnSpc>
                <a:spcPct val="120000"/>
              </a:lnSpc>
              <a:buFont typeface="Wingdings" panose="05000000000000000000" pitchFamily="2" charset="2"/>
              <a:buNone/>
            </a:pPr>
            <a:r>
              <a:rPr lang="zh-TW" altLang="en-US" sz="2400" smtClean="0">
                <a:latin typeface="宋体" panose="02010600030101010101" pitchFamily="2" charset="-122"/>
                <a:ea typeface="PMingLiU" pitchFamily="18" charset="-120"/>
              </a:rPr>
              <a:t>    1.</a:t>
            </a:r>
            <a:r>
              <a:rPr lang="zh-CN" altLang="en-US" sz="2400" smtClean="0">
                <a:solidFill>
                  <a:srgbClr val="FF0000"/>
                </a:solidFill>
                <a:latin typeface="宋体" panose="02010600030101010101" pitchFamily="2" charset="-122"/>
                <a:ea typeface="宋体" panose="02010600030101010101" pitchFamily="2" charset="-122"/>
              </a:rPr>
              <a:t>发送单元：</a:t>
            </a:r>
            <a:r>
              <a:rPr lang="zh-CN" altLang="en-US" sz="2400" smtClean="0">
                <a:latin typeface="宋体" panose="02010600030101010101" pitchFamily="2" charset="-122"/>
                <a:ea typeface="宋体" panose="02010600030101010101" pitchFamily="2" charset="-122"/>
              </a:rPr>
              <a:t>把电信号转换成光信号；</a:t>
            </a:r>
            <a:endParaRPr lang="zh-TW" altLang="en-US" sz="2400" smtClean="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en-US" altLang="zh-TW" sz="2400" smtClean="0">
                <a:latin typeface="宋体" panose="02010600030101010101" pitchFamily="2" charset="-122"/>
                <a:ea typeface="PMingLiU" pitchFamily="18" charset="-120"/>
              </a:rPr>
              <a:t>    2.</a:t>
            </a:r>
            <a:r>
              <a:rPr lang="zh-CN" altLang="en-US" sz="2400" smtClean="0">
                <a:solidFill>
                  <a:srgbClr val="FF0000"/>
                </a:solidFill>
                <a:latin typeface="宋体" panose="02010600030101010101" pitchFamily="2" charset="-122"/>
                <a:ea typeface="宋体" panose="02010600030101010101" pitchFamily="2" charset="-122"/>
              </a:rPr>
              <a:t>传输单元：</a:t>
            </a:r>
            <a:r>
              <a:rPr lang="zh-CN" altLang="en-US" sz="2400" smtClean="0">
                <a:latin typeface="宋体" panose="02010600030101010101" pitchFamily="2" charset="-122"/>
                <a:ea typeface="宋体" panose="02010600030101010101" pitchFamily="2" charset="-122"/>
              </a:rPr>
              <a:t>载送光信号的介质；</a:t>
            </a:r>
            <a:endParaRPr lang="zh-TW" altLang="en-US" sz="2400" smtClean="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en-US" altLang="zh-TW" sz="2400" smtClean="0">
                <a:latin typeface="宋体" panose="02010600030101010101" pitchFamily="2" charset="-122"/>
                <a:ea typeface="PMingLiU" pitchFamily="18" charset="-120"/>
              </a:rPr>
              <a:t>    3.</a:t>
            </a:r>
            <a:r>
              <a:rPr lang="zh-CN" altLang="en-US" sz="2400" smtClean="0">
                <a:solidFill>
                  <a:srgbClr val="FF0000"/>
                </a:solidFill>
                <a:latin typeface="宋体" panose="02010600030101010101" pitchFamily="2" charset="-122"/>
                <a:ea typeface="宋体" panose="02010600030101010101" pitchFamily="2" charset="-122"/>
              </a:rPr>
              <a:t>接收单元：</a:t>
            </a:r>
            <a:r>
              <a:rPr lang="zh-CN" altLang="en-US" sz="2400" smtClean="0">
                <a:latin typeface="宋体" panose="02010600030101010101" pitchFamily="2" charset="-122"/>
                <a:ea typeface="宋体" panose="02010600030101010101" pitchFamily="2" charset="-122"/>
              </a:rPr>
              <a:t>接收光信号并转换成电信号；</a:t>
            </a:r>
            <a:endParaRPr lang="zh-TW" altLang="en-US" sz="2400" smtClean="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zh-TW" altLang="en-US" sz="2400" smtClean="0">
                <a:latin typeface="宋体" panose="02010600030101010101" pitchFamily="2" charset="-122"/>
                <a:ea typeface="PMingLiU" pitchFamily="18" charset="-120"/>
              </a:rPr>
              <a:t>    4.</a:t>
            </a:r>
            <a:r>
              <a:rPr lang="zh-CN" altLang="en-US" sz="2400" smtClean="0">
                <a:solidFill>
                  <a:srgbClr val="FF0000"/>
                </a:solidFill>
                <a:latin typeface="宋体" panose="02010600030101010101" pitchFamily="2" charset="-122"/>
                <a:ea typeface="宋体" panose="02010600030101010101" pitchFamily="2" charset="-122"/>
              </a:rPr>
              <a:t>连接器件：</a:t>
            </a:r>
            <a:r>
              <a:rPr lang="zh-CN" altLang="en-US" sz="2400" smtClean="0">
                <a:latin typeface="宋体" panose="02010600030101010101" pitchFamily="2" charset="-122"/>
                <a:ea typeface="宋体" panose="02010600030101010101" pitchFamily="2" charset="-122"/>
              </a:rPr>
              <a:t>连接光纤到光源、光检测器以及其它光纤</a:t>
            </a:r>
            <a:r>
              <a:rPr lang="en-US" altLang="zh-TW" sz="2400" smtClean="0">
                <a:latin typeface="宋体" panose="02010600030101010101" pitchFamily="2" charset="-122"/>
                <a:ea typeface="PMingLiU" pitchFamily="18" charset="-120"/>
              </a:rPr>
              <a:t>。</a:t>
            </a:r>
            <a:endParaRPr lang="zh-TW" altLang="en-US" smtClean="0">
              <a:ea typeface="PMingLiU" pitchFamily="18" charset="-120"/>
            </a:endParaRPr>
          </a:p>
        </p:txBody>
      </p:sp>
      <p:grpSp>
        <p:nvGrpSpPr>
          <p:cNvPr id="48132" name="Group 4"/>
          <p:cNvGrpSpPr>
            <a:grpSpLocks/>
          </p:cNvGrpSpPr>
          <p:nvPr/>
        </p:nvGrpSpPr>
        <p:grpSpPr bwMode="auto">
          <a:xfrm>
            <a:off x="76200" y="3886200"/>
            <a:ext cx="8991600" cy="2686050"/>
            <a:chOff x="48" y="2448"/>
            <a:chExt cx="5664" cy="1692"/>
          </a:xfrm>
        </p:grpSpPr>
        <p:grpSp>
          <p:nvGrpSpPr>
            <p:cNvPr id="48133" name="Group 5"/>
            <p:cNvGrpSpPr>
              <a:grpSpLocks/>
            </p:cNvGrpSpPr>
            <p:nvPr/>
          </p:nvGrpSpPr>
          <p:grpSpPr bwMode="auto">
            <a:xfrm>
              <a:off x="48" y="2448"/>
              <a:ext cx="5664" cy="1344"/>
              <a:chOff x="48" y="2208"/>
              <a:chExt cx="5664" cy="1344"/>
            </a:xfrm>
          </p:grpSpPr>
          <p:sp>
            <p:nvSpPr>
              <p:cNvPr id="48135" name="Text Box 6"/>
              <p:cNvSpPr txBox="1">
                <a:spLocks noChangeArrowheads="1"/>
              </p:cNvSpPr>
              <p:nvPr/>
            </p:nvSpPr>
            <p:spPr bwMode="auto">
              <a:xfrm>
                <a:off x="336" y="220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发送单元</a:t>
                </a:r>
                <a:r>
                  <a:rPr kumimoji="1" lang="zh-CN" altLang="en-US" sz="2400">
                    <a:latin typeface="Tahoma" panose="020B0604030504040204" pitchFamily="34" charset="0"/>
                    <a:ea typeface="宋体" panose="02010600030101010101" pitchFamily="2" charset="-122"/>
                  </a:rPr>
                  <a:t> </a:t>
                </a:r>
              </a:p>
            </p:txBody>
          </p:sp>
          <p:sp>
            <p:nvSpPr>
              <p:cNvPr id="48136" name="Line 7"/>
              <p:cNvSpPr>
                <a:spLocks noChangeShapeType="1"/>
              </p:cNvSpPr>
              <p:nvPr/>
            </p:nvSpPr>
            <p:spPr bwMode="auto">
              <a:xfrm>
                <a:off x="768" y="2449"/>
                <a:ext cx="0" cy="239"/>
              </a:xfrm>
              <a:prstGeom prst="line">
                <a:avLst/>
              </a:prstGeom>
              <a:noFill/>
              <a:ln w="3810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7" name="Text Box 8"/>
              <p:cNvSpPr txBox="1">
                <a:spLocks noChangeArrowheads="1"/>
              </p:cNvSpPr>
              <p:nvPr/>
            </p:nvSpPr>
            <p:spPr bwMode="auto">
              <a:xfrm>
                <a:off x="2496" y="2208"/>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传输单元 </a:t>
                </a:r>
              </a:p>
            </p:txBody>
          </p:sp>
          <p:sp>
            <p:nvSpPr>
              <p:cNvPr id="48138" name="Line 9"/>
              <p:cNvSpPr>
                <a:spLocks noChangeShapeType="1"/>
              </p:cNvSpPr>
              <p:nvPr/>
            </p:nvSpPr>
            <p:spPr bwMode="auto">
              <a:xfrm>
                <a:off x="2928" y="2472"/>
                <a:ext cx="0" cy="216"/>
              </a:xfrm>
              <a:prstGeom prst="line">
                <a:avLst/>
              </a:prstGeom>
              <a:noFill/>
              <a:ln w="38100">
                <a:solidFill>
                  <a:srgbClr val="291AE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9" name="Text Box 10"/>
              <p:cNvSpPr txBox="1">
                <a:spLocks noChangeArrowheads="1"/>
              </p:cNvSpPr>
              <p:nvPr/>
            </p:nvSpPr>
            <p:spPr bwMode="auto">
              <a:xfrm>
                <a:off x="4368" y="220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接收单元 </a:t>
                </a:r>
              </a:p>
            </p:txBody>
          </p:sp>
          <p:sp>
            <p:nvSpPr>
              <p:cNvPr id="48140" name="Line 11"/>
              <p:cNvSpPr>
                <a:spLocks noChangeShapeType="1"/>
              </p:cNvSpPr>
              <p:nvPr/>
            </p:nvSpPr>
            <p:spPr bwMode="auto">
              <a:xfrm>
                <a:off x="4848" y="2472"/>
                <a:ext cx="0" cy="216"/>
              </a:xfrm>
              <a:prstGeom prst="line">
                <a:avLst/>
              </a:prstGeom>
              <a:noFill/>
              <a:ln w="38100">
                <a:solidFill>
                  <a:srgbClr val="291AE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48141"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r="3419"/>
              <a:stretch>
                <a:fillRect/>
              </a:stretch>
            </p:blipFill>
            <p:spPr bwMode="auto">
              <a:xfrm>
                <a:off x="48" y="2697"/>
                <a:ext cx="5664" cy="85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42" name="Rectangle 13"/>
              <p:cNvSpPr>
                <a:spLocks noChangeArrowheads="1"/>
              </p:cNvSpPr>
              <p:nvPr/>
            </p:nvSpPr>
            <p:spPr bwMode="auto">
              <a:xfrm>
                <a:off x="96" y="2721"/>
                <a:ext cx="1296"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143" name="Rectangle 14"/>
              <p:cNvSpPr>
                <a:spLocks noChangeArrowheads="1"/>
              </p:cNvSpPr>
              <p:nvPr/>
            </p:nvSpPr>
            <p:spPr bwMode="auto">
              <a:xfrm>
                <a:off x="1584" y="2721"/>
                <a:ext cx="2592"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144" name="Rectangle 15"/>
              <p:cNvSpPr>
                <a:spLocks noChangeArrowheads="1"/>
              </p:cNvSpPr>
              <p:nvPr/>
            </p:nvSpPr>
            <p:spPr bwMode="auto">
              <a:xfrm>
                <a:off x="4272" y="2721"/>
                <a:ext cx="1392"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48134" name="Text Box 16"/>
            <p:cNvSpPr txBox="1">
              <a:spLocks noChangeArrowheads="1"/>
            </p:cNvSpPr>
            <p:nvPr/>
          </p:nvSpPr>
          <p:spPr bwMode="auto">
            <a:xfrm>
              <a:off x="364" y="3852"/>
              <a:ext cx="5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FF0000"/>
                  </a:solidFill>
                  <a:ea typeface="宋体" panose="02010600030101010101" pitchFamily="2" charset="-122"/>
                </a:rPr>
                <a:t>连接器件：</a:t>
              </a:r>
              <a:r>
                <a:rPr lang="zh-CN" altLang="en-US" sz="2400">
                  <a:ea typeface="宋体" panose="02010600030101010101" pitchFamily="2" charset="-122"/>
                </a:rPr>
                <a:t>分布于系统之中</a:t>
              </a:r>
              <a:r>
                <a:rPr lang="zh-CN" altLang="en-US" sz="2400">
                  <a:solidFill>
                    <a:srgbClr val="CC00CC"/>
                  </a:solidFill>
                  <a:ea typeface="宋体" panose="02010600030101010101" pitchFamily="2" charset="-122"/>
                </a:rPr>
                <a:t>（耦合器、隔离器、环形器</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a:t>
              </a:r>
              <a:r>
                <a:rPr lang="zh-CN" altLang="en-US">
                  <a:ea typeface="宋体" panose="02010600030101010101" pitchFamily="2" charset="-122"/>
                </a:rPr>
                <a:t>。</a:t>
              </a:r>
            </a:p>
          </p:txBody>
        </p:sp>
      </p:grpSp>
    </p:spTree>
    <p:extLst>
      <p:ext uri="{BB962C8B-B14F-4D97-AF65-F5344CB8AC3E}">
        <p14:creationId xmlns:p14="http://schemas.microsoft.com/office/powerpoint/2010/main" val="3128970205"/>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1143000"/>
            <a:ext cx="7848600" cy="838200"/>
          </a:xfrm>
        </p:spPr>
        <p:txBody>
          <a:bodyPr/>
          <a:lstStyle/>
          <a:p>
            <a:pPr eaLnBrk="1" hangingPunct="1"/>
            <a:r>
              <a:rPr lang="zh-CN" altLang="en-US" smtClean="0">
                <a:solidFill>
                  <a:srgbClr val="CC00CC"/>
                </a:solidFill>
                <a:ea typeface="楷体_GB2312" pitchFamily="49" charset="-122"/>
              </a:rPr>
              <a:t>光纤通信对光源的基本要求</a:t>
            </a:r>
          </a:p>
        </p:txBody>
      </p:sp>
      <p:sp>
        <p:nvSpPr>
          <p:cNvPr id="49155"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1122308" name="Rectangle 4"/>
          <p:cNvSpPr>
            <a:spLocks noGrp="1" noChangeArrowheads="1"/>
          </p:cNvSpPr>
          <p:nvPr>
            <p:ph type="body" idx="1"/>
          </p:nvPr>
        </p:nvSpPr>
        <p:spPr>
          <a:xfrm>
            <a:off x="457200" y="1990725"/>
            <a:ext cx="8229600" cy="4486275"/>
          </a:xfrm>
          <a:noFill/>
        </p:spPr>
        <p:txBody>
          <a:bodyPr/>
          <a:lstStyle/>
          <a:p>
            <a:pPr eaLnBrk="1" hangingPunct="1"/>
            <a:r>
              <a:rPr lang="zh-CN" altLang="en-US" sz="2400" smtClean="0">
                <a:ea typeface="宋体" panose="02010600030101010101" pitchFamily="2" charset="-122"/>
              </a:rPr>
              <a:t>单色性和方向性好，以减少光纤的材料色散，提高光缆和光纤的耦合效率。</a:t>
            </a:r>
          </a:p>
          <a:p>
            <a:pPr eaLnBrk="1" hangingPunct="1"/>
            <a:r>
              <a:rPr lang="zh-CN" altLang="en-US" sz="2400" smtClean="0">
                <a:ea typeface="宋体" panose="02010600030101010101" pitchFamily="2" charset="-122"/>
              </a:rPr>
              <a:t>易于调制，响应速度快，以利于高速率大容量的数字信号的传输温度特性</a:t>
            </a:r>
          </a:p>
          <a:p>
            <a:pPr eaLnBrk="1" hangingPunct="1"/>
            <a:r>
              <a:rPr lang="zh-CN" altLang="en-US" sz="2400" smtClean="0">
                <a:ea typeface="宋体" panose="02010600030101010101" pitchFamily="2" charset="-122"/>
              </a:rPr>
              <a:t>体积小，重量轻，便于安装和使用，也利于光源和光纤的耦合。</a:t>
            </a:r>
          </a:p>
          <a:p>
            <a:pPr eaLnBrk="1" hangingPunct="1"/>
            <a:r>
              <a:rPr lang="zh-CN" altLang="en-US" sz="2400" smtClean="0">
                <a:ea typeface="宋体" panose="02010600030101010101" pitchFamily="2" charset="-122"/>
              </a:rPr>
              <a:t>光源发射的峰值波长，应在光纤的低损耗窗口之内，即与石英光纤低损耗窗口相适应。</a:t>
            </a:r>
          </a:p>
          <a:p>
            <a:pPr eaLnBrk="1" hangingPunct="1"/>
            <a:r>
              <a:rPr lang="zh-CN" altLang="en-US" sz="2400" smtClean="0">
                <a:ea typeface="宋体" panose="02010600030101010101" pitchFamily="2" charset="-122"/>
              </a:rPr>
              <a:t>有足够高的稳定的输出光功率，以满足系统的光中继段距离的要求。(入纤功率必须有数十微瓦至数毫瓦)</a:t>
            </a:r>
          </a:p>
          <a:p>
            <a:pPr eaLnBrk="1" hangingPunct="1"/>
            <a:r>
              <a:rPr lang="zh-CN" altLang="en-US" sz="2400" smtClean="0">
                <a:ea typeface="宋体" panose="02010600030101010101" pitchFamily="2" charset="-122"/>
              </a:rPr>
              <a:t>有高的电光转换效率，低功率驱动，长寿命，高可靠性。</a:t>
            </a:r>
          </a:p>
        </p:txBody>
      </p:sp>
    </p:spTree>
    <p:extLst>
      <p:ext uri="{BB962C8B-B14F-4D97-AF65-F5344CB8AC3E}">
        <p14:creationId xmlns:p14="http://schemas.microsoft.com/office/powerpoint/2010/main" val="20269158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2308">
                                            <p:txEl>
                                              <p:pRg st="0" end="0"/>
                                            </p:txEl>
                                          </p:spTgt>
                                        </p:tgtEl>
                                        <p:attrNameLst>
                                          <p:attrName>style.visibility</p:attrName>
                                        </p:attrNameLst>
                                      </p:cBhvr>
                                      <p:to>
                                        <p:strVal val="visible"/>
                                      </p:to>
                                    </p:set>
                                    <p:animEffect transition="in" filter="fade">
                                      <p:cBhvr>
                                        <p:cTn id="7" dur="1000"/>
                                        <p:tgtEl>
                                          <p:spTgt spid="1122308">
                                            <p:txEl>
                                              <p:pRg st="0" end="0"/>
                                            </p:txEl>
                                          </p:spTgt>
                                        </p:tgtEl>
                                      </p:cBhvr>
                                    </p:animEffect>
                                    <p:anim calcmode="lin" valueType="num">
                                      <p:cBhvr>
                                        <p:cTn id="8" dur="1000" fill="hold"/>
                                        <p:tgtEl>
                                          <p:spTgt spid="1122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2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2308">
                                            <p:txEl>
                                              <p:pRg st="1" end="1"/>
                                            </p:txEl>
                                          </p:spTgt>
                                        </p:tgtEl>
                                        <p:attrNameLst>
                                          <p:attrName>style.visibility</p:attrName>
                                        </p:attrNameLst>
                                      </p:cBhvr>
                                      <p:to>
                                        <p:strVal val="visible"/>
                                      </p:to>
                                    </p:set>
                                    <p:animEffect transition="in" filter="fade">
                                      <p:cBhvr>
                                        <p:cTn id="14" dur="1000"/>
                                        <p:tgtEl>
                                          <p:spTgt spid="1122308">
                                            <p:txEl>
                                              <p:pRg st="1" end="1"/>
                                            </p:txEl>
                                          </p:spTgt>
                                        </p:tgtEl>
                                      </p:cBhvr>
                                    </p:animEffect>
                                    <p:anim calcmode="lin" valueType="num">
                                      <p:cBhvr>
                                        <p:cTn id="15" dur="1000" fill="hold"/>
                                        <p:tgtEl>
                                          <p:spTgt spid="112230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223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22308">
                                            <p:txEl>
                                              <p:pRg st="2" end="2"/>
                                            </p:txEl>
                                          </p:spTgt>
                                        </p:tgtEl>
                                        <p:attrNameLst>
                                          <p:attrName>style.visibility</p:attrName>
                                        </p:attrNameLst>
                                      </p:cBhvr>
                                      <p:to>
                                        <p:strVal val="visible"/>
                                      </p:to>
                                    </p:set>
                                    <p:animEffect transition="in" filter="fade">
                                      <p:cBhvr>
                                        <p:cTn id="21" dur="1000"/>
                                        <p:tgtEl>
                                          <p:spTgt spid="1122308">
                                            <p:txEl>
                                              <p:pRg st="2" end="2"/>
                                            </p:txEl>
                                          </p:spTgt>
                                        </p:tgtEl>
                                      </p:cBhvr>
                                    </p:animEffect>
                                    <p:anim calcmode="lin" valueType="num">
                                      <p:cBhvr>
                                        <p:cTn id="22" dur="1000" fill="hold"/>
                                        <p:tgtEl>
                                          <p:spTgt spid="112230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22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22308">
                                            <p:txEl>
                                              <p:pRg st="3" end="3"/>
                                            </p:txEl>
                                          </p:spTgt>
                                        </p:tgtEl>
                                        <p:attrNameLst>
                                          <p:attrName>style.visibility</p:attrName>
                                        </p:attrNameLst>
                                      </p:cBhvr>
                                      <p:to>
                                        <p:strVal val="visible"/>
                                      </p:to>
                                    </p:set>
                                    <p:animEffect transition="in" filter="fade">
                                      <p:cBhvr>
                                        <p:cTn id="28" dur="1000"/>
                                        <p:tgtEl>
                                          <p:spTgt spid="1122308">
                                            <p:txEl>
                                              <p:pRg st="3" end="3"/>
                                            </p:txEl>
                                          </p:spTgt>
                                        </p:tgtEl>
                                      </p:cBhvr>
                                    </p:animEffect>
                                    <p:anim calcmode="lin" valueType="num">
                                      <p:cBhvr>
                                        <p:cTn id="29" dur="1000" fill="hold"/>
                                        <p:tgtEl>
                                          <p:spTgt spid="112230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22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22308">
                                            <p:txEl>
                                              <p:pRg st="4" end="4"/>
                                            </p:txEl>
                                          </p:spTgt>
                                        </p:tgtEl>
                                        <p:attrNameLst>
                                          <p:attrName>style.visibility</p:attrName>
                                        </p:attrNameLst>
                                      </p:cBhvr>
                                      <p:to>
                                        <p:strVal val="visible"/>
                                      </p:to>
                                    </p:set>
                                    <p:animEffect transition="in" filter="fade">
                                      <p:cBhvr>
                                        <p:cTn id="35" dur="1000"/>
                                        <p:tgtEl>
                                          <p:spTgt spid="1122308">
                                            <p:txEl>
                                              <p:pRg st="4" end="4"/>
                                            </p:txEl>
                                          </p:spTgt>
                                        </p:tgtEl>
                                      </p:cBhvr>
                                    </p:animEffect>
                                    <p:anim calcmode="lin" valueType="num">
                                      <p:cBhvr>
                                        <p:cTn id="36" dur="1000" fill="hold"/>
                                        <p:tgtEl>
                                          <p:spTgt spid="112230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22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22308">
                                            <p:txEl>
                                              <p:pRg st="5" end="5"/>
                                            </p:txEl>
                                          </p:spTgt>
                                        </p:tgtEl>
                                        <p:attrNameLst>
                                          <p:attrName>style.visibility</p:attrName>
                                        </p:attrNameLst>
                                      </p:cBhvr>
                                      <p:to>
                                        <p:strVal val="visible"/>
                                      </p:to>
                                    </p:set>
                                    <p:animEffect transition="in" filter="fade">
                                      <p:cBhvr>
                                        <p:cTn id="42" dur="1000"/>
                                        <p:tgtEl>
                                          <p:spTgt spid="1122308">
                                            <p:txEl>
                                              <p:pRg st="5" end="5"/>
                                            </p:txEl>
                                          </p:spTgt>
                                        </p:tgtEl>
                                      </p:cBhvr>
                                    </p:animEffect>
                                    <p:anim calcmode="lin" valueType="num">
                                      <p:cBhvr>
                                        <p:cTn id="43" dur="1000" fill="hold"/>
                                        <p:tgtEl>
                                          <p:spTgt spid="112230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2230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230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0179" name="Rectangle 3"/>
          <p:cNvSpPr>
            <a:spLocks noGrp="1" noChangeArrowheads="1"/>
          </p:cNvSpPr>
          <p:nvPr>
            <p:ph type="body" idx="1"/>
          </p:nvPr>
        </p:nvSpPr>
        <p:spPr>
          <a:xfrm>
            <a:off x="685800" y="1295400"/>
            <a:ext cx="7772400" cy="5257800"/>
          </a:xfrm>
          <a:noFill/>
        </p:spPr>
        <p:txBody>
          <a:bodyPr/>
          <a:lstStyle/>
          <a:p>
            <a:pPr eaLnBrk="1" hangingPunct="1">
              <a:spcAft>
                <a:spcPct val="20000"/>
              </a:spcAft>
              <a:buFont typeface="Wingdings" panose="05000000000000000000" pitchFamily="2" charset="2"/>
              <a:buNone/>
            </a:pPr>
            <a:r>
              <a:rPr lang="zh-CN" altLang="en-US" b="1" smtClean="0">
                <a:solidFill>
                  <a:srgbClr val="FF0000"/>
                </a:solidFill>
                <a:ea typeface="楷体_GB2312" pitchFamily="49" charset="-122"/>
              </a:rPr>
              <a:t>光源</a:t>
            </a:r>
          </a:p>
          <a:p>
            <a:pPr eaLnBrk="1" hangingPunct="1">
              <a:lnSpc>
                <a:spcPct val="110000"/>
              </a:lnSpc>
              <a:spcAft>
                <a:spcPct val="20000"/>
              </a:spcAft>
            </a:pPr>
            <a:r>
              <a:rPr lang="zh-CN" altLang="en-US" sz="2400" smtClean="0">
                <a:ea typeface="宋体" panose="02010600030101010101" pitchFamily="2" charset="-122"/>
              </a:rPr>
              <a:t>发送单元的核心是产生激光或荧光的光源，它是组成光纤通信系统的重要器件。目前，用于光纤通信的光源主要是</a:t>
            </a:r>
            <a:r>
              <a:rPr lang="zh-CN" altLang="en-US" sz="2400" b="1" smtClean="0">
                <a:solidFill>
                  <a:srgbClr val="FF0000"/>
                </a:solidFill>
                <a:ea typeface="宋体" panose="02010600030101010101" pitchFamily="2" charset="-122"/>
              </a:rPr>
              <a:t>半导体激光器</a:t>
            </a:r>
            <a:r>
              <a:rPr lang="en-US" altLang="zh-CN" sz="2400" b="1" smtClean="0">
                <a:solidFill>
                  <a:srgbClr val="FF0000"/>
                </a:solidFill>
                <a:ea typeface="宋体" panose="02010600030101010101" pitchFamily="2" charset="-122"/>
              </a:rPr>
              <a:t>LD</a:t>
            </a:r>
            <a:r>
              <a:rPr lang="zh-CN" altLang="en-US" sz="2400" smtClean="0">
                <a:ea typeface="宋体" panose="02010600030101010101" pitchFamily="2" charset="-122"/>
              </a:rPr>
              <a:t>和</a:t>
            </a:r>
            <a:r>
              <a:rPr lang="zh-CN" altLang="en-US" sz="2400" b="1" smtClean="0">
                <a:solidFill>
                  <a:srgbClr val="FF0000"/>
                </a:solidFill>
                <a:ea typeface="宋体" panose="02010600030101010101" pitchFamily="2" charset="-122"/>
              </a:rPr>
              <a:t>半导体发光二极管</a:t>
            </a:r>
            <a:r>
              <a:rPr lang="en-US" altLang="zh-CN" sz="2400" b="1" smtClean="0">
                <a:solidFill>
                  <a:srgbClr val="FF0000"/>
                </a:solidFill>
                <a:ea typeface="宋体" panose="02010600030101010101" pitchFamily="2" charset="-122"/>
              </a:rPr>
              <a:t>LED</a:t>
            </a:r>
            <a:r>
              <a:rPr lang="zh-CN" altLang="en-US" sz="2400" smtClean="0">
                <a:ea typeface="宋体" panose="02010600030101010101" pitchFamily="2" charset="-122"/>
              </a:rPr>
              <a:t>，它们都属于半导体器件，共同特点是体积小、重量轻、耗电量小。</a:t>
            </a:r>
          </a:p>
          <a:p>
            <a:pPr eaLnBrk="1" hangingPunct="1">
              <a:lnSpc>
                <a:spcPct val="110000"/>
              </a:lnSpc>
            </a:pPr>
            <a:r>
              <a:rPr lang="en-US" altLang="zh-CN" sz="2400" smtClean="0">
                <a:ea typeface="宋体" panose="02010600030101010101" pitchFamily="2" charset="-122"/>
              </a:rPr>
              <a:t>LD</a:t>
            </a:r>
            <a:r>
              <a:rPr lang="zh-CN" altLang="en-US" sz="2400" smtClean="0">
                <a:ea typeface="宋体" panose="02010600030101010101" pitchFamily="2" charset="-122"/>
              </a:rPr>
              <a:t>和</a:t>
            </a:r>
            <a:r>
              <a:rPr lang="en-US" altLang="zh-CN" sz="2400" smtClean="0">
                <a:ea typeface="宋体" panose="02010600030101010101" pitchFamily="2" charset="-122"/>
              </a:rPr>
              <a:t>LED</a:t>
            </a:r>
            <a:r>
              <a:rPr lang="zh-CN" altLang="en-US" sz="2400" smtClean="0">
                <a:ea typeface="宋体" panose="02010600030101010101" pitchFamily="2" charset="-122"/>
              </a:rPr>
              <a:t>相比，其主要区别表现在，前者发出的是激光，而后者发出的是荧光。因此，</a:t>
            </a:r>
            <a:r>
              <a:rPr lang="en-US" altLang="zh-CN" sz="2400" smtClean="0">
                <a:ea typeface="宋体" panose="02010600030101010101" pitchFamily="2" charset="-122"/>
              </a:rPr>
              <a:t>LED</a:t>
            </a:r>
            <a:r>
              <a:rPr lang="zh-CN" altLang="en-US" sz="2400" smtClean="0">
                <a:ea typeface="宋体" panose="02010600030101010101" pitchFamily="2" charset="-122"/>
              </a:rPr>
              <a:t>的话线宽度较宽，调制速度较低，与光纤的耦合效率也较低。但是，</a:t>
            </a:r>
            <a:r>
              <a:rPr lang="en-US" altLang="zh-CN" sz="2400" smtClean="0">
                <a:ea typeface="宋体" panose="02010600030101010101" pitchFamily="2" charset="-122"/>
              </a:rPr>
              <a:t>LED</a:t>
            </a:r>
            <a:r>
              <a:rPr lang="zh-CN" altLang="en-US" sz="2400" smtClean="0">
                <a:ea typeface="宋体" panose="02010600030101010101" pitchFamily="2" charset="-122"/>
              </a:rPr>
              <a:t>也有许多优点：它的输出特性曲线线性好，使用寿命长，成本低，适合于短距离、小容量的传输系统。而</a:t>
            </a:r>
            <a:r>
              <a:rPr lang="en-US" altLang="zh-CN" sz="2400" smtClean="0">
                <a:ea typeface="宋体" panose="02010600030101010101" pitchFamily="2" charset="-122"/>
              </a:rPr>
              <a:t>LD</a:t>
            </a:r>
            <a:r>
              <a:rPr lang="zh-CN" altLang="en-US" sz="2400" smtClean="0">
                <a:ea typeface="宋体" panose="02010600030101010101" pitchFamily="2" charset="-122"/>
              </a:rPr>
              <a:t>一般适用于长距离、大容量的传输系统。 </a:t>
            </a:r>
          </a:p>
        </p:txBody>
      </p:sp>
    </p:spTree>
    <p:extLst>
      <p:ext uri="{BB962C8B-B14F-4D97-AF65-F5344CB8AC3E}">
        <p14:creationId xmlns:p14="http://schemas.microsoft.com/office/powerpoint/2010/main" val="3837914612"/>
      </p:ext>
    </p:extLst>
  </p:cSld>
  <p:clrMapOvr>
    <a:masterClrMapping/>
  </p:clrMapOvr>
  <p:transition>
    <p:blinds dir="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4354" name="Rectangle 2"/>
          <p:cNvSpPr>
            <a:spLocks noGrp="1" noChangeArrowheads="1"/>
          </p:cNvSpPr>
          <p:nvPr>
            <p:ph type="body" idx="1"/>
          </p:nvPr>
        </p:nvSpPr>
        <p:spPr>
          <a:xfrm>
            <a:off x="228600" y="1066800"/>
            <a:ext cx="8763000" cy="5638800"/>
          </a:xfrm>
        </p:spPr>
        <p:txBody>
          <a:bodyPr/>
          <a:lstStyle/>
          <a:p>
            <a:pPr eaLnBrk="1" hangingPunct="1">
              <a:buFont typeface="Wingdings" panose="05000000000000000000" pitchFamily="2" charset="2"/>
              <a:buNone/>
            </a:pPr>
            <a:r>
              <a:rPr lang="zh-CN" altLang="en-US" b="1" dirty="0" smtClean="0">
                <a:solidFill>
                  <a:srgbClr val="FF0000"/>
                </a:solidFill>
                <a:ea typeface="宋体" panose="02010600030101010101" pitchFamily="2" charset="-122"/>
              </a:rPr>
              <a:t>光检测器</a:t>
            </a:r>
            <a:r>
              <a:rPr lang="zh-CN" altLang="en-US" sz="2400" dirty="0" smtClean="0">
                <a:solidFill>
                  <a:schemeClr val="accent1"/>
                </a:solidFill>
                <a:ea typeface="宋体" panose="02010600030101010101" pitchFamily="2" charset="-122"/>
              </a:rPr>
              <a:t>，又称检波器、探测器。</a:t>
            </a:r>
          </a:p>
          <a:p>
            <a:pPr eaLnBrk="1" hangingPunct="1">
              <a:buFont typeface="Wingdings" panose="05000000000000000000" pitchFamily="2" charset="2"/>
              <a:buNone/>
            </a:pPr>
            <a:r>
              <a:rPr lang="zh-CN" altLang="en-US" sz="2400" dirty="0" smtClean="0">
                <a:solidFill>
                  <a:srgbClr val="FF0000"/>
                </a:solidFill>
                <a:ea typeface="宋体" panose="02010600030101010101" pitchFamily="2" charset="-122"/>
              </a:rPr>
              <a:t>作用</a:t>
            </a:r>
            <a:r>
              <a:rPr lang="zh-CN" altLang="en-US" sz="2400" dirty="0" smtClean="0">
                <a:solidFill>
                  <a:schemeClr val="tx2"/>
                </a:solidFill>
                <a:ea typeface="宋体" panose="02010600030101010101" pitchFamily="2" charset="-122"/>
              </a:rPr>
              <a:t>：接收光信号，完成光信号转变为电信号的一种有源器件。 </a:t>
            </a:r>
          </a:p>
          <a:p>
            <a:pPr eaLnBrk="1" hangingPunct="1">
              <a:buFont typeface="Wingdings" panose="05000000000000000000" pitchFamily="2" charset="2"/>
              <a:buNone/>
            </a:pPr>
            <a:r>
              <a:rPr lang="zh-CN" altLang="en-US" dirty="0" smtClean="0">
                <a:solidFill>
                  <a:srgbClr val="990099"/>
                </a:solidFill>
                <a:ea typeface="楷体_GB2312" pitchFamily="49" charset="-122"/>
              </a:rPr>
              <a:t>光通信系统对光检测器的要求：</a:t>
            </a:r>
          </a:p>
          <a:p>
            <a:pPr eaLnBrk="1" hangingPunct="1">
              <a:buFont typeface="Wingdings" panose="05000000000000000000" pitchFamily="2" charset="2"/>
              <a:buNone/>
            </a:pPr>
            <a:r>
              <a:rPr lang="zh-CN" altLang="en-US" sz="2400" dirty="0" smtClean="0">
                <a:ea typeface="宋体" panose="02010600030101010101" pitchFamily="2" charset="-122"/>
              </a:rPr>
              <a:t>                高的光电转换效率</a:t>
            </a:r>
          </a:p>
          <a:p>
            <a:pPr eaLnBrk="1" hangingPunct="1">
              <a:buFont typeface="Wingdings" panose="05000000000000000000" pitchFamily="2" charset="2"/>
              <a:buNone/>
            </a:pPr>
            <a:r>
              <a:rPr lang="zh-CN" altLang="en-US" sz="2400" dirty="0" smtClean="0">
                <a:ea typeface="宋体" panose="02010600030101010101" pitchFamily="2" charset="-122"/>
              </a:rPr>
              <a:t>                足够快的响应速度</a:t>
            </a:r>
          </a:p>
          <a:p>
            <a:pPr eaLnBrk="1" hangingPunct="1">
              <a:buFont typeface="Wingdings" panose="05000000000000000000" pitchFamily="2" charset="2"/>
              <a:buNone/>
            </a:pPr>
            <a:r>
              <a:rPr lang="zh-CN" altLang="en-US" sz="2400" dirty="0" smtClean="0">
                <a:ea typeface="宋体" panose="02010600030101010101" pitchFamily="2" charset="-122"/>
              </a:rPr>
              <a:t>                高的接收灵敏度</a:t>
            </a:r>
          </a:p>
          <a:p>
            <a:pPr eaLnBrk="1" hangingPunct="1">
              <a:buFont typeface="Wingdings" panose="05000000000000000000" pitchFamily="2" charset="2"/>
              <a:buNone/>
            </a:pPr>
            <a:r>
              <a:rPr lang="zh-CN" altLang="en-US" sz="2400" dirty="0" smtClean="0">
                <a:ea typeface="宋体" panose="02010600030101010101" pitchFamily="2" charset="-122"/>
              </a:rPr>
              <a:t>                低的功耗</a:t>
            </a:r>
          </a:p>
          <a:p>
            <a:pPr eaLnBrk="1" hangingPunct="1">
              <a:buFont typeface="Wingdings" panose="05000000000000000000" pitchFamily="2" charset="2"/>
              <a:buNone/>
            </a:pPr>
            <a:r>
              <a:rPr lang="zh-CN" altLang="en-US" sz="2400" dirty="0" smtClean="0">
                <a:ea typeface="宋体" panose="02010600030101010101" pitchFamily="2" charset="-122"/>
              </a:rPr>
              <a:t>                稳定、可靠、便宜</a:t>
            </a:r>
            <a:endParaRPr lang="zh-CN" altLang="en-US" sz="2400" dirty="0" smtClean="0">
              <a:solidFill>
                <a:schemeClr val="tx2"/>
              </a:solidFill>
              <a:ea typeface="宋体" panose="02010600030101010101" pitchFamily="2" charset="-122"/>
            </a:endParaRPr>
          </a:p>
          <a:p>
            <a:pPr eaLnBrk="1" hangingPunct="1">
              <a:buFont typeface="Wingdings" panose="05000000000000000000" pitchFamily="2" charset="2"/>
              <a:buNone/>
            </a:pPr>
            <a:r>
              <a:rPr lang="zh-CN" altLang="en-US" dirty="0" smtClean="0">
                <a:solidFill>
                  <a:srgbClr val="990099"/>
                </a:solidFill>
                <a:ea typeface="楷体_GB2312" pitchFamily="49" charset="-122"/>
              </a:rPr>
              <a:t>光通信系统中的常用光检测器件：</a:t>
            </a:r>
            <a:endParaRPr lang="zh-CN" altLang="en-US" sz="2400" dirty="0" smtClean="0">
              <a:solidFill>
                <a:schemeClr val="tx2"/>
              </a:solidFill>
              <a:ea typeface="宋体" panose="02010600030101010101" pitchFamily="2" charset="-122"/>
            </a:endParaRPr>
          </a:p>
          <a:p>
            <a:pPr eaLnBrk="1" hangingPunct="1">
              <a:buFont typeface="Wingdings" panose="05000000000000000000" pitchFamily="2" charset="2"/>
              <a:buNone/>
            </a:pPr>
            <a:r>
              <a:rPr lang="zh-CN" altLang="en-US" sz="2400" dirty="0" smtClean="0">
                <a:ea typeface="宋体" panose="02010600030101010101" pitchFamily="2" charset="-122"/>
              </a:rPr>
              <a:t>                光电二极管</a:t>
            </a:r>
            <a:r>
              <a:rPr lang="en-US" altLang="zh-CN" sz="2400" dirty="0" smtClean="0">
                <a:ea typeface="宋体" panose="02010600030101010101" pitchFamily="2" charset="-122"/>
              </a:rPr>
              <a:t>PD</a:t>
            </a:r>
            <a:endParaRPr lang="zh-CN" altLang="en-US" sz="2400" dirty="0" smtClean="0">
              <a:ea typeface="宋体" panose="02010600030101010101" pitchFamily="2" charset="-122"/>
            </a:endParaRPr>
          </a:p>
          <a:p>
            <a:pPr eaLnBrk="1" hangingPunct="1">
              <a:buFont typeface="Wingdings" panose="05000000000000000000" pitchFamily="2" charset="2"/>
              <a:buNone/>
            </a:pPr>
            <a:r>
              <a:rPr lang="zh-CN" altLang="en-US" sz="2400" dirty="0" smtClean="0">
                <a:ea typeface="宋体" panose="02010600030101010101" pitchFamily="2" charset="-122"/>
              </a:rPr>
              <a:t>                改进型光电二极管</a:t>
            </a:r>
            <a:r>
              <a:rPr lang="en-US" altLang="zh-CN" sz="2400" dirty="0" smtClean="0">
                <a:ea typeface="宋体" panose="02010600030101010101" pitchFamily="2" charset="-122"/>
              </a:rPr>
              <a:t>PIN</a:t>
            </a:r>
            <a:endParaRPr lang="zh-CN" altLang="en-US" sz="2400" dirty="0" smtClean="0">
              <a:ea typeface="宋体" panose="02010600030101010101" pitchFamily="2" charset="-122"/>
            </a:endParaRPr>
          </a:p>
          <a:p>
            <a:pPr eaLnBrk="1" hangingPunct="1">
              <a:buFont typeface="Wingdings" panose="05000000000000000000" pitchFamily="2" charset="2"/>
              <a:buNone/>
            </a:pPr>
            <a:r>
              <a:rPr lang="zh-CN" altLang="en-US" sz="2400" dirty="0" smtClean="0">
                <a:ea typeface="宋体" panose="02010600030101010101" pitchFamily="2" charset="-122"/>
              </a:rPr>
              <a:t>                雪崩光电二极管</a:t>
            </a:r>
            <a:r>
              <a:rPr lang="en-US" altLang="zh-CN" sz="2400" dirty="0" smtClean="0">
                <a:ea typeface="宋体" panose="02010600030101010101" pitchFamily="2" charset="-122"/>
              </a:rPr>
              <a:t>APD</a:t>
            </a:r>
            <a:endParaRPr lang="zh-CN" altLang="en-US" sz="2400" dirty="0" smtClean="0">
              <a:ea typeface="宋体" panose="02010600030101010101" pitchFamily="2" charset="-122"/>
            </a:endParaRPr>
          </a:p>
        </p:txBody>
      </p:sp>
      <p:sp>
        <p:nvSpPr>
          <p:cNvPr id="5120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90725458"/>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ChangeArrowheads="1"/>
          </p:cNvSpPr>
          <p:nvPr/>
        </p:nvSpPr>
        <p:spPr bwMode="auto">
          <a:xfrm>
            <a:off x="381000" y="2779713"/>
            <a:ext cx="2590800" cy="392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chemeClr val="accent1"/>
                </a:solidFill>
                <a:latin typeface="Times New Roman" panose="02020603050405020304" pitchFamily="18" charset="0"/>
                <a:ea typeface="宋体" panose="02010600030101010101" pitchFamily="2" charset="-122"/>
              </a:rPr>
              <a:t>两个窗口合在一起，相当于有超过</a:t>
            </a:r>
            <a:r>
              <a:rPr kumimoji="1" lang="en-US" altLang="zh-CN" sz="2400">
                <a:solidFill>
                  <a:srgbClr val="FF0000"/>
                </a:solidFill>
                <a:latin typeface="Times New Roman" panose="02020603050405020304" pitchFamily="18" charset="0"/>
                <a:ea typeface="宋体" panose="02010600030101010101" pitchFamily="2" charset="-122"/>
              </a:rPr>
              <a:t>30 THz</a:t>
            </a:r>
            <a:r>
              <a:rPr kumimoji="1" lang="zh-CN" altLang="en-US" sz="2400">
                <a:solidFill>
                  <a:schemeClr val="accent1"/>
                </a:solidFill>
                <a:latin typeface="Times New Roman" panose="02020603050405020304" pitchFamily="18" charset="0"/>
                <a:ea typeface="宋体" panose="02010600030101010101" pitchFamily="2" charset="-122"/>
              </a:rPr>
              <a:t>的频率范围，这就是所谓的带宽资源。</a:t>
            </a:r>
          </a:p>
          <a:p>
            <a:pPr algn="l" eaLnBrk="1" hangingPunct="1">
              <a:spcBef>
                <a:spcPct val="50000"/>
              </a:spcBef>
            </a:pPr>
            <a:r>
              <a:rPr kumimoji="1" lang="zh-CN" altLang="en-US" sz="2400">
                <a:solidFill>
                  <a:srgbClr val="CC00CC"/>
                </a:solidFill>
                <a:latin typeface="Times New Roman" panose="02020603050405020304" pitchFamily="18" charset="0"/>
                <a:ea typeface="宋体" panose="02010600030101010101" pitchFamily="2" charset="-122"/>
              </a:rPr>
              <a:t>如果信道频率间隔为</a:t>
            </a:r>
            <a:r>
              <a:rPr kumimoji="1" lang="en-US" altLang="zh-CN" sz="2400">
                <a:solidFill>
                  <a:srgbClr val="CC00CC"/>
                </a:solidFill>
                <a:latin typeface="Times New Roman" panose="02020603050405020304" pitchFamily="18" charset="0"/>
                <a:ea typeface="宋体" panose="02010600030101010101" pitchFamily="2" charset="-122"/>
              </a:rPr>
              <a:t>10 GHz</a:t>
            </a:r>
            <a:r>
              <a:rPr kumimoji="1" lang="zh-CN" altLang="en-US" sz="2400">
                <a:solidFill>
                  <a:srgbClr val="CC00CC"/>
                </a:solidFill>
                <a:latin typeface="Times New Roman" panose="02020603050405020304" pitchFamily="18" charset="0"/>
                <a:ea typeface="宋体" panose="02010600030101010101" pitchFamily="2" charset="-122"/>
              </a:rPr>
              <a:t>， 在理想情况下， 一根光纤可以容纳</a:t>
            </a:r>
            <a:r>
              <a:rPr kumimoji="1" lang="en-US" altLang="zh-CN" sz="2400">
                <a:solidFill>
                  <a:srgbClr val="CC00CC"/>
                </a:solidFill>
                <a:latin typeface="Times New Roman" panose="02020603050405020304" pitchFamily="18" charset="0"/>
                <a:ea typeface="宋体" panose="02010600030101010101" pitchFamily="2" charset="-122"/>
              </a:rPr>
              <a:t>3000</a:t>
            </a:r>
            <a:r>
              <a:rPr kumimoji="1" lang="zh-CN" altLang="en-US" sz="2400">
                <a:solidFill>
                  <a:srgbClr val="CC00CC"/>
                </a:solidFill>
                <a:latin typeface="Times New Roman" panose="02020603050405020304" pitchFamily="18" charset="0"/>
                <a:ea typeface="宋体" panose="02010600030101010101" pitchFamily="2" charset="-122"/>
              </a:rPr>
              <a:t>个信道。</a:t>
            </a:r>
          </a:p>
        </p:txBody>
      </p:sp>
      <p:sp>
        <p:nvSpPr>
          <p:cNvPr id="52227" name="Rectangle 3"/>
          <p:cNvSpPr>
            <a:spLocks noChangeArrowheads="1"/>
          </p:cNvSpPr>
          <p:nvPr/>
        </p:nvSpPr>
        <p:spPr bwMode="auto">
          <a:xfrm>
            <a:off x="228600" y="1606550"/>
            <a:ext cx="8610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kumimoji="1" lang="zh-CN" altLang="en-US" sz="2400">
                <a:solidFill>
                  <a:schemeClr val="tx2"/>
                </a:solidFill>
                <a:latin typeface="Times New Roman" panose="02020603050405020304" pitchFamily="18" charset="0"/>
                <a:ea typeface="宋体" panose="02010600030101010101" pitchFamily="2" charset="-122"/>
              </a:rPr>
              <a:t>光纤的带宽很宽，在光纤的</a:t>
            </a:r>
            <a:r>
              <a:rPr kumimoji="1" lang="zh-CN" altLang="en-US" sz="2400">
                <a:solidFill>
                  <a:srgbClr val="FF0000"/>
                </a:solidFill>
                <a:latin typeface="Times New Roman" panose="02020603050405020304" pitchFamily="18" charset="0"/>
                <a:ea typeface="宋体" panose="02010600030101010101" pitchFamily="2" charset="-122"/>
              </a:rPr>
              <a:t>两个低损耗传输窗口</a:t>
            </a:r>
            <a:r>
              <a:rPr kumimoji="1" lang="zh-CN" altLang="en-US" sz="2400">
                <a:solidFill>
                  <a:schemeClr val="tx2"/>
                </a:solidFill>
                <a:latin typeface="Times New Roman" panose="02020603050405020304" pitchFamily="18" charset="0"/>
                <a:ea typeface="宋体" panose="02010600030101010101" pitchFamily="2" charset="-122"/>
              </a:rPr>
              <a:t>： 波长为</a:t>
            </a:r>
            <a:r>
              <a:rPr kumimoji="1" lang="en-US" altLang="zh-CN" sz="2400">
                <a:solidFill>
                  <a:srgbClr val="FF0000"/>
                </a:solidFill>
                <a:latin typeface="Times New Roman" panose="02020603050405020304" pitchFamily="18" charset="0"/>
                <a:ea typeface="宋体" panose="02010600030101010101" pitchFamily="2" charset="-122"/>
              </a:rPr>
              <a:t>1.31 μm(1.25</a:t>
            </a:r>
            <a:r>
              <a:rPr kumimoji="1" lang="zh-CN" altLang="en-US" sz="2400">
                <a:solidFill>
                  <a:srgbClr val="FF0000"/>
                </a:solidFill>
                <a:latin typeface="Times New Roman" panose="02020603050405020304" pitchFamily="18" charset="0"/>
                <a:ea typeface="宋体" panose="02010600030101010101" pitchFamily="2" charset="-122"/>
              </a:rPr>
              <a:t>～</a:t>
            </a:r>
            <a:r>
              <a:rPr kumimoji="1" lang="en-US" altLang="zh-CN" sz="2400">
                <a:solidFill>
                  <a:srgbClr val="FF0000"/>
                </a:solidFill>
                <a:latin typeface="Times New Roman" panose="02020603050405020304" pitchFamily="18" charset="0"/>
                <a:ea typeface="宋体" panose="02010600030101010101" pitchFamily="2" charset="-122"/>
              </a:rPr>
              <a:t>1.35μm)</a:t>
            </a:r>
            <a:r>
              <a:rPr kumimoji="1" lang="zh-CN" altLang="en-US" sz="2400">
                <a:solidFill>
                  <a:schemeClr val="tx2"/>
                </a:solidFill>
                <a:latin typeface="Times New Roman" panose="02020603050405020304" pitchFamily="18" charset="0"/>
                <a:ea typeface="宋体" panose="02010600030101010101" pitchFamily="2" charset="-122"/>
              </a:rPr>
              <a:t>的窗口，和波长为</a:t>
            </a:r>
            <a:r>
              <a:rPr kumimoji="1" lang="en-US" altLang="zh-CN" sz="2400">
                <a:solidFill>
                  <a:srgbClr val="FF0000"/>
                </a:solidFill>
                <a:latin typeface="Times New Roman" panose="02020603050405020304" pitchFamily="18" charset="0"/>
                <a:ea typeface="宋体" panose="02010600030101010101" pitchFamily="2" charset="-122"/>
              </a:rPr>
              <a:t>1.55 μm(1.50</a:t>
            </a:r>
            <a:r>
              <a:rPr kumimoji="1" lang="zh-CN" altLang="en-US" sz="2400">
                <a:solidFill>
                  <a:srgbClr val="FF0000"/>
                </a:solidFill>
                <a:latin typeface="Times New Roman" panose="02020603050405020304" pitchFamily="18" charset="0"/>
                <a:ea typeface="宋体" panose="02010600030101010101" pitchFamily="2" charset="-122"/>
              </a:rPr>
              <a:t>～</a:t>
            </a:r>
            <a:r>
              <a:rPr kumimoji="1" lang="en-US" altLang="zh-CN" sz="2400">
                <a:solidFill>
                  <a:srgbClr val="FF0000"/>
                </a:solidFill>
                <a:latin typeface="Times New Roman" panose="02020603050405020304" pitchFamily="18" charset="0"/>
                <a:ea typeface="宋体" panose="02010600030101010101" pitchFamily="2" charset="-122"/>
              </a:rPr>
              <a:t>1.60 μm)</a:t>
            </a:r>
            <a:r>
              <a:rPr kumimoji="1" lang="zh-CN" altLang="en-US" sz="2400">
                <a:solidFill>
                  <a:schemeClr val="tx2"/>
                </a:solidFill>
                <a:latin typeface="Times New Roman" panose="02020603050405020304" pitchFamily="18" charset="0"/>
                <a:ea typeface="宋体" panose="02010600030101010101" pitchFamily="2" charset="-122"/>
              </a:rPr>
              <a:t>的窗口， 共有约</a:t>
            </a:r>
            <a:r>
              <a:rPr kumimoji="1" lang="en-US" altLang="zh-CN" sz="2400">
                <a:solidFill>
                  <a:schemeClr val="tx2"/>
                </a:solidFill>
                <a:latin typeface="Times New Roman" panose="02020603050405020304" pitchFamily="18" charset="0"/>
                <a:ea typeface="宋体" panose="02010600030101010101" pitchFamily="2" charset="-122"/>
              </a:rPr>
              <a:t>200nm</a:t>
            </a:r>
            <a:r>
              <a:rPr kumimoji="1" lang="zh-CN" altLang="en-US" sz="2400">
                <a:solidFill>
                  <a:schemeClr val="tx2"/>
                </a:solidFill>
                <a:latin typeface="Times New Roman" panose="02020603050405020304" pitchFamily="18" charset="0"/>
                <a:ea typeface="宋体" panose="02010600030101010101" pitchFamily="2" charset="-122"/>
              </a:rPr>
              <a:t>的波长范围。</a:t>
            </a:r>
          </a:p>
        </p:txBody>
      </p:sp>
      <p:pic>
        <p:nvPicPr>
          <p:cNvPr id="52228"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l="3780" t="8345" r="3780"/>
          <a:stretch>
            <a:fillRect/>
          </a:stretch>
        </p:blipFill>
        <p:spPr bwMode="auto">
          <a:xfrm>
            <a:off x="3125788" y="2963863"/>
            <a:ext cx="5635625" cy="3360737"/>
          </a:xfrm>
          <a:prstGeom prst="rect">
            <a:avLst/>
          </a:prstGeom>
          <a:solidFill>
            <a:schemeClr val="hlink"/>
          </a:solidFill>
          <a:ln w="19050">
            <a:solidFill>
              <a:srgbClr val="000000"/>
            </a:solidFill>
            <a:miter lim="800000"/>
            <a:headEnd/>
            <a:tailEnd/>
          </a:ln>
        </p:spPr>
      </p:pic>
      <p:sp>
        <p:nvSpPr>
          <p:cNvPr id="52229"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2230" name="Text Box 6"/>
          <p:cNvSpPr txBox="1">
            <a:spLocks noChangeArrowheads="1"/>
          </p:cNvSpPr>
          <p:nvPr/>
        </p:nvSpPr>
        <p:spPr bwMode="auto">
          <a:xfrm>
            <a:off x="222250" y="10668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CC00CC"/>
                </a:solidFill>
                <a:latin typeface="楷体_GB2312" pitchFamily="49" charset="-122"/>
                <a:ea typeface="楷体_GB2312" pitchFamily="49" charset="-122"/>
              </a:rPr>
              <a:t>波分复用</a:t>
            </a:r>
          </a:p>
        </p:txBody>
      </p:sp>
    </p:spTree>
    <p:extLst>
      <p:ext uri="{BB962C8B-B14F-4D97-AF65-F5344CB8AC3E}">
        <p14:creationId xmlns:p14="http://schemas.microsoft.com/office/powerpoint/2010/main" val="14484570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5378"/>
                                        </p:tgtEl>
                                        <p:attrNameLst>
                                          <p:attrName>style.visibility</p:attrName>
                                        </p:attrNameLst>
                                      </p:cBhvr>
                                      <p:to>
                                        <p:strVal val="visible"/>
                                      </p:to>
                                    </p:set>
                                    <p:animEffect transition="in" filter="dissolve">
                                      <p:cBhvr>
                                        <p:cTn id="7" dur="500"/>
                                        <p:tgtEl>
                                          <p:spTgt spid="1125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3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4" name="Rectangle 3"/>
          <p:cNvSpPr>
            <a:spLocks noGrp="1" noChangeArrowheads="1"/>
          </p:cNvSpPr>
          <p:nvPr>
            <p:ph type="body" idx="1"/>
          </p:nvPr>
        </p:nvSpPr>
        <p:spPr>
          <a:xfrm>
            <a:off x="304800" y="4191000"/>
            <a:ext cx="8458200" cy="24384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2813">
              <a:lnSpc>
                <a:spcPct val="130000"/>
              </a:lnSpc>
              <a:spcBef>
                <a:spcPct val="50000"/>
              </a:spcBef>
            </a:pPr>
            <a:r>
              <a:rPr lang="zh-CN" altLang="en-US" sz="2400" b="1">
                <a:solidFill>
                  <a:schemeClr val="accent1"/>
                </a:solidFill>
                <a:ea typeface="宋体" panose="02010600030101010101" pitchFamily="2" charset="-122"/>
              </a:rPr>
              <a:t>纤芯和包层由透明介质材料构成，其折射率分别为</a:t>
            </a:r>
            <a:r>
              <a:rPr lang="en-US" altLang="zh-CN" sz="2400" b="1" i="1">
                <a:solidFill>
                  <a:schemeClr val="accent1"/>
                </a:solidFill>
                <a:ea typeface="宋体" panose="02010600030101010101" pitchFamily="2" charset="-122"/>
              </a:rPr>
              <a:t>n</a:t>
            </a:r>
            <a:r>
              <a:rPr lang="en-US" altLang="zh-CN" sz="2400" b="1" baseline="-25000">
                <a:solidFill>
                  <a:schemeClr val="accent1"/>
                </a:solidFill>
                <a:ea typeface="宋体" panose="02010600030101010101" pitchFamily="2" charset="-122"/>
              </a:rPr>
              <a:t>1</a:t>
            </a:r>
            <a:r>
              <a:rPr lang="zh-CN" altLang="en-US" sz="2400" b="1">
                <a:solidFill>
                  <a:schemeClr val="accent1"/>
                </a:solidFill>
                <a:ea typeface="宋体" panose="02010600030101010101" pitchFamily="2" charset="-122"/>
              </a:rPr>
              <a:t>和</a:t>
            </a:r>
            <a:r>
              <a:rPr lang="en-US" altLang="zh-CN" sz="2400" b="1" i="1">
                <a:solidFill>
                  <a:schemeClr val="accent1"/>
                </a:solidFill>
                <a:ea typeface="宋体" panose="02010600030101010101" pitchFamily="2" charset="-122"/>
              </a:rPr>
              <a:t>n</a:t>
            </a:r>
            <a:r>
              <a:rPr lang="en-US" altLang="zh-CN" sz="2400" b="1" baseline="-25000">
                <a:solidFill>
                  <a:schemeClr val="accent1"/>
                </a:solidFill>
                <a:ea typeface="宋体" panose="02010600030101010101" pitchFamily="2" charset="-122"/>
              </a:rPr>
              <a:t>2</a:t>
            </a:r>
            <a:r>
              <a:rPr lang="zh-CN" altLang="en-US" sz="2400" b="1">
                <a:solidFill>
                  <a:schemeClr val="accent1"/>
                </a:solidFill>
                <a:ea typeface="宋体" panose="02010600030101010101" pitchFamily="2" charset="-122"/>
              </a:rPr>
              <a:t>。</a:t>
            </a:r>
            <a:endParaRPr lang="en-US" altLang="zh-CN" sz="2400" b="1">
              <a:solidFill>
                <a:schemeClr val="accent1"/>
              </a:solidFill>
              <a:ea typeface="宋体" panose="02010600030101010101" pitchFamily="2" charset="-122"/>
            </a:endParaRPr>
          </a:p>
          <a:p>
            <a:pPr defTabSz="912813">
              <a:lnSpc>
                <a:spcPct val="130000"/>
              </a:lnSpc>
              <a:spcBef>
                <a:spcPct val="50000"/>
              </a:spcBef>
            </a:pPr>
            <a:r>
              <a:rPr lang="zh-CN" altLang="en-US" sz="2400" b="1">
                <a:solidFill>
                  <a:srgbClr val="FF0000"/>
                </a:solidFill>
                <a:ea typeface="宋体" panose="02010600030101010101" pitchFamily="2" charset="-122"/>
              </a:rPr>
              <a:t>为了使纤芯能够远距离传光，构成光纤的必要条件是</a:t>
            </a:r>
            <a:r>
              <a:rPr lang="en-US" altLang="zh-CN" sz="2400" b="1" i="1">
                <a:solidFill>
                  <a:srgbClr val="FF0000"/>
                </a:solidFill>
                <a:ea typeface="宋体" panose="02010600030101010101" pitchFamily="2" charset="-122"/>
              </a:rPr>
              <a:t>n</a:t>
            </a:r>
            <a:r>
              <a:rPr lang="en-US" altLang="zh-CN" sz="2400" b="1" baseline="-25000">
                <a:solidFill>
                  <a:srgbClr val="FF0000"/>
                </a:solidFill>
                <a:ea typeface="宋体" panose="02010600030101010101" pitchFamily="2" charset="-122"/>
              </a:rPr>
              <a:t>1</a:t>
            </a:r>
            <a:r>
              <a:rPr lang="zh-CN" altLang="en-US" sz="2400" b="1">
                <a:solidFill>
                  <a:srgbClr val="FF0000"/>
                </a:solidFill>
                <a:ea typeface="宋体" panose="02010600030101010101" pitchFamily="2" charset="-122"/>
              </a:rPr>
              <a:t>＞</a:t>
            </a:r>
            <a:r>
              <a:rPr lang="en-US" altLang="zh-CN" sz="2400" b="1" i="1">
                <a:solidFill>
                  <a:srgbClr val="FF0000"/>
                </a:solidFill>
                <a:ea typeface="宋体" panose="02010600030101010101" pitchFamily="2" charset="-122"/>
              </a:rPr>
              <a:t>n</a:t>
            </a:r>
            <a:r>
              <a:rPr lang="en-US" altLang="zh-CN" sz="2400" b="1" baseline="-25000">
                <a:solidFill>
                  <a:srgbClr val="FF0000"/>
                </a:solidFill>
                <a:ea typeface="宋体" panose="02010600030101010101" pitchFamily="2" charset="-122"/>
              </a:rPr>
              <a:t>2</a:t>
            </a:r>
            <a:r>
              <a:rPr lang="zh-CN" altLang="en-US" sz="2400" b="1">
                <a:solidFill>
                  <a:srgbClr val="FF0000"/>
                </a:solidFill>
                <a:ea typeface="宋体" panose="02010600030101010101" pitchFamily="2" charset="-122"/>
              </a:rPr>
              <a:t>。</a:t>
            </a:r>
            <a:r>
              <a:rPr lang="zh-CN" altLang="en-US" sz="2400" b="1">
                <a:solidFill>
                  <a:schemeClr val="accent1"/>
                </a:solidFill>
                <a:ea typeface="宋体" panose="02010600030101010101" pitchFamily="2" charset="-122"/>
              </a:rPr>
              <a:t>光在芯和包层之间的界面上反复进行全反射，并在光纤中传递下去。</a:t>
            </a:r>
            <a:r>
              <a:rPr lang="zh-CN" altLang="en-US" sz="2400">
                <a:solidFill>
                  <a:srgbClr val="FF0000"/>
                </a:solidFill>
                <a:ea typeface="宋体" panose="02010600030101010101" pitchFamily="2" charset="-122"/>
              </a:rPr>
              <a:t> </a:t>
            </a:r>
          </a:p>
        </p:txBody>
      </p:sp>
      <p:sp>
        <p:nvSpPr>
          <p:cNvPr id="824325" name="Rectangle 5"/>
          <p:cNvSpPr>
            <a:spLocks noGrp="1" noChangeArrowheads="1"/>
          </p:cNvSpPr>
          <p:nvPr>
            <p:ph type="title"/>
          </p:nvPr>
        </p:nvSpPr>
        <p:spPr>
          <a:noFill/>
          <a:ln/>
        </p:spPr>
        <p:txBody>
          <a:bodyPr/>
          <a:lstStyle/>
          <a:p>
            <a:r>
              <a:rPr lang="zh-CN" altLang="en-US" sz="2400">
                <a:ea typeface="宋体" panose="02010600030101010101" pitchFamily="2" charset="-122"/>
              </a:rPr>
              <a:t>光纤的基本概念</a:t>
            </a:r>
          </a:p>
        </p:txBody>
      </p:sp>
      <p:pic>
        <p:nvPicPr>
          <p:cNvPr id="824326" name="Picture 4" descr="2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30658"/>
            <a:ext cx="6227763"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3"/>
          <a:stretch>
            <a:fillRect/>
          </a:stretch>
        </p:blipFill>
        <p:spPr>
          <a:xfrm>
            <a:off x="5271724" y="1600200"/>
            <a:ext cx="3872276" cy="2227831"/>
          </a:xfrm>
          <a:prstGeom prst="rect">
            <a:avLst/>
          </a:prstGeom>
        </p:spPr>
      </p:pic>
    </p:spTree>
  </p:cSld>
  <p:clrMapOvr>
    <a:masterClrMapping/>
  </p:clrMapOvr>
  <p:transition>
    <p:blinds dir="ver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04800" y="1774825"/>
            <a:ext cx="8458200"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35000"/>
              </a:lnSpc>
              <a:spcBef>
                <a:spcPct val="50000"/>
              </a:spcBef>
            </a:pPr>
            <a:r>
              <a:rPr kumimoji="1" lang="zh-CN" altLang="en-US" sz="2800" b="1">
                <a:solidFill>
                  <a:srgbClr val="FF0000"/>
                </a:solidFill>
                <a:latin typeface="宋体" panose="02010600030101010101" pitchFamily="2" charset="-122"/>
                <a:ea typeface="宋体" panose="02010600030101010101" pitchFamily="2" charset="-122"/>
              </a:rPr>
              <a:t>    光波分复用</a:t>
            </a:r>
            <a:r>
              <a:rPr kumimoji="1" lang="en-US" altLang="zh-CN" sz="2800" b="1">
                <a:solidFill>
                  <a:srgbClr val="FF0000"/>
                </a:solidFill>
                <a:latin typeface="宋体" panose="02010600030101010101" pitchFamily="2" charset="-122"/>
                <a:ea typeface="宋体" panose="02010600030101010101" pitchFamily="2" charset="-122"/>
              </a:rPr>
              <a:t>(WDM</a:t>
            </a:r>
            <a:r>
              <a:rPr kumimoji="1" lang="zh-CN" altLang="en-US" sz="2800" b="1">
                <a:solidFill>
                  <a:srgbClr val="FF0000"/>
                </a:solidFill>
                <a:latin typeface="宋体" panose="02010600030101010101" pitchFamily="2" charset="-122"/>
                <a:ea typeface="宋体" panose="02010600030101010101" pitchFamily="2" charset="-122"/>
              </a:rPr>
              <a:t>： </a:t>
            </a:r>
            <a:r>
              <a:rPr kumimoji="1" lang="en-US" altLang="zh-CN" sz="2800" b="1">
                <a:solidFill>
                  <a:srgbClr val="FF0000"/>
                </a:solidFill>
                <a:latin typeface="宋体" panose="02010600030101010101" pitchFamily="2" charset="-122"/>
                <a:ea typeface="宋体" panose="02010600030101010101" pitchFamily="2" charset="-122"/>
              </a:rPr>
              <a:t>Wavelength Division Multiplexing)</a:t>
            </a:r>
            <a:r>
              <a:rPr kumimoji="1" lang="zh-CN" altLang="en-US" sz="2800" b="1">
                <a:latin typeface="宋体" panose="02010600030101010101" pitchFamily="2" charset="-122"/>
                <a:ea typeface="宋体" panose="02010600030101010101" pitchFamily="2" charset="-122"/>
              </a:rPr>
              <a:t>技术是在一根光纤中同时传输多个波长光信号的一项技术。其基本原理是在发送端将不同波长的光信号组合起来</a:t>
            </a:r>
            <a:r>
              <a:rPr kumimoji="1" lang="en-US" altLang="zh-CN" sz="2800" b="1">
                <a:latin typeface="宋体" panose="02010600030101010101" pitchFamily="2" charset="-122"/>
                <a:ea typeface="宋体" panose="02010600030101010101" pitchFamily="2" charset="-122"/>
              </a:rPr>
              <a:t>(</a:t>
            </a:r>
            <a:r>
              <a:rPr kumimoji="1" lang="zh-CN" altLang="en-US" sz="2800" b="1">
                <a:latin typeface="宋体" panose="02010600030101010101" pitchFamily="2" charset="-122"/>
                <a:ea typeface="宋体" panose="02010600030101010101" pitchFamily="2" charset="-122"/>
              </a:rPr>
              <a:t>复用</a:t>
            </a:r>
            <a:r>
              <a:rPr kumimoji="1" lang="en-US" altLang="zh-CN" sz="2800" b="1">
                <a:latin typeface="宋体" panose="02010600030101010101" pitchFamily="2" charset="-122"/>
                <a:ea typeface="宋体" panose="02010600030101010101" pitchFamily="2" charset="-122"/>
              </a:rPr>
              <a:t>)</a:t>
            </a:r>
            <a:r>
              <a:rPr kumimoji="1" lang="zh-CN" altLang="en-US" sz="2800" b="1">
                <a:latin typeface="宋体" panose="02010600030101010101" pitchFamily="2" charset="-122"/>
                <a:ea typeface="宋体" panose="02010600030101010101" pitchFamily="2" charset="-122"/>
              </a:rPr>
              <a:t>，并耦合到光缆线路上的同一根光纤中进行传输，在接收端又将组合波长的光信号分开</a:t>
            </a:r>
            <a:r>
              <a:rPr kumimoji="1" lang="en-US" altLang="zh-CN" sz="2800" b="1">
                <a:latin typeface="宋体" panose="02010600030101010101" pitchFamily="2" charset="-122"/>
                <a:ea typeface="宋体" panose="02010600030101010101" pitchFamily="2" charset="-122"/>
              </a:rPr>
              <a:t>(</a:t>
            </a:r>
            <a:r>
              <a:rPr kumimoji="1" lang="zh-CN" altLang="en-US" sz="2800" b="1">
                <a:latin typeface="宋体" panose="02010600030101010101" pitchFamily="2" charset="-122"/>
                <a:ea typeface="宋体" panose="02010600030101010101" pitchFamily="2" charset="-122"/>
              </a:rPr>
              <a:t>解复用</a:t>
            </a:r>
            <a:r>
              <a:rPr kumimoji="1" lang="en-US" altLang="zh-CN" sz="2800" b="1">
                <a:latin typeface="宋体" panose="02010600030101010101" pitchFamily="2" charset="-122"/>
                <a:ea typeface="宋体" panose="02010600030101010101" pitchFamily="2" charset="-122"/>
              </a:rPr>
              <a:t>)</a:t>
            </a:r>
            <a:r>
              <a:rPr kumimoji="1" lang="zh-CN" altLang="en-US" sz="2800" b="1">
                <a:latin typeface="宋体" panose="02010600030101010101" pitchFamily="2" charset="-122"/>
                <a:ea typeface="宋体" panose="02010600030101010101" pitchFamily="2" charset="-122"/>
              </a:rPr>
              <a:t>，并作进一步处理，恢复出原信号后送入不同的终端，因此将此项技术称为光波长分割复用， 简称光波分复用技术。</a:t>
            </a:r>
            <a:r>
              <a:rPr kumimoji="1" lang="zh-CN" altLang="en-US" sz="2400" b="1">
                <a:latin typeface="宋体" panose="02010600030101010101" pitchFamily="2" charset="-122"/>
                <a:ea typeface="宋体" panose="02010600030101010101" pitchFamily="2" charset="-122"/>
              </a:rPr>
              <a:t></a:t>
            </a:r>
          </a:p>
        </p:txBody>
      </p:sp>
      <p:sp>
        <p:nvSpPr>
          <p:cNvPr id="53251"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3252" name="Text Box 4"/>
          <p:cNvSpPr txBox="1">
            <a:spLocks noChangeArrowheads="1"/>
          </p:cNvSpPr>
          <p:nvPr/>
        </p:nvSpPr>
        <p:spPr bwMode="auto">
          <a:xfrm>
            <a:off x="279400" y="13096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CC00CC"/>
                </a:solidFill>
                <a:latin typeface="楷体_GB2312" pitchFamily="49" charset="-122"/>
                <a:ea typeface="楷体_GB2312" pitchFamily="49" charset="-122"/>
              </a:rPr>
              <a:t>波分复用</a:t>
            </a:r>
          </a:p>
        </p:txBody>
      </p:sp>
    </p:spTree>
    <p:extLst>
      <p:ext uri="{BB962C8B-B14F-4D97-AF65-F5344CB8AC3E}">
        <p14:creationId xmlns:p14="http://schemas.microsoft.com/office/powerpoint/2010/main" val="1014185578"/>
      </p:ext>
    </p:extLst>
  </p:cSld>
  <p:clrMapOvr>
    <a:masterClrMapping/>
  </p:clrMapOvr>
  <p:transition>
    <p:blinds dir="ver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1524000" y="5562600"/>
            <a:ext cx="6248400" cy="914400"/>
          </a:xfrm>
        </p:spPr>
        <p:txBody>
          <a:bodyPr/>
          <a:lstStyle/>
          <a:p>
            <a:pPr eaLnBrk="1" hangingPunct="1">
              <a:buFont typeface="Wingdings" panose="05000000000000000000" pitchFamily="2" charset="2"/>
              <a:buNone/>
            </a:pPr>
            <a:r>
              <a:rPr lang="en-US" altLang="zh-CN" sz="2400" smtClean="0">
                <a:ea typeface="宋体" panose="02010600030101010101" pitchFamily="2" charset="-122"/>
              </a:rPr>
              <a:t>WDM</a:t>
            </a:r>
            <a:r>
              <a:rPr lang="zh-CN" altLang="en-US" sz="2400" smtClean="0">
                <a:ea typeface="宋体" panose="02010600030101010101" pitchFamily="2" charset="-122"/>
              </a:rPr>
              <a:t>系统中关键性的设备是波分复用器， </a:t>
            </a:r>
          </a:p>
          <a:p>
            <a:pPr eaLnBrk="1" hangingPunct="1">
              <a:buFont typeface="Wingdings" panose="05000000000000000000" pitchFamily="2" charset="2"/>
              <a:buNone/>
            </a:pPr>
            <a:r>
              <a:rPr lang="zh-CN" altLang="en-US" sz="2400" smtClean="0">
                <a:ea typeface="宋体" panose="02010600030101010101" pitchFamily="2" charset="-122"/>
              </a:rPr>
              <a:t>        包括</a:t>
            </a:r>
            <a:r>
              <a:rPr lang="zh-CN" altLang="en-US" sz="2400" smtClean="0">
                <a:solidFill>
                  <a:srgbClr val="FF0000"/>
                </a:solidFill>
                <a:ea typeface="宋体" panose="02010600030101010101" pitchFamily="2" charset="-122"/>
              </a:rPr>
              <a:t>合波器</a:t>
            </a:r>
            <a:r>
              <a:rPr lang="zh-CN" altLang="en-US" sz="2400" smtClean="0">
                <a:ea typeface="宋体" panose="02010600030101010101" pitchFamily="2" charset="-122"/>
              </a:rPr>
              <a:t>和</a:t>
            </a:r>
            <a:r>
              <a:rPr lang="zh-CN" altLang="en-US" sz="2400" smtClean="0">
                <a:solidFill>
                  <a:srgbClr val="FF0000"/>
                </a:solidFill>
                <a:ea typeface="宋体" panose="02010600030101010101" pitchFamily="2" charset="-122"/>
              </a:rPr>
              <a:t>分波器</a:t>
            </a:r>
            <a:r>
              <a:rPr lang="zh-CN" altLang="en-US" sz="2400" smtClean="0">
                <a:ea typeface="宋体" panose="02010600030101010101" pitchFamily="2" charset="-122"/>
              </a:rPr>
              <a:t>。</a:t>
            </a:r>
          </a:p>
        </p:txBody>
      </p:sp>
      <p:sp>
        <p:nvSpPr>
          <p:cNvPr id="54275"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4276" name="Text Box 4"/>
          <p:cNvSpPr txBox="1">
            <a:spLocks noChangeArrowheads="1"/>
          </p:cNvSpPr>
          <p:nvPr/>
        </p:nvSpPr>
        <p:spPr bwMode="auto">
          <a:xfrm>
            <a:off x="279400" y="13858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FF0000"/>
                </a:solidFill>
                <a:latin typeface="楷体_GB2312" pitchFamily="49" charset="-122"/>
                <a:ea typeface="楷体_GB2312" pitchFamily="49" charset="-122"/>
              </a:rPr>
              <a:t>波分复用</a:t>
            </a:r>
          </a:p>
        </p:txBody>
      </p:sp>
      <p:pic>
        <p:nvPicPr>
          <p:cNvPr id="542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6087" r="4347"/>
          <a:stretch>
            <a:fillRect/>
          </a:stretch>
        </p:blipFill>
        <p:spPr bwMode="auto">
          <a:xfrm>
            <a:off x="76200" y="2233613"/>
            <a:ext cx="8991600" cy="3024187"/>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86335"/>
      </p:ext>
    </p:extLst>
  </p:cSld>
  <p:clrMapOvr>
    <a:masterClrMapping/>
  </p:clrMapOvr>
  <p:transition>
    <p:blinds dir="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304800" y="1600200"/>
            <a:ext cx="8229600" cy="752475"/>
          </a:xfrm>
        </p:spPr>
        <p:txBody>
          <a:bodyPr/>
          <a:lstStyle/>
          <a:p>
            <a:pPr eaLnBrk="1" hangingPunct="1">
              <a:lnSpc>
                <a:spcPct val="90000"/>
              </a:lnSpc>
            </a:pPr>
            <a:r>
              <a:rPr lang="zh-CN" altLang="en-US" sz="2400" smtClean="0">
                <a:ea typeface="宋体" panose="02010600030101010101" pitchFamily="2" charset="-122"/>
              </a:rPr>
              <a:t>复用器可由棱镜、光栅等构成的角色散器件和以滤光片为基础的滤光型器件，以及光纤耦合型复用器。</a:t>
            </a:r>
          </a:p>
        </p:txBody>
      </p:sp>
      <p:pic>
        <p:nvPicPr>
          <p:cNvPr id="552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501900"/>
            <a:ext cx="8153400" cy="2146300"/>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5301" name="Text Box 5"/>
          <p:cNvSpPr txBox="1">
            <a:spLocks noChangeArrowheads="1"/>
          </p:cNvSpPr>
          <p:nvPr/>
        </p:nvSpPr>
        <p:spPr bwMode="auto">
          <a:xfrm>
            <a:off x="279400" y="10810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FF0000"/>
                </a:solidFill>
                <a:latin typeface="楷体_GB2312" pitchFamily="49" charset="-122"/>
                <a:ea typeface="楷体_GB2312" pitchFamily="49" charset="-122"/>
              </a:rPr>
              <a:t>波分复用</a:t>
            </a:r>
          </a:p>
        </p:txBody>
      </p:sp>
      <p:pic>
        <p:nvPicPr>
          <p:cNvPr id="55302" name="Picture 6" descr="gxtx001"/>
          <p:cNvPicPr>
            <a:picLocks noChangeAspect="1" noChangeArrowheads="1"/>
          </p:cNvPicPr>
          <p:nvPr/>
        </p:nvPicPr>
        <p:blipFill>
          <a:blip r:embed="rId3" cstate="print">
            <a:extLst>
              <a:ext uri="{28A0092B-C50C-407E-A947-70E740481C1C}">
                <a14:useLocalDpi xmlns:a14="http://schemas.microsoft.com/office/drawing/2010/main" val="0"/>
              </a:ext>
            </a:extLst>
          </a:blip>
          <a:srcRect t="1578" b="70094"/>
          <a:stretch>
            <a:fillRect/>
          </a:stretch>
        </p:blipFill>
        <p:spPr bwMode="auto">
          <a:xfrm>
            <a:off x="1674813" y="4883150"/>
            <a:ext cx="5868987" cy="1441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808595"/>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Text Box 2"/>
          <p:cNvSpPr txBox="1">
            <a:spLocks noChangeArrowheads="1"/>
          </p:cNvSpPr>
          <p:nvPr/>
        </p:nvSpPr>
        <p:spPr bwMode="auto">
          <a:xfrm>
            <a:off x="381000" y="1320800"/>
            <a:ext cx="8458200" cy="530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10000"/>
              </a:lnSpc>
              <a:spcBef>
                <a:spcPct val="50000"/>
              </a:spcBef>
            </a:pPr>
            <a:r>
              <a:rPr kumimoji="1" lang="en-US" altLang="zh-CN" sz="2800" b="1">
                <a:solidFill>
                  <a:srgbClr val="990099"/>
                </a:solidFill>
                <a:latin typeface="Times New Roman" panose="02020603050405020304" pitchFamily="18" charset="0"/>
                <a:ea typeface="楷体_GB2312" pitchFamily="49" charset="-122"/>
              </a:rPr>
              <a:t>WDM</a:t>
            </a:r>
            <a:r>
              <a:rPr kumimoji="1" lang="zh-CN" altLang="en-US" sz="2800" b="1">
                <a:solidFill>
                  <a:srgbClr val="990099"/>
                </a:solidFill>
                <a:latin typeface="Times New Roman" panose="02020603050405020304" pitchFamily="18" charset="0"/>
                <a:ea typeface="楷体_GB2312" pitchFamily="49" charset="-122"/>
              </a:rPr>
              <a:t>技术的主要特点</a:t>
            </a:r>
          </a:p>
          <a:p>
            <a:pPr algn="just" eaLnBrk="1" hangingPunct="1">
              <a:lnSpc>
                <a:spcPct val="110000"/>
              </a:lnSpc>
              <a:spcBef>
                <a:spcPct val="50000"/>
              </a:spcBef>
            </a:pPr>
            <a:r>
              <a:rPr kumimoji="1" lang="zh-CN" altLang="en-US" sz="2400">
                <a:latin typeface="Times New Roman" panose="02020603050405020304" pitchFamily="18" charset="0"/>
                <a:ea typeface="宋体" panose="02010600030101010101" pitchFamily="2" charset="-122"/>
              </a:rPr>
              <a:t>         </a:t>
            </a:r>
            <a:r>
              <a:rPr kumimoji="1" lang="en-US" altLang="zh-CN" sz="2400" b="1">
                <a:solidFill>
                  <a:srgbClr val="FF0000"/>
                </a:solidFill>
                <a:latin typeface="Times New Roman" panose="02020603050405020304" pitchFamily="18" charset="0"/>
                <a:ea typeface="宋体" panose="02010600030101010101" pitchFamily="2" charset="-122"/>
              </a:rPr>
              <a:t>1. </a:t>
            </a:r>
            <a:r>
              <a:rPr kumimoji="1" lang="zh-CN" altLang="en-US" sz="2400" b="1">
                <a:solidFill>
                  <a:srgbClr val="FF0000"/>
                </a:solidFill>
                <a:latin typeface="Times New Roman" panose="02020603050405020304" pitchFamily="18" charset="0"/>
                <a:ea typeface="宋体" panose="02010600030101010101" pitchFamily="2" charset="-122"/>
              </a:rPr>
              <a:t>充分利用光纤的巨大带宽资源</a:t>
            </a:r>
            <a:r>
              <a:rPr kumimoji="1" lang="zh-CN" altLang="en-US" sz="2400">
                <a:latin typeface="Times New Roman" panose="02020603050405020304" pitchFamily="18" charset="0"/>
                <a:ea typeface="宋体" panose="02010600030101010101" pitchFamily="2" charset="-122"/>
              </a:rPr>
              <a:t></a:t>
            </a:r>
          </a:p>
          <a:p>
            <a:pPr algn="just" eaLnBrk="1" hangingPunct="1">
              <a:lnSpc>
                <a:spcPct val="110000"/>
              </a:lnSpc>
              <a:spcBef>
                <a:spcPct val="50000"/>
              </a:spcBef>
            </a:pPr>
            <a:r>
              <a:rPr kumimoji="1" lang="zh-CN" altLang="en-US" sz="2400">
                <a:latin typeface="Times New Roman" panose="02020603050405020304" pitchFamily="18" charset="0"/>
                <a:ea typeface="宋体" panose="02010600030101010101" pitchFamily="2" charset="-122"/>
              </a:rPr>
              <a:t>        光纤具有巨大的带宽资源</a:t>
            </a:r>
            <a:r>
              <a:rPr kumimoji="1" lang="en-US" altLang="zh-CN" sz="2400">
                <a:latin typeface="Times New Roman" panose="02020603050405020304" pitchFamily="18" charset="0"/>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rPr>
              <a:t>低损耗波段</a:t>
            </a:r>
            <a:r>
              <a:rPr kumimoji="1" lang="en-US" altLang="zh-CN" sz="2400">
                <a:latin typeface="Times New Roman" panose="02020603050405020304" pitchFamily="18" charset="0"/>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WDM</a:t>
            </a:r>
            <a:r>
              <a:rPr kumimoji="1" lang="zh-CN" altLang="en-US" sz="2400">
                <a:latin typeface="Times New Roman" panose="02020603050405020304" pitchFamily="18" charset="0"/>
                <a:ea typeface="宋体" panose="02010600030101010101" pitchFamily="2" charset="-122"/>
              </a:rPr>
              <a:t>技术使一根光纤的传输容量比单波长传输增加几倍至几十倍甚至几百倍， 从而增加光纤的传输容量，降低成本，具有很大的应用价值和经济价值。</a:t>
            </a:r>
          </a:p>
          <a:p>
            <a:pPr algn="just" eaLnBrk="1" hangingPunct="1">
              <a:lnSpc>
                <a:spcPct val="110000"/>
              </a:lnSpc>
              <a:spcBef>
                <a:spcPct val="50000"/>
              </a:spcBef>
            </a:pPr>
            <a:r>
              <a:rPr kumimoji="1" lang="zh-CN" altLang="en-US" sz="2400">
                <a:latin typeface="Times New Roman" panose="02020603050405020304" pitchFamily="18" charset="0"/>
                <a:ea typeface="宋体" panose="02010600030101010101" pitchFamily="2" charset="-122"/>
              </a:rPr>
              <a:t>        </a:t>
            </a:r>
            <a:r>
              <a:rPr kumimoji="1" lang="en-US" altLang="zh-CN" sz="2400" b="1">
                <a:solidFill>
                  <a:srgbClr val="FF0000"/>
                </a:solidFill>
                <a:latin typeface="Times New Roman" panose="02020603050405020304" pitchFamily="18" charset="0"/>
                <a:ea typeface="宋体" panose="02010600030101010101" pitchFamily="2" charset="-122"/>
              </a:rPr>
              <a:t>2. </a:t>
            </a:r>
            <a:r>
              <a:rPr kumimoji="1" lang="zh-CN" altLang="en-US" sz="2400" b="1">
                <a:solidFill>
                  <a:srgbClr val="FF0000"/>
                </a:solidFill>
                <a:latin typeface="Times New Roman" panose="02020603050405020304" pitchFamily="18" charset="0"/>
                <a:ea typeface="宋体" panose="02010600030101010101" pitchFamily="2" charset="-122"/>
              </a:rPr>
              <a:t>同时传输多种不同类型的信号</a:t>
            </a:r>
          </a:p>
          <a:p>
            <a:pPr algn="just" eaLnBrk="1" hangingPunct="1">
              <a:lnSpc>
                <a:spcPct val="110000"/>
              </a:lnSpc>
              <a:spcBef>
                <a:spcPct val="50000"/>
              </a:spcBef>
            </a:pPr>
            <a:r>
              <a:rPr kumimoji="1" lang="zh-CN" altLang="en-US" sz="2400">
                <a:latin typeface="Times New Roman" panose="02020603050405020304" pitchFamily="18" charset="0"/>
                <a:ea typeface="宋体" panose="02010600030101010101" pitchFamily="2" charset="-122"/>
              </a:rPr>
              <a:t>       由于</a:t>
            </a:r>
            <a:r>
              <a:rPr kumimoji="1" lang="en-US" altLang="zh-CN" sz="2400">
                <a:latin typeface="Times New Roman" panose="02020603050405020304" pitchFamily="18" charset="0"/>
                <a:ea typeface="宋体" panose="02010600030101010101" pitchFamily="2" charset="-122"/>
              </a:rPr>
              <a:t>WDM</a:t>
            </a:r>
            <a:r>
              <a:rPr kumimoji="1" lang="zh-CN" altLang="en-US" sz="2400">
                <a:latin typeface="Times New Roman" panose="02020603050405020304" pitchFamily="18" charset="0"/>
                <a:ea typeface="宋体" panose="02010600030101010101" pitchFamily="2" charset="-122"/>
              </a:rPr>
              <a:t>技术使用的各波长的信道相互独立，因而可以传输</a:t>
            </a:r>
            <a:r>
              <a:rPr kumimoji="1" lang="zh-CN" altLang="en-US" sz="2400">
                <a:solidFill>
                  <a:srgbClr val="FF0000"/>
                </a:solidFill>
                <a:latin typeface="Times New Roman" panose="02020603050405020304" pitchFamily="18" charset="0"/>
                <a:ea typeface="宋体" panose="02010600030101010101" pitchFamily="2" charset="-122"/>
              </a:rPr>
              <a:t>特性</a:t>
            </a:r>
            <a:r>
              <a:rPr kumimoji="1" lang="zh-CN" altLang="en-US" sz="2400">
                <a:latin typeface="Times New Roman" panose="02020603050405020304" pitchFamily="18" charset="0"/>
                <a:ea typeface="宋体" panose="02010600030101010101" pitchFamily="2" charset="-122"/>
              </a:rPr>
              <a:t>和</a:t>
            </a:r>
            <a:r>
              <a:rPr kumimoji="1" lang="zh-CN" altLang="en-US" sz="2400">
                <a:solidFill>
                  <a:srgbClr val="FF0000"/>
                </a:solidFill>
                <a:latin typeface="Times New Roman" panose="02020603050405020304" pitchFamily="18" charset="0"/>
                <a:ea typeface="宋体" panose="02010600030101010101" pitchFamily="2" charset="-122"/>
              </a:rPr>
              <a:t>速率</a:t>
            </a:r>
            <a:r>
              <a:rPr kumimoji="1" lang="zh-CN" altLang="en-US" sz="2400">
                <a:latin typeface="Times New Roman" panose="02020603050405020304" pitchFamily="18" charset="0"/>
                <a:ea typeface="宋体" panose="02010600030101010101" pitchFamily="2" charset="-122"/>
              </a:rPr>
              <a:t>完全不同的信号，完成各种电信业务信号的综合传输，如</a:t>
            </a:r>
            <a:r>
              <a:rPr kumimoji="1" lang="en-US" altLang="zh-CN" sz="2400">
                <a:latin typeface="Times New Roman" panose="02020603050405020304" pitchFamily="18" charset="0"/>
                <a:ea typeface="宋体" panose="02010600030101010101" pitchFamily="2" charset="-122"/>
              </a:rPr>
              <a:t>PDH</a:t>
            </a:r>
            <a:r>
              <a:rPr kumimoji="1" lang="zh-CN" altLang="en-US" sz="2400">
                <a:latin typeface="Times New Roman" panose="02020603050405020304" pitchFamily="18" charset="0"/>
                <a:ea typeface="宋体" panose="02010600030101010101" pitchFamily="2" charset="-122"/>
              </a:rPr>
              <a:t>信号和</a:t>
            </a:r>
            <a:r>
              <a:rPr kumimoji="1" lang="en-US" altLang="zh-CN" sz="2400">
                <a:latin typeface="Times New Roman" panose="02020603050405020304" pitchFamily="18" charset="0"/>
                <a:ea typeface="宋体" panose="02010600030101010101" pitchFamily="2" charset="-122"/>
              </a:rPr>
              <a:t>SDH</a:t>
            </a:r>
            <a:r>
              <a:rPr kumimoji="1" lang="zh-CN" altLang="en-US" sz="2400">
                <a:latin typeface="Times New Roman" panose="02020603050405020304" pitchFamily="18" charset="0"/>
                <a:ea typeface="宋体" panose="02010600030101010101" pitchFamily="2" charset="-122"/>
              </a:rPr>
              <a:t>信号，数字信号和模拟信号，多种业务</a:t>
            </a:r>
            <a:r>
              <a:rPr kumimoji="1" lang="en-US" altLang="zh-CN" sz="2400">
                <a:latin typeface="Times New Roman" panose="02020603050405020304" pitchFamily="18" charset="0"/>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rPr>
              <a:t>音频、视频、数据等</a:t>
            </a:r>
            <a:r>
              <a:rPr kumimoji="1" lang="en-US" altLang="zh-CN" sz="2400">
                <a:latin typeface="Times New Roman" panose="02020603050405020304" pitchFamily="18" charset="0"/>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rPr>
              <a:t>的混合传输等。</a:t>
            </a:r>
          </a:p>
        </p:txBody>
      </p:sp>
      <p:sp>
        <p:nvSpPr>
          <p:cNvPr id="5632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63950003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9474">
                                            <p:txEl>
                                              <p:pRg st="1" end="1"/>
                                            </p:txEl>
                                          </p:spTgt>
                                        </p:tgtEl>
                                        <p:attrNameLst>
                                          <p:attrName>style.visibility</p:attrName>
                                        </p:attrNameLst>
                                      </p:cBhvr>
                                      <p:to>
                                        <p:strVal val="visible"/>
                                      </p:to>
                                    </p:set>
                                    <p:anim calcmode="lin" valueType="num">
                                      <p:cBhvr additive="base">
                                        <p:cTn id="7" dur="500" fill="hold"/>
                                        <p:tgtEl>
                                          <p:spTgt spid="112947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947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9474">
                                            <p:txEl>
                                              <p:pRg st="2" end="2"/>
                                            </p:txEl>
                                          </p:spTgt>
                                        </p:tgtEl>
                                        <p:attrNameLst>
                                          <p:attrName>style.visibility</p:attrName>
                                        </p:attrNameLst>
                                      </p:cBhvr>
                                      <p:to>
                                        <p:strVal val="visible"/>
                                      </p:to>
                                    </p:set>
                                    <p:anim calcmode="lin" valueType="num">
                                      <p:cBhvr additive="base">
                                        <p:cTn id="11" dur="500" fill="hold"/>
                                        <p:tgtEl>
                                          <p:spTgt spid="112947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294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129474">
                                            <p:txEl>
                                              <p:pRg st="3" end="3"/>
                                            </p:txEl>
                                          </p:spTgt>
                                        </p:tgtEl>
                                        <p:attrNameLst>
                                          <p:attrName>style.visibility</p:attrName>
                                        </p:attrNameLst>
                                      </p:cBhvr>
                                      <p:to>
                                        <p:strVal val="visible"/>
                                      </p:to>
                                    </p:set>
                                    <p:anim calcmode="lin" valueType="num">
                                      <p:cBhvr additive="base">
                                        <p:cTn id="17" dur="500" fill="hold"/>
                                        <p:tgtEl>
                                          <p:spTgt spid="112947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947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29474">
                                            <p:txEl>
                                              <p:pRg st="4" end="4"/>
                                            </p:txEl>
                                          </p:spTgt>
                                        </p:tgtEl>
                                        <p:attrNameLst>
                                          <p:attrName>style.visibility</p:attrName>
                                        </p:attrNameLst>
                                      </p:cBhvr>
                                      <p:to>
                                        <p:strVal val="visible"/>
                                      </p:to>
                                    </p:set>
                                    <p:anim calcmode="lin" valueType="num">
                                      <p:cBhvr additive="base">
                                        <p:cTn id="21" dur="500" fill="hold"/>
                                        <p:tgtEl>
                                          <p:spTgt spid="112947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2947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1166813"/>
            <a:ext cx="82296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30000"/>
              </a:lnSpc>
              <a:spcBef>
                <a:spcPct val="50000"/>
              </a:spcBef>
            </a:pPr>
            <a:r>
              <a:rPr kumimoji="1" lang="en-US" altLang="zh-CN" sz="2800" b="1">
                <a:solidFill>
                  <a:srgbClr val="990099"/>
                </a:solidFill>
                <a:latin typeface="Times New Roman" panose="02020603050405020304" pitchFamily="18" charset="0"/>
                <a:ea typeface="楷体_GB2312" pitchFamily="49" charset="-122"/>
              </a:rPr>
              <a:t>WDM</a:t>
            </a:r>
            <a:r>
              <a:rPr kumimoji="1" lang="zh-CN" altLang="en-US" sz="2800" b="1">
                <a:solidFill>
                  <a:srgbClr val="990099"/>
                </a:solidFill>
                <a:latin typeface="Times New Roman" panose="02020603050405020304" pitchFamily="18" charset="0"/>
                <a:ea typeface="楷体_GB2312" pitchFamily="49" charset="-122"/>
              </a:rPr>
              <a:t>技术的主要特点</a:t>
            </a:r>
            <a:endParaRPr kumimoji="1" lang="zh-CN" altLang="en-US" sz="2400">
              <a:latin typeface="Times New Roman" panose="02020603050405020304" pitchFamily="18" charset="0"/>
              <a:ea typeface="宋体" panose="02010600030101010101" pitchFamily="2" charset="-122"/>
            </a:endParaRPr>
          </a:p>
          <a:p>
            <a:pPr algn="just" eaLnBrk="1" hangingPunct="1">
              <a:lnSpc>
                <a:spcPct val="120000"/>
              </a:lnSpc>
              <a:spcBef>
                <a:spcPct val="30000"/>
              </a:spcBef>
            </a:pPr>
            <a:r>
              <a:rPr kumimoji="1" lang="zh-CN" altLang="en-US" sz="2400">
                <a:latin typeface="Times New Roman" panose="02020603050405020304" pitchFamily="18" charset="0"/>
                <a:ea typeface="宋体" panose="02010600030101010101" pitchFamily="2" charset="-122"/>
              </a:rPr>
              <a:t>        </a:t>
            </a:r>
            <a:r>
              <a:rPr kumimoji="1" lang="en-US" altLang="zh-CN" sz="2400" b="1">
                <a:solidFill>
                  <a:srgbClr val="FF0000"/>
                </a:solidFill>
                <a:latin typeface="Times New Roman" panose="02020603050405020304" pitchFamily="18" charset="0"/>
                <a:ea typeface="宋体" panose="02010600030101010101" pitchFamily="2" charset="-122"/>
              </a:rPr>
              <a:t>3. </a:t>
            </a:r>
            <a:r>
              <a:rPr kumimoji="1" lang="zh-CN" altLang="en-US" sz="2400" b="1">
                <a:solidFill>
                  <a:srgbClr val="FF0000"/>
                </a:solidFill>
                <a:latin typeface="Times New Roman" panose="02020603050405020304" pitchFamily="18" charset="0"/>
                <a:ea typeface="宋体" panose="02010600030101010101" pitchFamily="2" charset="-122"/>
              </a:rPr>
              <a:t>节省线路投资</a:t>
            </a:r>
          </a:p>
          <a:p>
            <a:pPr algn="just" eaLnBrk="1" hangingPunct="1">
              <a:lnSpc>
                <a:spcPct val="120000"/>
              </a:lnSpc>
              <a:spcBef>
                <a:spcPct val="30000"/>
              </a:spcBef>
            </a:pPr>
            <a:r>
              <a:rPr kumimoji="1" lang="zh-CN" altLang="en-US" sz="2400">
                <a:latin typeface="Times New Roman" panose="02020603050405020304" pitchFamily="18" charset="0"/>
                <a:ea typeface="宋体" panose="02010600030101010101" pitchFamily="2" charset="-122"/>
              </a:rPr>
              <a:t>        采用</a:t>
            </a:r>
            <a:r>
              <a:rPr kumimoji="1" lang="en-US" altLang="zh-CN" sz="2400">
                <a:latin typeface="Times New Roman" panose="02020603050405020304" pitchFamily="18" charset="0"/>
                <a:ea typeface="宋体" panose="02010600030101010101" pitchFamily="2" charset="-122"/>
              </a:rPr>
              <a:t>WDM</a:t>
            </a:r>
            <a:r>
              <a:rPr kumimoji="1" lang="zh-CN" altLang="en-US" sz="2400">
                <a:latin typeface="Times New Roman" panose="02020603050405020304" pitchFamily="18" charset="0"/>
                <a:ea typeface="宋体" panose="02010600030101010101" pitchFamily="2" charset="-122"/>
              </a:rPr>
              <a:t>技术可使</a:t>
            </a:r>
            <a:r>
              <a:rPr kumimoji="1" lang="en-US" altLang="zh-CN" sz="2400">
                <a:latin typeface="Times New Roman" panose="02020603050405020304" pitchFamily="18" charset="0"/>
                <a:ea typeface="宋体" panose="02010600030101010101" pitchFamily="2" charset="-122"/>
              </a:rPr>
              <a:t>N</a:t>
            </a:r>
            <a:r>
              <a:rPr kumimoji="1" lang="zh-CN" altLang="en-US" sz="2400">
                <a:latin typeface="Times New Roman" panose="02020603050405020304" pitchFamily="18" charset="0"/>
                <a:ea typeface="宋体" panose="02010600030101010101" pitchFamily="2" charset="-122"/>
              </a:rPr>
              <a:t>个波长复用起来在单根光纤中传输，也可实现单根光纤双向传输，在长途大容量传输时可以节约大量光纤。另外，对已建成的光纤通信系统扩容方便，只要原系统的功率余量较大，就可进一步增容而不必对原系统作大的改动。</a:t>
            </a:r>
          </a:p>
          <a:p>
            <a:pPr algn="just" eaLnBrk="1" hangingPunct="1">
              <a:lnSpc>
                <a:spcPct val="120000"/>
              </a:lnSpc>
              <a:spcBef>
                <a:spcPct val="30000"/>
              </a:spcBef>
            </a:pPr>
            <a:r>
              <a:rPr kumimoji="1" lang="zh-CN" altLang="en-US" sz="2400">
                <a:latin typeface="Times New Roman" panose="02020603050405020304" pitchFamily="18" charset="0"/>
                <a:ea typeface="宋体" panose="02010600030101010101" pitchFamily="2" charset="-122"/>
              </a:rPr>
              <a:t>        </a:t>
            </a:r>
            <a:r>
              <a:rPr kumimoji="1" lang="en-US" altLang="zh-CN" sz="2400" b="1">
                <a:solidFill>
                  <a:srgbClr val="FF0000"/>
                </a:solidFill>
                <a:latin typeface="Times New Roman" panose="02020603050405020304" pitchFamily="18" charset="0"/>
                <a:ea typeface="宋体" panose="02010600030101010101" pitchFamily="2" charset="-122"/>
              </a:rPr>
              <a:t>4. </a:t>
            </a:r>
            <a:r>
              <a:rPr kumimoji="1" lang="zh-CN" altLang="en-US" sz="2400" b="1">
                <a:solidFill>
                  <a:srgbClr val="FF0000"/>
                </a:solidFill>
                <a:latin typeface="Times New Roman" panose="02020603050405020304" pitchFamily="18" charset="0"/>
                <a:ea typeface="宋体" panose="02010600030101010101" pitchFamily="2" charset="-122"/>
              </a:rPr>
              <a:t>降低器件的超高速要求</a:t>
            </a:r>
            <a:r>
              <a:rPr kumimoji="1" lang="zh-CN" altLang="en-US" sz="2400" b="1">
                <a:latin typeface="Times New Roman" panose="02020603050405020304" pitchFamily="18" charset="0"/>
                <a:ea typeface="宋体" panose="02010600030101010101" pitchFamily="2" charset="-122"/>
              </a:rPr>
              <a:t></a:t>
            </a:r>
          </a:p>
          <a:p>
            <a:pPr algn="just" eaLnBrk="1" hangingPunct="1">
              <a:lnSpc>
                <a:spcPct val="120000"/>
              </a:lnSpc>
              <a:spcBef>
                <a:spcPct val="30000"/>
              </a:spcBef>
            </a:pPr>
            <a:r>
              <a:rPr kumimoji="1" lang="zh-CN" altLang="en-US" sz="2400">
                <a:latin typeface="Times New Roman" panose="02020603050405020304" pitchFamily="18" charset="0"/>
                <a:ea typeface="宋体" panose="02010600030101010101" pitchFamily="2" charset="-122"/>
              </a:rPr>
              <a:t>        随着传输速率的不断提高，许多光电器件的响应速度已明显不足，使用</a:t>
            </a:r>
            <a:r>
              <a:rPr kumimoji="1" lang="en-US" altLang="zh-CN" sz="2400">
                <a:latin typeface="Times New Roman" panose="02020603050405020304" pitchFamily="18" charset="0"/>
                <a:ea typeface="宋体" panose="02010600030101010101" pitchFamily="2" charset="-122"/>
              </a:rPr>
              <a:t>WDM</a:t>
            </a:r>
            <a:r>
              <a:rPr kumimoji="1" lang="zh-CN" altLang="en-US" sz="2400">
                <a:latin typeface="Times New Roman" panose="02020603050405020304" pitchFamily="18" charset="0"/>
                <a:ea typeface="宋体" panose="02010600030101010101" pitchFamily="2" charset="-122"/>
              </a:rPr>
              <a:t>技术可降低对一些器件在性能上的极高要求，同时又可实现大容量传输。 </a:t>
            </a:r>
          </a:p>
        </p:txBody>
      </p:sp>
      <p:sp>
        <p:nvSpPr>
          <p:cNvPr id="57347"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153121671"/>
      </p:ext>
    </p:extLst>
  </p:cSld>
  <p:clrMapOvr>
    <a:masterClrMapping/>
  </p:clrMapOvr>
  <p:transition>
    <p:blinds dir="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152400" y="944563"/>
            <a:ext cx="7924800" cy="34224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30000"/>
              </a:lnSpc>
              <a:spcBef>
                <a:spcPct val="50000"/>
              </a:spcBef>
            </a:pPr>
            <a:r>
              <a:rPr kumimoji="1" lang="en-US" altLang="zh-CN" sz="2800" b="1" dirty="0">
                <a:solidFill>
                  <a:srgbClr val="990099"/>
                </a:solidFill>
                <a:latin typeface="楷体_GB2312" pitchFamily="49" charset="-122"/>
                <a:ea typeface="楷体_GB2312" pitchFamily="49" charset="-122"/>
              </a:rPr>
              <a:t>WDM</a:t>
            </a:r>
            <a:r>
              <a:rPr kumimoji="1" lang="zh-CN" altLang="en-US" sz="2800" b="1" dirty="0">
                <a:solidFill>
                  <a:srgbClr val="990099"/>
                </a:solidFill>
                <a:latin typeface="楷体_GB2312" pitchFamily="49" charset="-122"/>
                <a:ea typeface="楷体_GB2312" pitchFamily="49" charset="-122"/>
              </a:rPr>
              <a:t>技术的主要</a:t>
            </a:r>
            <a:r>
              <a:rPr kumimoji="1" lang="zh-CN" altLang="en-US" sz="2800" b="1" dirty="0" smtClean="0">
                <a:solidFill>
                  <a:srgbClr val="990099"/>
                </a:solidFill>
                <a:latin typeface="楷体_GB2312" pitchFamily="49" charset="-122"/>
                <a:ea typeface="楷体_GB2312" pitchFamily="49" charset="-122"/>
              </a:rPr>
              <a:t>特点</a:t>
            </a:r>
            <a:endParaRPr kumimoji="1" lang="en-US" altLang="zh-CN" sz="2800" dirty="0">
              <a:latin typeface="楷体_GB2312" pitchFamily="49" charset="-122"/>
              <a:ea typeface="楷体_GB2312" pitchFamily="49" charset="-122"/>
            </a:endParaRPr>
          </a:p>
          <a:p>
            <a:pPr algn="just" eaLnBrk="1" hangingPunct="1">
              <a:lnSpc>
                <a:spcPct val="130000"/>
              </a:lnSpc>
              <a:spcBef>
                <a:spcPct val="50000"/>
              </a:spcBef>
            </a:pPr>
            <a:r>
              <a:rPr kumimoji="1" lang="en-US" altLang="zh-CN" sz="2400" b="1" dirty="0" smtClean="0">
                <a:solidFill>
                  <a:srgbClr val="FF0000"/>
                </a:solidFill>
                <a:latin typeface="Times New Roman" panose="02020603050405020304" pitchFamily="18" charset="0"/>
                <a:ea typeface="宋体" panose="02010600030101010101" pitchFamily="2" charset="-122"/>
              </a:rPr>
              <a:t>5</a:t>
            </a:r>
            <a:r>
              <a:rPr kumimoji="1" lang="en-US" altLang="zh-CN" sz="2400" b="1" dirty="0">
                <a:solidFill>
                  <a:srgbClr val="FF0000"/>
                </a:solidFill>
                <a:latin typeface="Times New Roman" panose="02020603050405020304" pitchFamily="18" charset="0"/>
                <a:ea typeface="宋体" panose="02010600030101010101" pitchFamily="2" charset="-122"/>
              </a:rPr>
              <a:t>. </a:t>
            </a:r>
            <a:r>
              <a:rPr kumimoji="1" lang="zh-CN" altLang="en-US" sz="2400" b="1" dirty="0">
                <a:solidFill>
                  <a:srgbClr val="FF0000"/>
                </a:solidFill>
                <a:latin typeface="Times New Roman" panose="02020603050405020304" pitchFamily="18" charset="0"/>
                <a:ea typeface="宋体" panose="02010600030101010101" pitchFamily="2" charset="-122"/>
              </a:rPr>
              <a:t>高度的组网灵活性、 经济性和可靠性</a:t>
            </a:r>
            <a:r>
              <a:rPr kumimoji="1" lang="zh-CN" altLang="en-US" sz="2400" dirty="0">
                <a:solidFill>
                  <a:srgbClr val="000000"/>
                </a:solidFill>
                <a:latin typeface="Times New Roman" panose="02020603050405020304" pitchFamily="18" charset="0"/>
                <a:ea typeface="宋体" panose="02010600030101010101" pitchFamily="2" charset="-122"/>
              </a:rPr>
              <a:t></a:t>
            </a:r>
          </a:p>
          <a:p>
            <a:pPr algn="just" eaLnBrk="1" hangingPunct="1">
              <a:lnSpc>
                <a:spcPct val="130000"/>
              </a:lnSpc>
              <a:spcBef>
                <a:spcPct val="50000"/>
              </a:spcBef>
            </a:pPr>
            <a:r>
              <a:rPr kumimoji="1" lang="zh-CN" altLang="en-US" sz="2400" dirty="0">
                <a:solidFill>
                  <a:srgbClr val="000000"/>
                </a:solidFill>
                <a:latin typeface="Times New Roman" panose="02020603050405020304" pitchFamily="18" charset="0"/>
                <a:ea typeface="宋体" panose="02010600030101010101" pitchFamily="2" charset="-122"/>
              </a:rPr>
              <a:t>         </a:t>
            </a:r>
            <a:r>
              <a:rPr kumimoji="1" lang="en-US" altLang="zh-CN" sz="2400" dirty="0">
                <a:solidFill>
                  <a:srgbClr val="000000"/>
                </a:solidFill>
                <a:latin typeface="Times New Roman" panose="02020603050405020304" pitchFamily="18" charset="0"/>
                <a:ea typeface="宋体" panose="02010600030101010101" pitchFamily="2" charset="-122"/>
              </a:rPr>
              <a:t>WDM</a:t>
            </a:r>
            <a:r>
              <a:rPr kumimoji="1" lang="zh-CN" altLang="en-US" sz="2400" dirty="0">
                <a:solidFill>
                  <a:srgbClr val="000000"/>
                </a:solidFill>
                <a:latin typeface="Times New Roman" panose="02020603050405020304" pitchFamily="18" charset="0"/>
                <a:ea typeface="宋体" panose="02010600030101010101" pitchFamily="2" charset="-122"/>
              </a:rPr>
              <a:t>技术有很多应用形式，如长途干线网、广播分配网、多路多址局域网。可以利用</a:t>
            </a:r>
            <a:r>
              <a:rPr kumimoji="1" lang="en-US" altLang="zh-CN" sz="2400" dirty="0">
                <a:solidFill>
                  <a:srgbClr val="000000"/>
                </a:solidFill>
                <a:latin typeface="Times New Roman" panose="02020603050405020304" pitchFamily="18" charset="0"/>
                <a:ea typeface="宋体" panose="02010600030101010101" pitchFamily="2" charset="-122"/>
              </a:rPr>
              <a:t>WDM</a:t>
            </a:r>
            <a:r>
              <a:rPr kumimoji="1" lang="zh-CN" altLang="en-US" sz="2400" dirty="0">
                <a:solidFill>
                  <a:srgbClr val="000000"/>
                </a:solidFill>
                <a:latin typeface="Times New Roman" panose="02020603050405020304" pitchFamily="18" charset="0"/>
                <a:ea typeface="宋体" panose="02010600030101010101" pitchFamily="2" charset="-122"/>
              </a:rPr>
              <a:t>技术选择路由，实现网络交换和故障恢复，从而实现未来的透明、 灵活、经济且具有高度生存性的光网络。 </a:t>
            </a:r>
          </a:p>
        </p:txBody>
      </p:sp>
      <p:sp>
        <p:nvSpPr>
          <p:cNvPr id="58371"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362200" y="4343400"/>
            <a:ext cx="4063377" cy="2414747"/>
          </a:xfrm>
          <a:prstGeom prst="rect">
            <a:avLst/>
          </a:prstGeom>
        </p:spPr>
      </p:pic>
    </p:spTree>
    <p:extLst>
      <p:ext uri="{BB962C8B-B14F-4D97-AF65-F5344CB8AC3E}">
        <p14:creationId xmlns:p14="http://schemas.microsoft.com/office/powerpoint/2010/main" val="3619583666"/>
      </p:ext>
    </p:extLst>
  </p:cSld>
  <p:clrMapOvr>
    <a:masterClrMapping/>
  </p:clrMapOvr>
  <p:transition>
    <p:blinds dir="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国际电信联盟</a:t>
            </a:r>
          </a:p>
        </p:txBody>
      </p:sp>
      <p:sp>
        <p:nvSpPr>
          <p:cNvPr id="59395"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mtClean="0">
                <a:ea typeface="宋体" panose="02010600030101010101" pitchFamily="2" charset="-122"/>
              </a:rPr>
              <a:t>   国际电信联盟是联合国的一个专门机构，也是联合国机构中历史最长的一个国际组织。简称“国际电联”，“电联”或“</a:t>
            </a:r>
            <a:r>
              <a:rPr lang="en-US" altLang="zh-CN" smtClean="0">
                <a:ea typeface="宋体" panose="02010600030101010101" pitchFamily="2" charset="-122"/>
              </a:rPr>
              <a:t>ITU”</a:t>
            </a:r>
            <a:r>
              <a:rPr lang="zh-CN" altLang="en-US" smtClean="0">
                <a:ea typeface="宋体" panose="02010600030101010101" pitchFamily="2" charset="-122"/>
              </a:rPr>
              <a:t>。国际电联是主管信息通信技术事务的联合国机构。作为世界范围内联系各国政府和私营部门的纽带，国际电联通过其麾下的无线电通信、标准化和发展电信展电信展览活动，而且是信息社会世界高峰会议的主办机构。国际电联总部设于瑞士日内瓦，其成员包括</a:t>
            </a:r>
            <a:r>
              <a:rPr lang="en-US" altLang="zh-CN" smtClean="0">
                <a:ea typeface="宋体" panose="02010600030101010101" pitchFamily="2" charset="-122"/>
              </a:rPr>
              <a:t>191</a:t>
            </a:r>
            <a:r>
              <a:rPr lang="zh-CN" altLang="en-US" smtClean="0">
                <a:ea typeface="宋体" panose="02010600030101010101" pitchFamily="2" charset="-122"/>
              </a:rPr>
              <a:t>个成员国和</a:t>
            </a:r>
            <a:r>
              <a:rPr lang="en-US" altLang="zh-CN" smtClean="0">
                <a:ea typeface="宋体" panose="02010600030101010101" pitchFamily="2" charset="-122"/>
              </a:rPr>
              <a:t>700</a:t>
            </a:r>
            <a:r>
              <a:rPr lang="zh-CN" altLang="en-US" smtClean="0">
                <a:ea typeface="宋体" panose="02010600030101010101" pitchFamily="2" charset="-122"/>
              </a:rPr>
              <a:t>多个部门成员及部门准成员。每年的</a:t>
            </a:r>
            <a:r>
              <a:rPr lang="en-US" altLang="zh-CN" smtClean="0">
                <a:ea typeface="宋体" panose="02010600030101010101" pitchFamily="2" charset="-122"/>
              </a:rPr>
              <a:t>5</a:t>
            </a:r>
            <a:r>
              <a:rPr lang="zh-CN" altLang="en-US" smtClean="0">
                <a:ea typeface="宋体" panose="02010600030101010101" pitchFamily="2" charset="-122"/>
              </a:rPr>
              <a:t>月</a:t>
            </a:r>
            <a:r>
              <a:rPr lang="en-US" altLang="zh-CN" smtClean="0">
                <a:ea typeface="宋体" panose="02010600030101010101" pitchFamily="2" charset="-122"/>
              </a:rPr>
              <a:t>17</a:t>
            </a:r>
            <a:r>
              <a:rPr lang="zh-CN" altLang="en-US" smtClean="0">
                <a:ea typeface="宋体" panose="02010600030101010101" pitchFamily="2" charset="-122"/>
              </a:rPr>
              <a:t>日是世界电信日</a:t>
            </a:r>
            <a:r>
              <a:rPr lang="en-US" altLang="zh-CN" smtClean="0">
                <a:ea typeface="宋体" panose="02010600030101010101" pitchFamily="2" charset="-122"/>
              </a:rPr>
              <a:t>(World Telecommunication Day)</a:t>
            </a:r>
            <a:r>
              <a:rPr lang="zh-CN" altLang="en-US" smtClean="0">
                <a:ea typeface="宋体" panose="02010600030101010101" pitchFamily="2" charset="-122"/>
              </a:rPr>
              <a:t>。 </a:t>
            </a:r>
          </a:p>
        </p:txBody>
      </p:sp>
      <p:pic>
        <p:nvPicPr>
          <p:cNvPr id="2" name="图片 1"/>
          <p:cNvPicPr>
            <a:picLocks noChangeAspect="1"/>
          </p:cNvPicPr>
          <p:nvPr/>
        </p:nvPicPr>
        <p:blipFill>
          <a:blip r:embed="rId2"/>
          <a:stretch>
            <a:fillRect/>
          </a:stretch>
        </p:blipFill>
        <p:spPr>
          <a:xfrm>
            <a:off x="7641891" y="1"/>
            <a:ext cx="1522095" cy="1295400"/>
          </a:xfrm>
          <a:prstGeom prst="rect">
            <a:avLst/>
          </a:prstGeom>
        </p:spPr>
      </p:pic>
    </p:spTree>
    <p:extLst>
      <p:ext uri="{BB962C8B-B14F-4D97-AF65-F5344CB8AC3E}">
        <p14:creationId xmlns:p14="http://schemas.microsoft.com/office/powerpoint/2010/main" val="959166772"/>
      </p:ext>
    </p:extLst>
  </p:cSld>
  <p:clrMapOvr>
    <a:masterClrMapping/>
  </p:clrMapOvr>
  <p:transition>
    <p:blinds dir="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国际电信联盟</a:t>
            </a:r>
          </a:p>
        </p:txBody>
      </p:sp>
      <p:sp>
        <p:nvSpPr>
          <p:cNvPr id="60419" name="Rectangle 3"/>
          <p:cNvSpPr>
            <a:spLocks noGrp="1" noChangeArrowheads="1"/>
          </p:cNvSpPr>
          <p:nvPr>
            <p:ph type="body" idx="1"/>
          </p:nvPr>
        </p:nvSpPr>
        <p:spPr>
          <a:xfrm>
            <a:off x="457200" y="1524000"/>
            <a:ext cx="8229600" cy="4562475"/>
          </a:xfrm>
        </p:spPr>
        <p:txBody>
          <a:bodyPr/>
          <a:lstStyle/>
          <a:p>
            <a:pPr eaLnBrk="1" hangingPunct="1">
              <a:lnSpc>
                <a:spcPct val="90000"/>
              </a:lnSpc>
              <a:buFont typeface="Wingdings" panose="05000000000000000000" pitchFamily="2" charset="2"/>
              <a:buNone/>
            </a:pPr>
            <a:r>
              <a:rPr lang="zh-CN" altLang="en-US" sz="2000" smtClean="0">
                <a:ea typeface="宋体" panose="02010600030101010101" pitchFamily="2" charset="-122"/>
              </a:rPr>
              <a:t>    国际电联因标准制定工作而享有盛名。标准制定是其最早开始从事的工作。身处全球发展最为迅猛的行业，电信标准化部门坚持走不断发展的道路，简化工作方法，采用更为灵活的协作方式，满足日趋复杂的市场需求。来自世界各地的行业、公共部门和研发实体的专家定期会面，共同制定错综复杂的技术规范，以确保各类通信系统可与构成当今繁复的</a:t>
            </a:r>
            <a:r>
              <a:rPr lang="en-US" altLang="zh-CN" sz="2000" smtClean="0">
                <a:ea typeface="宋体" panose="02010600030101010101" pitchFamily="2" charset="-122"/>
              </a:rPr>
              <a:t>ICT</a:t>
            </a:r>
            <a:r>
              <a:rPr lang="zh-CN" altLang="en-US" sz="2000" smtClean="0">
                <a:ea typeface="宋体" panose="02010600030101010101" pitchFamily="2" charset="-122"/>
              </a:rPr>
              <a:t>网络与业务的多种网元实现无缝的互操作。合作使行业内的主要竞争对手握手言和，着眼于就新技术达成全球共识，</a:t>
            </a:r>
            <a:r>
              <a:rPr lang="en-US" altLang="zh-CN" sz="2000" smtClean="0">
                <a:ea typeface="宋体" panose="02010600030101010101" pitchFamily="2" charset="-122"/>
              </a:rPr>
              <a:t>ITU</a:t>
            </a:r>
            <a:r>
              <a:rPr lang="zh-CN" altLang="en-US" sz="2000" smtClean="0">
                <a:ea typeface="宋体" panose="02010600030101010101" pitchFamily="2" charset="-122"/>
              </a:rPr>
              <a:t>电信</a:t>
            </a:r>
            <a:r>
              <a:rPr lang="en-US" altLang="zh-CN" sz="2000" smtClean="0">
                <a:ea typeface="宋体" panose="02010600030101010101" pitchFamily="2" charset="-122"/>
              </a:rPr>
              <a:t>-T</a:t>
            </a:r>
            <a:r>
              <a:rPr lang="zh-CN" altLang="en-US" sz="2000" smtClean="0">
                <a:ea typeface="宋体" panose="02010600030101010101" pitchFamily="2" charset="-122"/>
              </a:rPr>
              <a:t>的标准（又称建议书）是作为各项经济活动的命脉的当代信息和通信网络的根基。对制造商而言，这些标准是他们打入世界市场的方便之门，有利于在生产与配送方面实现规模经济，因为他们深知，符合</a:t>
            </a:r>
            <a:r>
              <a:rPr lang="en-US" altLang="zh-CN" sz="2000" smtClean="0">
                <a:ea typeface="宋体" panose="02010600030101010101" pitchFamily="2" charset="-122"/>
              </a:rPr>
              <a:t>ITU-T</a:t>
            </a:r>
            <a:r>
              <a:rPr lang="zh-CN" altLang="en-US" sz="2000" smtClean="0">
                <a:ea typeface="宋体" panose="02010600030101010101" pitchFamily="2" charset="-122"/>
              </a:rPr>
              <a:t>标准的系统将通行全球：无论是对电信巨头、跨国公司的采购者还是普通的消费者，这些标准都可确保其采购的设备能够轻而易举地与其它现有系统相互集成。展望未来，电信标准化部门面临的主要挑战之一是不同产业类型的融合。随着传统电话业务、移动网络、电视和无线电广播开始承载新型业务，一场通信和信息处理方式的变革业已拉开序幕。 </a:t>
            </a:r>
          </a:p>
        </p:txBody>
      </p:sp>
    </p:spTree>
    <p:extLst>
      <p:ext uri="{BB962C8B-B14F-4D97-AF65-F5344CB8AC3E}">
        <p14:creationId xmlns:p14="http://schemas.microsoft.com/office/powerpoint/2010/main" val="2304799478"/>
      </p:ext>
    </p:extLst>
  </p:cSld>
  <p:clrMapOvr>
    <a:masterClrMapping/>
  </p:clrMapOvr>
  <p:transition>
    <p:blinds dir="ver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457200"/>
            <a:ext cx="7391400" cy="487363"/>
          </a:xfrm>
        </p:spPr>
        <p:txBody>
          <a:bodyPr/>
          <a:lstStyle/>
          <a:p>
            <a:r>
              <a:rPr lang="zh-CN" altLang="en-US" dirty="0" smtClean="0"/>
              <a:t>光纤通信信道</a:t>
            </a:r>
            <a:endParaRPr lang="zh-CN" altLang="en-US" dirty="0"/>
          </a:p>
        </p:txBody>
      </p:sp>
      <p:pic>
        <p:nvPicPr>
          <p:cNvPr id="5" name="图片 4"/>
          <p:cNvPicPr>
            <a:picLocks noChangeAspect="1"/>
          </p:cNvPicPr>
          <p:nvPr/>
        </p:nvPicPr>
        <p:blipFill>
          <a:blip r:embed="rId2"/>
          <a:stretch>
            <a:fillRect/>
          </a:stretch>
        </p:blipFill>
        <p:spPr>
          <a:xfrm>
            <a:off x="3212327" y="-1"/>
            <a:ext cx="5931673" cy="6858001"/>
          </a:xfrm>
          <a:prstGeom prst="rect">
            <a:avLst/>
          </a:prstGeom>
        </p:spPr>
      </p:pic>
      <p:sp>
        <p:nvSpPr>
          <p:cNvPr id="6" name="文本框 5"/>
          <p:cNvSpPr txBox="1"/>
          <p:nvPr/>
        </p:nvSpPr>
        <p:spPr>
          <a:xfrm>
            <a:off x="1318778" y="3000896"/>
            <a:ext cx="1492716" cy="646331"/>
          </a:xfrm>
          <a:prstGeom prst="rect">
            <a:avLst/>
          </a:prstGeom>
          <a:noFill/>
        </p:spPr>
        <p:txBody>
          <a:bodyPr wrap="none" rtlCol="0">
            <a:spAutoFit/>
          </a:bodyPr>
          <a:lstStyle/>
          <a:p>
            <a:r>
              <a:rPr lang="en-US" altLang="zh-CN" dirty="0" smtClean="0"/>
              <a:t>ITU Grid</a:t>
            </a:r>
          </a:p>
          <a:p>
            <a:r>
              <a:rPr lang="en-US" altLang="zh-CN" dirty="0" smtClean="0"/>
              <a:t>Specification</a:t>
            </a:r>
            <a:endParaRPr lang="zh-CN" altLang="en-US" dirty="0"/>
          </a:p>
        </p:txBody>
      </p:sp>
    </p:spTree>
    <p:extLst>
      <p:ext uri="{BB962C8B-B14F-4D97-AF65-F5344CB8AC3E}">
        <p14:creationId xmlns:p14="http://schemas.microsoft.com/office/powerpoint/2010/main" val="38703254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光纤通信信道</a:t>
            </a:r>
            <a:endParaRPr lang="zh-CN" altLang="en-US" dirty="0"/>
          </a:p>
        </p:txBody>
      </p:sp>
      <p:pic>
        <p:nvPicPr>
          <p:cNvPr id="4" name="图片 3"/>
          <p:cNvPicPr>
            <a:picLocks noChangeAspect="1"/>
          </p:cNvPicPr>
          <p:nvPr/>
        </p:nvPicPr>
        <p:blipFill>
          <a:blip r:embed="rId2"/>
          <a:stretch>
            <a:fillRect/>
          </a:stretch>
        </p:blipFill>
        <p:spPr>
          <a:xfrm>
            <a:off x="229628" y="1295400"/>
            <a:ext cx="8990572" cy="5486401"/>
          </a:xfrm>
          <a:prstGeom prst="rect">
            <a:avLst/>
          </a:prstGeom>
        </p:spPr>
      </p:pic>
    </p:spTree>
    <p:extLst>
      <p:ext uri="{BB962C8B-B14F-4D97-AF65-F5344CB8AC3E}">
        <p14:creationId xmlns:p14="http://schemas.microsoft.com/office/powerpoint/2010/main" val="26597681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36.4829"/>
  <p:tag name="ORIGINALWIDTH" val="1173.603"/>
  <p:tag name="OUTPUTDPI" val="1200"/>
  <p:tag name="LATEXADDIN" val="\documentclass{article}&#10;\usepackage{amsmath}&#10;\pagestyle{empty}&#10;\begin{document}&#10;&#10;$\chi^{(1)}\gg\chi^{(2)}\gg\chi^{(3)}\ldots$&#10;&#10;&#10;\end{document}"/>
  <p:tag name="IGUANATEXSIZE" val="20"/>
  <p:tag name="IGUANATEXCURSOR" val="124"/>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3.7346"/>
  <p:tag name="ORIGINALWIDTH" val="1056.618"/>
  <p:tag name="OUTPUTDPI" val="1200"/>
  <p:tag name="LATEXADDIN" val="\documentclass{article}&#10;\usepackage{amsmath}&#10;\pagestyle{empty}&#10;\begin{document}&#10;&#10;$\chi{(j)},(j=1,2,3\ldots)$&#10;&#10;&#10;\end{document}"/>
  <p:tag name="IGUANATEXSIZE" val="20"/>
  <p:tag name="IGUANATEXCURSOR" val="107"/>
  <p:tag name="TRANSPARENCY" val="True"/>
  <p:tag name="FILENAME" val=""/>
  <p:tag name="INPUTTYPE" val="0"/>
  <p:tag name="LATEXENGINEID" val="0"/>
  <p:tag name="TEMPFOLDER" val="c:\temp\"/>
</p:tagLst>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6056</TotalTime>
  <Words>7319</Words>
  <Application>Microsoft Office PowerPoint</Application>
  <PresentationFormat>全屏显示(4:3)</PresentationFormat>
  <Paragraphs>775</Paragraphs>
  <Slides>117</Slides>
  <Notes>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5</vt:i4>
      </vt:variant>
      <vt:variant>
        <vt:lpstr>幻灯片标题</vt:lpstr>
      </vt:variant>
      <vt:variant>
        <vt:i4>117</vt:i4>
      </vt:variant>
    </vt:vector>
  </HeadingPairs>
  <TitlesOfParts>
    <vt:vector size="141" baseType="lpstr">
      <vt:lpstr>PMingLiU</vt:lpstr>
      <vt:lpstr>仿宋_GB2312</vt:lpstr>
      <vt:lpstr>黑体</vt:lpstr>
      <vt:lpstr>华文行楷</vt:lpstr>
      <vt:lpstr>楷体</vt:lpstr>
      <vt:lpstr>楷体_GB2312</vt:lpstr>
      <vt:lpstr>隶书</vt:lpstr>
      <vt:lpstr>宋体</vt:lpstr>
      <vt:lpstr>Arial</vt:lpstr>
      <vt:lpstr>Arial Black</vt:lpstr>
      <vt:lpstr>Calibri</vt:lpstr>
      <vt:lpstr>Symbol</vt:lpstr>
      <vt:lpstr>Tahoma</vt:lpstr>
      <vt:lpstr>Times New Roman</vt:lpstr>
      <vt:lpstr>Verdana</vt:lpstr>
      <vt:lpstr>Webdings</vt:lpstr>
      <vt:lpstr>Wingdings</vt:lpstr>
      <vt:lpstr>Wingdings 2</vt:lpstr>
      <vt:lpstr>sample</vt:lpstr>
      <vt:lpstr>Equation</vt:lpstr>
      <vt:lpstr>Microsoft 公式 3.0</vt:lpstr>
      <vt:lpstr>公式</vt:lpstr>
      <vt:lpstr>Image</vt:lpstr>
      <vt:lpstr>VISIO</vt:lpstr>
      <vt:lpstr>光 纤</vt:lpstr>
      <vt:lpstr>光通信发展简史</vt:lpstr>
      <vt:lpstr>光通信</vt:lpstr>
      <vt:lpstr>光纤通信</vt:lpstr>
      <vt:lpstr>PowerPoint 演示文稿</vt:lpstr>
      <vt:lpstr>主要内容</vt:lpstr>
      <vt:lpstr>光纤的基本概念</vt:lpstr>
      <vt:lpstr>光纤的结构</vt:lpstr>
      <vt:lpstr>光纤的基本概念</vt:lpstr>
      <vt:lpstr>PowerPoint 演示文稿</vt:lpstr>
      <vt:lpstr>光纤分类</vt:lpstr>
      <vt:lpstr>3．按光波模式（即电磁波类型）划分</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光纤传光原理</vt:lpstr>
      <vt:lpstr>PowerPoint 演示文稿</vt:lpstr>
      <vt:lpstr>模场直径MFD</vt:lpstr>
      <vt:lpstr>主要内容</vt:lpstr>
      <vt:lpstr>PowerPoint 演示文稿</vt:lpstr>
      <vt:lpstr>PowerPoint 演示文稿</vt:lpstr>
      <vt:lpstr>PowerPoint 演示文稿</vt:lpstr>
      <vt:lpstr>PowerPoint 演示文稿</vt:lpstr>
      <vt:lpstr>PowerPoint 演示文稿</vt:lpstr>
      <vt:lpstr>吸收损耗</vt:lpstr>
      <vt:lpstr>本征吸收</vt:lpstr>
      <vt:lpstr>非本征吸收</vt:lpstr>
      <vt:lpstr>PowerPoint 演示文稿</vt:lpstr>
      <vt:lpstr>弯曲损耗  </vt:lpstr>
      <vt:lpstr>微弯：微米级的高频弯曲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群速色散(GVD)</vt:lpstr>
      <vt:lpstr>PowerPoint 演示文稿</vt:lpstr>
      <vt:lpstr>PowerPoint 演示文稿</vt:lpstr>
      <vt:lpstr>PowerPoint 演示文稿</vt:lpstr>
      <vt:lpstr>PowerPoint 演示文稿</vt:lpstr>
      <vt:lpstr>PowerPoint 演示文稿</vt:lpstr>
      <vt:lpstr>波导色散</vt:lpstr>
      <vt:lpstr>PowerPoint 演示文稿</vt:lpstr>
      <vt:lpstr>主要内容</vt:lpstr>
      <vt:lpstr>光纤的偏振和双折射</vt:lpstr>
      <vt:lpstr>PowerPoint 演示文稿</vt:lpstr>
      <vt:lpstr>PowerPoint 演示文稿</vt:lpstr>
      <vt:lpstr>光纤的偏振和双折射</vt:lpstr>
      <vt:lpstr>主要内容</vt:lpstr>
      <vt:lpstr>光纤中的非线性光学效应—光孤子</vt:lpstr>
      <vt:lpstr>光纤中的非线性光学效应—光孤子</vt:lpstr>
      <vt:lpstr>光纤中的非线性光学效应—光孤子</vt:lpstr>
      <vt:lpstr>主要内容</vt:lpstr>
      <vt:lpstr>光纤的连接和耦合</vt:lpstr>
      <vt:lpstr>光纤的连接和耦合</vt:lpstr>
      <vt:lpstr>光纤的连接和耦合</vt:lpstr>
      <vt:lpstr>光纤的连接和耦合</vt:lpstr>
      <vt:lpstr>光纤的连接和耦合</vt:lpstr>
      <vt:lpstr>光纤的连接和耦合</vt:lpstr>
      <vt:lpstr>光纤的连接和耦合</vt:lpstr>
      <vt:lpstr>光纤的连接和耦合</vt:lpstr>
      <vt:lpstr>光纤的连接和耦合</vt:lpstr>
      <vt:lpstr>光纤的连接和耦合</vt:lpstr>
      <vt:lpstr>光纤的连接和耦合</vt:lpstr>
      <vt:lpstr>主要内容</vt:lpstr>
      <vt:lpstr>光纤通信系统</vt:lpstr>
      <vt:lpstr>光纤通信系统</vt:lpstr>
      <vt:lpstr>光纤通信对光源的基本要求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国际电信联盟</vt:lpstr>
      <vt:lpstr>国际电信联盟</vt:lpstr>
      <vt:lpstr>光纤通信信道</vt:lpstr>
      <vt:lpstr>光纤通信信道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光纤传感</vt:lpstr>
      <vt:lpstr>光纤传感器按光受被测对象的调制形式可分为：</vt:lpstr>
      <vt:lpstr>PowerPoint 演示文稿</vt:lpstr>
      <vt:lpstr>总结</vt:lpstr>
      <vt:lpstr>总结</vt:lpstr>
      <vt:lpstr>总结</vt:lpstr>
      <vt:lpstr>总结</vt:lpstr>
      <vt:lpstr>总结</vt:lpstr>
      <vt:lpstr>总结</vt:lpstr>
      <vt:lpstr>PowerPoint 演示文稿</vt:lpstr>
    </vt:vector>
  </TitlesOfParts>
  <Company>Guilddesign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王 春量</cp:lastModifiedBy>
  <cp:revision>909</cp:revision>
  <dcterms:created xsi:type="dcterms:W3CDTF">2004-08-26T06:30:40Z</dcterms:created>
  <dcterms:modified xsi:type="dcterms:W3CDTF">2018-06-15T04:47:04Z</dcterms:modified>
</cp:coreProperties>
</file>